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rts/chart1.xml" ContentType="application/vnd.openxmlformats-officedocument.drawingml.chart+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8"/>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301"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300" r:id="rId28"/>
    <p:sldId id="282" r:id="rId29"/>
    <p:sldId id="283" r:id="rId30"/>
    <p:sldId id="284" r:id="rId31"/>
    <p:sldId id="285" r:id="rId32"/>
    <p:sldId id="286" r:id="rId33"/>
    <p:sldId id="287" r:id="rId34"/>
    <p:sldId id="288" r:id="rId35"/>
    <p:sldId id="289" r:id="rId36"/>
    <p:sldId id="290" r:id="rId37"/>
    <p:sldId id="291" r:id="rId38"/>
    <p:sldId id="302" r:id="rId39"/>
    <p:sldId id="292" r:id="rId40"/>
    <p:sldId id="293" r:id="rId41"/>
    <p:sldId id="294" r:id="rId42"/>
    <p:sldId id="295" r:id="rId43"/>
    <p:sldId id="296" r:id="rId44"/>
    <p:sldId id="297" r:id="rId45"/>
    <p:sldId id="298" r:id="rId46"/>
    <p:sldId id="299"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7" d="100"/>
          <a:sy n="97" d="100"/>
        </p:scale>
        <p:origin x="1074"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pellman, Ashley E." userId="a15fe0b5-74a5-445b-8e65-340dbaba5e7e" providerId="ADAL" clId="{3ED52F6F-682B-422C-81F1-46DDD35AA891}"/>
    <pc:docChg chg="custSel addSld delSld modSld">
      <pc:chgData name="Spellman, Ashley E." userId="a15fe0b5-74a5-445b-8e65-340dbaba5e7e" providerId="ADAL" clId="{3ED52F6F-682B-422C-81F1-46DDD35AA891}" dt="2026-10-20T16:00:39.812" v="651" actId="20577"/>
      <pc:docMkLst>
        <pc:docMk/>
      </pc:docMkLst>
      <pc:sldChg chg="delSp modSp add mod">
        <pc:chgData name="Spellman, Ashley E." userId="a15fe0b5-74a5-445b-8e65-340dbaba5e7e" providerId="ADAL" clId="{3ED52F6F-682B-422C-81F1-46DDD35AA891}" dt="2026-10-16T14:10:29.873" v="29" actId="255"/>
        <pc:sldMkLst>
          <pc:docMk/>
          <pc:sldMk cId="842615968" sldId="300"/>
        </pc:sldMkLst>
        <pc:spChg chg="mod">
          <ac:chgData name="Spellman, Ashley E." userId="a15fe0b5-74a5-445b-8e65-340dbaba5e7e" providerId="ADAL" clId="{3ED52F6F-682B-422C-81F1-46DDD35AA891}" dt="2026-10-16T14:08:48.432" v="17" actId="20577"/>
          <ac:spMkLst>
            <pc:docMk/>
            <pc:sldMk cId="842615968" sldId="300"/>
            <ac:spMk id="811155492" creationId="{D3B47DCD-D3D5-695D-3E1B-16B941AB4FED}"/>
          </ac:spMkLst>
        </pc:spChg>
        <pc:spChg chg="mod">
          <ac:chgData name="Spellman, Ashley E." userId="a15fe0b5-74a5-445b-8e65-340dbaba5e7e" providerId="ADAL" clId="{3ED52F6F-682B-422C-81F1-46DDD35AA891}" dt="2026-10-16T14:10:29.873" v="29" actId="255"/>
          <ac:spMkLst>
            <pc:docMk/>
            <pc:sldMk cId="842615968" sldId="300"/>
            <ac:spMk id="811155496" creationId="{8E20B32E-F4AC-1EE4-993D-2CAC7DDDA9C7}"/>
          </ac:spMkLst>
        </pc:spChg>
      </pc:sldChg>
      <pc:sldChg chg="modSp add mod">
        <pc:chgData name="Spellman, Ashley E." userId="a15fe0b5-74a5-445b-8e65-340dbaba5e7e" providerId="ADAL" clId="{3ED52F6F-682B-422C-81F1-46DDD35AA891}" dt="2026-10-20T15:56:21.166" v="426" actId="20577"/>
        <pc:sldMkLst>
          <pc:docMk/>
          <pc:sldMk cId="4282089162" sldId="301"/>
        </pc:sldMkLst>
        <pc:spChg chg="mod">
          <ac:chgData name="Spellman, Ashley E." userId="a15fe0b5-74a5-445b-8e65-340dbaba5e7e" providerId="ADAL" clId="{3ED52F6F-682B-422C-81F1-46DDD35AA891}" dt="2026-10-20T15:51:19.035" v="67" actId="20577"/>
          <ac:spMkLst>
            <pc:docMk/>
            <pc:sldMk cId="4282089162" sldId="301"/>
            <ac:spMk id="811155290" creationId="{4ADA8AF9-6F3D-D626-7009-21F07F57B23F}"/>
          </ac:spMkLst>
        </pc:spChg>
        <pc:spChg chg="mod">
          <ac:chgData name="Spellman, Ashley E." userId="a15fe0b5-74a5-445b-8e65-340dbaba5e7e" providerId="ADAL" clId="{3ED52F6F-682B-422C-81F1-46DDD35AA891}" dt="2026-10-20T15:51:34.435" v="82" actId="20577"/>
          <ac:spMkLst>
            <pc:docMk/>
            <pc:sldMk cId="4282089162" sldId="301"/>
            <ac:spMk id="811155294" creationId="{8B31A01E-9DDB-8A6A-C847-CB8EC97A84CD}"/>
          </ac:spMkLst>
        </pc:spChg>
        <pc:spChg chg="mod">
          <ac:chgData name="Spellman, Ashley E." userId="a15fe0b5-74a5-445b-8e65-340dbaba5e7e" providerId="ADAL" clId="{3ED52F6F-682B-422C-81F1-46DDD35AA891}" dt="2026-10-20T15:53:02.701" v="236" actId="20577"/>
          <ac:spMkLst>
            <pc:docMk/>
            <pc:sldMk cId="4282089162" sldId="301"/>
            <ac:spMk id="811155295" creationId="{7787B2BF-F7C1-31E5-6E48-D2F26F36F5C9}"/>
          </ac:spMkLst>
        </pc:spChg>
        <pc:spChg chg="mod">
          <ac:chgData name="Spellman, Ashley E." userId="a15fe0b5-74a5-445b-8e65-340dbaba5e7e" providerId="ADAL" clId="{3ED52F6F-682B-422C-81F1-46DDD35AA891}" dt="2026-10-20T15:51:45.600" v="102" actId="20577"/>
          <ac:spMkLst>
            <pc:docMk/>
            <pc:sldMk cId="4282089162" sldId="301"/>
            <ac:spMk id="811155296" creationId="{E7855C42-845B-EBCF-F64B-BB3BE0C2A96B}"/>
          </ac:spMkLst>
        </pc:spChg>
        <pc:spChg chg="mod">
          <ac:chgData name="Spellman, Ashley E." userId="a15fe0b5-74a5-445b-8e65-340dbaba5e7e" providerId="ADAL" clId="{3ED52F6F-682B-422C-81F1-46DDD35AA891}" dt="2026-10-20T15:55:28.799" v="384" actId="20577"/>
          <ac:spMkLst>
            <pc:docMk/>
            <pc:sldMk cId="4282089162" sldId="301"/>
            <ac:spMk id="811155297" creationId="{6F3C9ACD-78F5-8F91-6A64-55ED818AA311}"/>
          </ac:spMkLst>
        </pc:spChg>
        <pc:spChg chg="mod">
          <ac:chgData name="Spellman, Ashley E." userId="a15fe0b5-74a5-445b-8e65-340dbaba5e7e" providerId="ADAL" clId="{3ED52F6F-682B-422C-81F1-46DDD35AA891}" dt="2026-10-20T15:51:53.808" v="115" actId="20577"/>
          <ac:spMkLst>
            <pc:docMk/>
            <pc:sldMk cId="4282089162" sldId="301"/>
            <ac:spMk id="811155298" creationId="{5058340D-D66C-68B6-BF33-ADFA11D026C0}"/>
          </ac:spMkLst>
        </pc:spChg>
        <pc:spChg chg="mod">
          <ac:chgData name="Spellman, Ashley E." userId="a15fe0b5-74a5-445b-8e65-340dbaba5e7e" providerId="ADAL" clId="{3ED52F6F-682B-422C-81F1-46DDD35AA891}" dt="2026-10-20T15:56:21.166" v="426" actId="20577"/>
          <ac:spMkLst>
            <pc:docMk/>
            <pc:sldMk cId="4282089162" sldId="301"/>
            <ac:spMk id="811155299" creationId="{04B823BA-FA88-3239-146F-AFEABEB1A184}"/>
          </ac:spMkLst>
        </pc:spChg>
      </pc:sldChg>
      <pc:sldChg chg="delSp modSp add mod">
        <pc:chgData name="Spellman, Ashley E." userId="a15fe0b5-74a5-445b-8e65-340dbaba5e7e" providerId="ADAL" clId="{3ED52F6F-682B-422C-81F1-46DDD35AA891}" dt="2026-10-20T16:00:39.812" v="651" actId="20577"/>
        <pc:sldMkLst>
          <pc:docMk/>
          <pc:sldMk cId="1806429797" sldId="302"/>
        </pc:sldMkLst>
        <pc:spChg chg="mod">
          <ac:chgData name="Spellman, Ashley E." userId="a15fe0b5-74a5-445b-8e65-340dbaba5e7e" providerId="ADAL" clId="{3ED52F6F-682B-422C-81F1-46DDD35AA891}" dt="2026-10-20T16:00:39.812" v="651" actId="20577"/>
          <ac:spMkLst>
            <pc:docMk/>
            <pc:sldMk cId="1806429797" sldId="302"/>
            <ac:spMk id="811155633" creationId="{5B74602C-8675-9831-551B-E0748E45FA85}"/>
          </ac:spMkLst>
        </pc:spChg>
        <pc:spChg chg="del">
          <ac:chgData name="Spellman, Ashley E." userId="a15fe0b5-74a5-445b-8e65-340dbaba5e7e" providerId="ADAL" clId="{3ED52F6F-682B-422C-81F1-46DDD35AA891}" dt="2026-10-20T15:59:32.723" v="428" actId="478"/>
          <ac:spMkLst>
            <pc:docMk/>
            <pc:sldMk cId="1806429797" sldId="302"/>
            <ac:spMk id="811155636" creationId="{1FDAD9D1-5BFA-C9DF-8FD4-FB2EBDDC6A28}"/>
          </ac:spMkLst>
        </pc:spChg>
        <pc:spChg chg="del">
          <ac:chgData name="Spellman, Ashley E." userId="a15fe0b5-74a5-445b-8e65-340dbaba5e7e" providerId="ADAL" clId="{3ED52F6F-682B-422C-81F1-46DDD35AA891}" dt="2026-10-20T15:59:43.117" v="435" actId="478"/>
          <ac:spMkLst>
            <pc:docMk/>
            <pc:sldMk cId="1806429797" sldId="302"/>
            <ac:spMk id="811155637" creationId="{FFA13958-9D69-AE69-180F-DCADFC102122}"/>
          </ac:spMkLst>
        </pc:spChg>
        <pc:spChg chg="del">
          <ac:chgData name="Spellman, Ashley E." userId="a15fe0b5-74a5-445b-8e65-340dbaba5e7e" providerId="ADAL" clId="{3ED52F6F-682B-422C-81F1-46DDD35AA891}" dt="2026-10-20T15:59:34.590" v="429" actId="478"/>
          <ac:spMkLst>
            <pc:docMk/>
            <pc:sldMk cId="1806429797" sldId="302"/>
            <ac:spMk id="811155638" creationId="{1C5061EE-2E83-3062-F27E-3DE5CB1BC477}"/>
          </ac:spMkLst>
        </pc:spChg>
        <pc:spChg chg="del">
          <ac:chgData name="Spellman, Ashley E." userId="a15fe0b5-74a5-445b-8e65-340dbaba5e7e" providerId="ADAL" clId="{3ED52F6F-682B-422C-81F1-46DDD35AA891}" dt="2026-10-20T15:59:41.443" v="434" actId="478"/>
          <ac:spMkLst>
            <pc:docMk/>
            <pc:sldMk cId="1806429797" sldId="302"/>
            <ac:spMk id="811155639" creationId="{3EF9CBC3-3A43-2126-3A28-E9A4B1367938}"/>
          </ac:spMkLst>
        </pc:spChg>
        <pc:spChg chg="del">
          <ac:chgData name="Spellman, Ashley E." userId="a15fe0b5-74a5-445b-8e65-340dbaba5e7e" providerId="ADAL" clId="{3ED52F6F-682B-422C-81F1-46DDD35AA891}" dt="2026-10-20T15:59:35.731" v="430" actId="478"/>
          <ac:spMkLst>
            <pc:docMk/>
            <pc:sldMk cId="1806429797" sldId="302"/>
            <ac:spMk id="811155640" creationId="{66CD3E3A-A4B4-C985-EF80-BF72FCA3FC56}"/>
          </ac:spMkLst>
        </pc:spChg>
        <pc:spChg chg="del">
          <ac:chgData name="Spellman, Ashley E." userId="a15fe0b5-74a5-445b-8e65-340dbaba5e7e" providerId="ADAL" clId="{3ED52F6F-682B-422C-81F1-46DDD35AA891}" dt="2026-10-20T15:59:40.116" v="433" actId="478"/>
          <ac:spMkLst>
            <pc:docMk/>
            <pc:sldMk cId="1806429797" sldId="302"/>
            <ac:spMk id="811155641" creationId="{F36BE15E-9BC3-ECE5-D717-CBD75CA7FE05}"/>
          </ac:spMkLst>
        </pc:spChg>
        <pc:spChg chg="del">
          <ac:chgData name="Spellman, Ashley E." userId="a15fe0b5-74a5-445b-8e65-340dbaba5e7e" providerId="ADAL" clId="{3ED52F6F-682B-422C-81F1-46DDD35AA891}" dt="2026-10-20T15:59:37.500" v="431" actId="478"/>
          <ac:spMkLst>
            <pc:docMk/>
            <pc:sldMk cId="1806429797" sldId="302"/>
            <ac:spMk id="811155642" creationId="{4632EE0B-C80A-2D3E-D81B-16F1C6F54B49}"/>
          </ac:spMkLst>
        </pc:spChg>
        <pc:spChg chg="del">
          <ac:chgData name="Spellman, Ashley E." userId="a15fe0b5-74a5-445b-8e65-340dbaba5e7e" providerId="ADAL" clId="{3ED52F6F-682B-422C-81F1-46DDD35AA891}" dt="2026-10-20T15:59:38.531" v="432" actId="478"/>
          <ac:spMkLst>
            <pc:docMk/>
            <pc:sldMk cId="1806429797" sldId="302"/>
            <ac:spMk id="811155643" creationId="{7B764FB6-7A0B-21E0-3892-3F1D238AD078}"/>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barChart>
        <c:barDir val="bar"/>
        <c:grouping val="clustered"/>
        <c:varyColors val="0"/>
        <c:ser>
          <c:idx val="0"/>
          <c:order val="0"/>
          <c:tx>
            <c:v>Earlier figure</c:v>
          </c:tx>
          <c:spPr>
            <a:solidFill>
              <a:srgbClr val="071D36"/>
            </a:solidFill>
          </c:spPr>
          <c:invertIfNegative val="1"/>
          <c:dLbls>
            <c:numFmt formatCode="0.0&quot;%&quot;" sourceLinked="0"/>
            <c:spPr>
              <a:noFill/>
              <a:ln>
                <a:noFill/>
              </a:ln>
              <a:effectLst/>
            </c:spPr>
            <c:txPr>
              <a:bodyPr anchorCtr="1"/>
              <a:lstStyle/>
              <a:p>
                <a:pPr marL="0" indent="0">
                  <a:buNone/>
                  <a:defRPr sz="2400">
                    <a:solidFill>
                      <a:srgbClr val="102E44"/>
                    </a:solidFill>
                    <a:latin typeface="Arial"/>
                    <a:ea typeface="Arial"/>
                    <a:cs typeface="Aria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Data'!$A$2:$A$3</c:f>
              <c:strCache>
                <c:ptCount val="2"/>
                <c:pt idx="0">
                  <c:v>30-day mortality</c:v>
                </c:pt>
                <c:pt idx="1">
                  <c:v>30-day readmission</c:v>
                </c:pt>
              </c:strCache>
            </c:strRef>
          </c:cat>
          <c:val>
            <c:numRef>
              <c:f>'Chart Data'!$B$2:$B$3</c:f>
              <c:numCache>
                <c:formatCode>General</c:formatCode>
                <c:ptCount val="2"/>
                <c:pt idx="0">
                  <c:v>6</c:v>
                </c:pt>
                <c:pt idx="1">
                  <c:v>13</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1004-457B-BD88-6AD91ECD4264}"/>
            </c:ext>
          </c:extLst>
        </c:ser>
        <c:ser>
          <c:idx val="1"/>
          <c:order val="1"/>
          <c:tx>
            <c:v>Later figure</c:v>
          </c:tx>
          <c:spPr>
            <a:solidFill>
              <a:srgbClr val="00CCE3"/>
            </a:solidFill>
          </c:spPr>
          <c:invertIfNegative val="1"/>
          <c:dLbls>
            <c:numFmt formatCode="0.0&quot;%&quot;" sourceLinked="0"/>
            <c:spPr>
              <a:noFill/>
              <a:ln>
                <a:noFill/>
              </a:ln>
              <a:effectLst/>
            </c:spPr>
            <c:txPr>
              <a:bodyPr anchorCtr="1"/>
              <a:lstStyle/>
              <a:p>
                <a:pPr marL="0" indent="0">
                  <a:buNone/>
                  <a:defRPr sz="2400">
                    <a:solidFill>
                      <a:srgbClr val="102E44"/>
                    </a:solidFill>
                    <a:latin typeface="Arial"/>
                    <a:ea typeface="Arial"/>
                    <a:cs typeface="Aria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Data'!$C$2:$C$3</c:f>
              <c:strCache>
                <c:ptCount val="2"/>
                <c:pt idx="0">
                  <c:v>30-day mortality</c:v>
                </c:pt>
                <c:pt idx="1">
                  <c:v>30-day readmission</c:v>
                </c:pt>
              </c:strCache>
            </c:strRef>
          </c:cat>
          <c:val>
            <c:numRef>
              <c:f>'Chart Data'!$D$2:$D$3</c:f>
              <c:numCache>
                <c:formatCode>General</c:formatCode>
                <c:ptCount val="2"/>
                <c:pt idx="0">
                  <c:v>4</c:v>
                </c:pt>
                <c:pt idx="1">
                  <c:v>9.5</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1-1004-457B-BD88-6AD91ECD4264}"/>
            </c:ext>
          </c:extLst>
        </c:ser>
        <c:dLbls>
          <c:dLblPos val="outEnd"/>
          <c:showLegendKey val="0"/>
          <c:showVal val="1"/>
          <c:showCatName val="0"/>
          <c:showSerName val="0"/>
          <c:showPercent val="0"/>
          <c:showBubbleSize val="0"/>
        </c:dLbls>
        <c:gapWidth val="70"/>
        <c:axId val="48650112"/>
        <c:axId val="48672768"/>
      </c:barChart>
      <c:catAx>
        <c:axId val="48650112"/>
        <c:scaling>
          <c:orientation val="minMax"/>
        </c:scaling>
        <c:delete val="0"/>
        <c:axPos val="l"/>
        <c:majorGridlines>
          <c:spPr>
            <a:ln w="9525">
              <a:solidFill>
                <a:srgbClr val="C2DDE2"/>
              </a:solidFill>
              <a:prstDash val="solid"/>
            </a:ln>
          </c:spPr>
        </c:majorGridlines>
        <c:numFmt formatCode="General" sourceLinked="1"/>
        <c:majorTickMark val="none"/>
        <c:minorTickMark val="none"/>
        <c:tickLblPos val="nextTo"/>
        <c:spPr>
          <a:ln w="9525">
            <a:solidFill>
              <a:srgbClr val="D4D4D4"/>
            </a:solidFill>
            <a:prstDash val="solid"/>
          </a:ln>
        </c:spPr>
        <c:txPr>
          <a:bodyPr anchorCtr="1"/>
          <a:lstStyle/>
          <a:p>
            <a:pPr marL="0" indent="0">
              <a:buNone/>
              <a:defRPr sz="2250">
                <a:solidFill>
                  <a:srgbClr val="31576A"/>
                </a:solidFill>
                <a:latin typeface="Arial"/>
                <a:ea typeface="Arial"/>
                <a:cs typeface="Arial"/>
              </a:defRPr>
            </a:pPr>
            <a:endParaRPr lang="en-US"/>
          </a:p>
        </c:txPr>
        <c:crossAx val="48672768"/>
        <c:crosses val="autoZero"/>
        <c:auto val="1"/>
        <c:lblAlgn val="ctr"/>
        <c:lblOffset val="100"/>
        <c:noMultiLvlLbl val="1"/>
      </c:catAx>
      <c:valAx>
        <c:axId val="48672768"/>
        <c:scaling>
          <c:orientation val="minMax"/>
        </c:scaling>
        <c:delete val="0"/>
        <c:axPos val="b"/>
        <c:numFmt formatCode="General" sourceLinked="1"/>
        <c:majorTickMark val="none"/>
        <c:minorTickMark val="none"/>
        <c:tickLblPos val="nextTo"/>
        <c:spPr>
          <a:ln w="9525">
            <a:solidFill>
              <a:srgbClr val="D4D4D4"/>
            </a:solidFill>
            <a:prstDash val="solid"/>
          </a:ln>
        </c:spPr>
        <c:txPr>
          <a:bodyPr anchorCtr="1"/>
          <a:lstStyle/>
          <a:p>
            <a:pPr marL="0" indent="0">
              <a:buNone/>
              <a:defRPr sz="2400">
                <a:solidFill>
                  <a:srgbClr val="102E44"/>
                </a:solidFill>
                <a:latin typeface="Arial"/>
                <a:ea typeface="Arial"/>
                <a:cs typeface="Arial"/>
              </a:defRPr>
            </a:pPr>
            <a:endParaRPr lang="en-US"/>
          </a:p>
        </c:txPr>
        <c:crossAx val="48650112"/>
        <c:crosses val="autoZero"/>
        <c:crossBetween val="between"/>
      </c:valAx>
      <c:spPr>
        <a:noFill/>
      </c:spPr>
    </c:plotArea>
    <c:plotVisOnly val="1"/>
    <c:dispBlanksAs val="zero"/>
    <c:showDLblsOverMax val="1"/>
  </c:chart>
  <c:spPr>
    <a:noFill/>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811155031]">
          <a:extLst>
            <a:ext uri="{FF2B5EF4-FFF2-40B4-BE49-F238E27FC236}">
              <a16:creationId xmlns:a16="http://schemas.microsoft.com/office/drawing/2014/main" id="{A7B3D030-ADE0-4875-A775-562BB4CA8A77}"/>
            </a:ext>
          </a:extLst>
        </p:cNvPr>
        <p:cNvGrpSpPr/>
        <p:nvPr/>
      </p:nvGrpSpPr>
      <p:grpSpPr>
        <a:xfrm>
          <a:off x="0" y="0"/>
          <a:ext cx="0" cy="0"/>
          <a:chOff x="0" y="0"/>
          <a:chExt cx="0" cy="0"/>
        </a:xfrm>
      </p:grpSpPr>
      <p:sp>
        <p:nvSpPr>
          <p:cNvPr id="811155032" name="Header Placeholder [811155032]">
            <a:extLst>
              <a:ext uri="{FF2B5EF4-FFF2-40B4-BE49-F238E27FC236}">
                <a16:creationId xmlns:a16="http://schemas.microsoft.com/office/drawing/2014/main" id="{9156DC1A-D647-4F11-9A46-D7F0448986F4}"/>
              </a:ext>
            </a:extLst>
          </p:cNvPr>
          <p:cNvSpPr>
            <a:spLocks noGrp="1"/>
          </p:cNvSpPr>
          <p:nvPr>
            <p:ph type="hdr" sz="quarter"/>
          </p:nvPr>
        </p:nvSpPr>
        <p:spPr>
          <a:prstGeom prst="rect">
            <a:avLst/>
          </a:prstGeom>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
        <p:nvSpPr>
          <p:cNvPr id="811155033" name="Date Placeholder [811155033]">
            <a:extLst>
              <a:ext uri="{FF2B5EF4-FFF2-40B4-BE49-F238E27FC236}">
                <a16:creationId xmlns:a16="http://schemas.microsoft.com/office/drawing/2014/main" id="{B3A5F50A-0A90-4122-8AEE-A6C35A7983C8}"/>
              </a:ext>
            </a:extLst>
          </p:cNvPr>
          <p:cNvSpPr>
            <a:spLocks noGrp="1"/>
          </p:cNvSpPr>
          <p:nvPr>
            <p:ph type="dt" sz="quarter" idx="1"/>
          </p:nvPr>
        </p:nvSpPr>
        <p:spPr>
          <a:prstGeom prst="rect">
            <a:avLst/>
          </a:prstGeom>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
        <p:nvSpPr>
          <p:cNvPr id="811155034" name="Slide Image Placeholder [811155034]">
            <a:extLst>
              <a:ext uri="{FF2B5EF4-FFF2-40B4-BE49-F238E27FC236}">
                <a16:creationId xmlns:a16="http://schemas.microsoft.com/office/drawing/2014/main" id="{C9D624DC-6676-4338-ACC3-5B501C94A3E9}"/>
              </a:ext>
            </a:extLst>
          </p:cNvPr>
          <p:cNvSpPr>
            <a:spLocks noGrp="1" noRot="1" noChangeAspect="1"/>
          </p:cNvSpPr>
          <p:nvPr>
            <p:ph type="sldImg" idx="2"/>
          </p:nvPr>
        </p:nvSpPr>
        <p:spPr>
          <a:prstGeom prst="rect">
            <a:avLst/>
          </a:prstGeom>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
        <p:nvSpPr>
          <p:cNvPr id="811155035" name="Notes Placeholder [811155035]">
            <a:extLst>
              <a:ext uri="{FF2B5EF4-FFF2-40B4-BE49-F238E27FC236}">
                <a16:creationId xmlns:a16="http://schemas.microsoft.com/office/drawing/2014/main" id="{D2E26F10-29C9-47B4-B3AE-5F13C799D786}"/>
              </a:ext>
            </a:extLst>
          </p:cNvPr>
          <p:cNvSpPr>
            <a:spLocks noGrp="1"/>
          </p:cNvSpPr>
          <p:nvPr>
            <p:ph type="body" sz="quarter" idx="3"/>
          </p:nvPr>
        </p:nvSpPr>
        <p:spPr>
          <a:prstGeom prst="rect">
            <a:avLst/>
          </a:prstGeom>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
        <p:nvSpPr>
          <p:cNvPr id="811155036" name="Footer Placeholder [811155036]">
            <a:extLst>
              <a:ext uri="{FF2B5EF4-FFF2-40B4-BE49-F238E27FC236}">
                <a16:creationId xmlns:a16="http://schemas.microsoft.com/office/drawing/2014/main" id="{6777F572-FC6C-47DC-B404-47C717CACF9B}"/>
              </a:ext>
            </a:extLst>
          </p:cNvPr>
          <p:cNvSpPr>
            <a:spLocks noGrp="1"/>
          </p:cNvSpPr>
          <p:nvPr>
            <p:ph type="ftr" sz="quarter" idx="4"/>
          </p:nvPr>
        </p:nvSpPr>
        <p:spPr>
          <a:prstGeom prst="rect">
            <a:avLst/>
          </a:prstGeom>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
        <p:nvSpPr>
          <p:cNvPr id="811155037" name="Slide Number Placeholder [811155037]">
            <a:extLst>
              <a:ext uri="{FF2B5EF4-FFF2-40B4-BE49-F238E27FC236}">
                <a16:creationId xmlns:a16="http://schemas.microsoft.com/office/drawing/2014/main" id="{BD77E21F-AB46-422D-8BDF-A24DBAB40A79}"/>
              </a:ext>
            </a:extLst>
          </p:cNvPr>
          <p:cNvSpPr>
            <a:spLocks noGrp="1"/>
          </p:cNvSpPr>
          <p:nvPr>
            <p:ph type="sldNum" sz="quarter" idx="5"/>
          </p:nvPr>
        </p:nvSpPr>
        <p:spPr>
          <a:prstGeom prst="rect">
            <a:avLst/>
          </a:prstGeom>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Tree>
  </p:cSld>
  <p:clrMap bg1="lt1" tx1="dk1" bg2="lt2" tx2="dk2" accent1="accent1" accent2="accent2" accent3="accent3" accent4="accent4" accent5="accent5" accent6="accent6" hlink="hlink" folHlink="folHlink"/>
  <p:notesStyle>
    <a:defPPr marL="0" indent="0">
      <a:buNone/>
    </a:defPPr>
    <a:lvl1pPr marL="0" indent="0" algn="l" defTabSz="914400" rtl="0" eaLnBrk="1" latinLnBrk="0" hangingPunct="1">
      <a:buNone/>
      <a:defRPr sz="1200" kern="1200"/>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Shape [811155038]">
          <a:extLst>
            <a:ext uri="{FF2B5EF4-FFF2-40B4-BE49-F238E27FC236}">
              <a16:creationId xmlns:a16="http://schemas.microsoft.com/office/drawing/2014/main" id="{0F4EA937-ABA1-49BA-A516-3A4541A67A0B}"/>
            </a:ext>
          </a:extLst>
        </p:cNvPr>
        <p:cNvGrpSpPr/>
        <p:nvPr/>
      </p:nvGrpSpPr>
      <p:grpSpPr>
        <a:xfrm>
          <a:off x="0" y="0"/>
          <a:ext cx="0" cy="0"/>
          <a:chOff x="0" y="0"/>
          <a:chExt cx="0" cy="0"/>
        </a:xfrm>
      </p:grpSpPr>
      <p:sp>
        <p:nvSpPr>
          <p:cNvPr id="811155039" name="Slide Image Placeholder 1 [811155039]">
            <a:extLst>
              <a:ext uri="{FF2B5EF4-FFF2-40B4-BE49-F238E27FC236}">
                <a16:creationId xmlns:a16="http://schemas.microsoft.com/office/drawing/2014/main" id="{F0C3908D-9528-4D28-BAEA-DA2C10B284BA}"/>
              </a:ext>
            </a:extLst>
          </p:cNvPr>
          <p:cNvSpPr>
            <a:spLocks noGrp="1" noRot="1" noChangeAspect="1"/>
          </p:cNvSpPr>
          <p:nvPr>
            <p:ph type="sldImg"/>
          </p:nvPr>
        </p:nvSpPr>
        <p:spPr/>
      </p:sp>
      <p:sp>
        <p:nvSpPr>
          <p:cNvPr id="811155040" name="Notes Placeholder 2 [811155040]">
            <a:extLst>
              <a:ext uri="{FF2B5EF4-FFF2-40B4-BE49-F238E27FC236}">
                <a16:creationId xmlns:a16="http://schemas.microsoft.com/office/drawing/2014/main" id="{B51A6849-07EF-4A5B-B5BE-6D66189FE005}"/>
              </a:ext>
            </a:extLst>
          </p:cNvPr>
          <p:cNvSpPr>
            <a:spLocks noGrp="1"/>
          </p:cNvSpPr>
          <p:nvPr>
            <p:ph type="body" idx="1"/>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r>
              <a:t>Original source slide 1</a:t>
            </a:r>
          </a:p>
          <a:p>
            <a:pPr marL="0" indent="0">
              <a:buNone/>
            </a:pPr>
            <a:endParaRPr/>
          </a:p>
          <a:p>
            <a:pPr marL="0" indent="0">
              <a:buNone/>
            </a:pPr>
            <a:r>
              <a:t>Caring for the Aging Veteran Population in VHA</a:t>
            </a:r>
          </a:p>
          <a:p>
            <a:pPr marL="0" indent="0">
              <a:buNone/>
            </a:pPr>
            <a:endParaRPr/>
          </a:p>
          <a:p>
            <a:pPr marL="0" indent="0">
              <a:buNone/>
            </a:pPr>
            <a:r>
              <a:t>Ashley Spellman, msn, rn, NE-bc, gero-bc, cnl</a:t>
            </a:r>
          </a:p>
          <a:p>
            <a:pPr marL="0" indent="0">
              <a:buNone/>
            </a:pPr>
            <a:r>
              <a:t>Associate director for patient care services/nurse executive</a:t>
            </a:r>
          </a:p>
          <a:p>
            <a:pPr marL="0" indent="0">
              <a:buNone/>
            </a:pPr>
            <a:r>
              <a:t>Veterans affairs providence healthcare system</a:t>
            </a:r>
          </a:p>
          <a:p>
            <a:pPr marL="0" indent="0">
              <a:buNone/>
            </a:pPr>
            <a:endParaRPr/>
          </a:p>
          <a:p>
            <a:pPr marL="0" indent="0">
              <a:buNone/>
            </a:pPr>
            <a:r>
              <a:t>Original speaker notes and source references:</a:t>
            </a:r>
          </a:p>
          <a:p>
            <a:pPr marL="0" indent="0">
              <a:buNone/>
            </a:pPr>
            <a:r>
              <a:t>AI-generated content may be incorrect.</a:t>
            </a:r>
          </a:p>
          <a:p>
            <a:pPr marL="0" indent="0">
              <a:buNone/>
            </a:pPr>
            <a:endParaRPr/>
          </a:p>
          <a:p>
            <a:pPr marL="0" indent="0">
              <a:buNone/>
            </a:pPr>
            <a:r>
              <a:t>---</a:t>
            </a:r>
          </a:p>
          <a:p>
            <a:pPr marL="0" indent="0">
              <a:buNone/>
            </a:pPr>
            <a:endParaRPr/>
          </a:p>
          <a:p>
            <a:pPr marL="0" indent="0">
              <a:buNone/>
            </a:pPr>
            <a:r>
              <a:t>This presentation focuses on the unique needs and care of the aging veteran population within the Veterans Health Administration. We will explore demographic characteristics, health challenges, the 4Ms framework in geriatrics, and multidisciplinary approaches to improve care.</a:t>
            </a:r>
          </a:p>
          <a:p>
            <a:pPr marL="0" indent="0">
              <a:buNone/>
            </a:pPr>
            <a:endParaRPr/>
          </a:p>
          <a:p>
            <a:pPr marL="0" indent="0">
              <a:buNone/>
            </a:pPr>
            <a:endParaRPr/>
          </a:p>
          <a:p>
            <a:pPr marL="0" indent="0">
              <a:buNone/>
            </a:pPr>
            <a:r>
              <a:t>1</a:t>
            </a:r>
          </a:p>
          <a:p>
            <a:pPr marL="0" indent="0">
              <a:buNone/>
            </a:pPr>
            <a:endParaRPr/>
          </a:p>
          <a:p>
            <a:pPr marL="0" indent="0">
              <a:buNone/>
            </a:pPr>
            <a:r>
              <a:t>Photograph attribution: Newport Harbor, Newport, Rhode Island, USA — Adrian Scottow. CC BY-SA 2.0. Source: https://commons.wikimedia.org/wiki/File:Evening_twilight_over_Newport_harbor,_September_2016.jpg License: https://creativecommons.org/licenses/by-sa/2.0/. Cropped proportionally for layout, with translucent navy overlays where used; original photograph unretouched. Photograph crop retains its original license; other presentation material is separate.</a:t>
            </a:r>
          </a:p>
          <a:p>
            <a:pPr marL="0" indent="0">
              <a:buNone/>
            </a:pPr>
            <a:endParaRPr/>
          </a:p>
          <a:p>
            <a:pPr marL="0" indent="0">
              <a:buNone/>
            </a:pPr>
            <a:r>
              <a:t>Photograph attribution: Source care photograph: cognitive assessment — Original presentation asset. Source presentation asset; no new license asserted. Source: NOVA Presentation Geriatrics.pptx License: . Cropped proportionally for layout, with translucent navy overlays where used; original photograph unretouched. Photograph crop retains its original license; other presentation material is separate.</a:t>
            </a:r>
          </a:p>
          <a:p>
            <a:pPr marL="0" indent="0">
              <a:buNone/>
            </a:pPr>
            <a:r>
              <a:t>Original presentation title and presenter retained. Source care photograph is illustrative, with no new assertion of Veteran identity.</a:t>
            </a:r>
          </a:p>
        </p:txBody>
      </p:sp>
      <p:sp>
        <p:nvSpPr>
          <p:cNvPr id="811155041" name="Slide Number Placeholder 3 [811155041]">
            <a:extLst>
              <a:ext uri="{FF2B5EF4-FFF2-40B4-BE49-F238E27FC236}">
                <a16:creationId xmlns:a16="http://schemas.microsoft.com/office/drawing/2014/main" id="{92C450EE-BC86-4233-A5B3-0980F9E24B7F}"/>
              </a:ext>
            </a:extLst>
          </p:cNvPr>
          <p:cNvSpPr>
            <a:spLocks noGrp="1"/>
          </p:cNvSpPr>
          <p:nvPr>
            <p:ph type="sldNum" idx="5"/>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Shape [811155126]">
          <a:extLst>
            <a:ext uri="{FF2B5EF4-FFF2-40B4-BE49-F238E27FC236}">
              <a16:creationId xmlns:a16="http://schemas.microsoft.com/office/drawing/2014/main" id="{8DF5EFCF-412A-4341-833A-742A6E89A9D9}"/>
            </a:ext>
          </a:extLst>
        </p:cNvPr>
        <p:cNvGrpSpPr/>
        <p:nvPr/>
      </p:nvGrpSpPr>
      <p:grpSpPr>
        <a:xfrm>
          <a:off x="0" y="0"/>
          <a:ext cx="0" cy="0"/>
          <a:chOff x="0" y="0"/>
          <a:chExt cx="0" cy="0"/>
        </a:xfrm>
      </p:grpSpPr>
      <p:sp>
        <p:nvSpPr>
          <p:cNvPr id="811155127" name="Slide Image Placeholder 1 [811155127]">
            <a:extLst>
              <a:ext uri="{FF2B5EF4-FFF2-40B4-BE49-F238E27FC236}">
                <a16:creationId xmlns:a16="http://schemas.microsoft.com/office/drawing/2014/main" id="{14AC55E8-6719-4E73-9ECD-111DAD2AEA6D}"/>
              </a:ext>
            </a:extLst>
          </p:cNvPr>
          <p:cNvSpPr>
            <a:spLocks noGrp="1" noRot="1" noChangeAspect="1"/>
          </p:cNvSpPr>
          <p:nvPr>
            <p:ph type="sldImg"/>
          </p:nvPr>
        </p:nvSpPr>
        <p:spPr/>
      </p:sp>
      <p:sp>
        <p:nvSpPr>
          <p:cNvPr id="811155128" name="Notes Placeholder 2 [811155128]">
            <a:extLst>
              <a:ext uri="{FF2B5EF4-FFF2-40B4-BE49-F238E27FC236}">
                <a16:creationId xmlns:a16="http://schemas.microsoft.com/office/drawing/2014/main" id="{8C7FB7BD-6BE6-4432-BE78-5371250DD89B}"/>
              </a:ext>
            </a:extLst>
          </p:cNvPr>
          <p:cNvSpPr>
            <a:spLocks noGrp="1"/>
          </p:cNvSpPr>
          <p:nvPr>
            <p:ph type="body" idx="1"/>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r>
              <a:t>Original source slide 3</a:t>
            </a:r>
          </a:p>
          <a:p>
            <a:pPr marL="0" indent="0">
              <a:buNone/>
            </a:pPr>
            <a:endParaRPr/>
          </a:p>
          <a:p>
            <a:pPr marL="0" indent="0">
              <a:buNone/>
            </a:pPr>
            <a:r>
              <a:t>Overview and Objectives</a:t>
            </a:r>
          </a:p>
          <a:p>
            <a:pPr marL="0" indent="0">
              <a:buNone/>
            </a:pPr>
            <a:endParaRPr/>
          </a:p>
          <a:p>
            <a:pPr marL="0" indent="0">
              <a:buNone/>
            </a:pPr>
            <a:r>
              <a:t>Original speaker notes and source references:</a:t>
            </a:r>
          </a:p>
          <a:p>
            <a:pPr marL="0" indent="0">
              <a:buNone/>
            </a:pPr>
            <a:endParaRPr/>
          </a:p>
          <a:p>
            <a:pPr marL="0" indent="0">
              <a:buNone/>
            </a:pPr>
            <a:r>
              <a:t>---</a:t>
            </a:r>
          </a:p>
          <a:p>
            <a:pPr marL="0" indent="0">
              <a:buNone/>
            </a:pPr>
            <a:r>
              <a:t>This slide references information from the following file: https://dvagov-my.sharepoint.com/personal/ashley_spellman_va_gov/_layouts/15/Doc.aspx?sourcedoc=%7BEE333019-3C55-481B-BF80-99544A2B5DF0%7D&amp;file=age%20friendly%20ppt%20nova.docx&amp;action=default&amp;mobileredirect=true&amp;DefaultItemOpen=1</a:t>
            </a:r>
          </a:p>
          <a:p>
            <a:pPr marL="0" indent="0">
              <a:buNone/>
            </a:pPr>
            <a:endParaRPr/>
          </a:p>
          <a:p>
            <a:pPr marL="0" indent="0">
              <a:buNone/>
            </a:pPr>
            <a:r>
              <a:t>Title Slide: Caring for the Aging Veteran Population in VHA, Session Objectives and Key Learning Points</a:t>
            </a:r>
          </a:p>
          <a:p>
            <a:pPr marL="0" indent="0">
              <a:buNone/>
            </a:pPr>
            <a:endParaRPr/>
          </a:p>
          <a:p>
            <a:pPr marL="0" indent="0">
              <a:buNone/>
            </a:pPr>
            <a:endParaRPr/>
          </a:p>
          <a:p>
            <a:pPr marL="0" indent="0">
              <a:buNone/>
            </a:pPr>
            <a:r>
              <a:t>3</a:t>
            </a:r>
          </a:p>
          <a:p>
            <a:pPr marL="0" indent="0">
              <a:buNone/>
            </a:pPr>
            <a:endParaRPr/>
          </a:p>
          <a:p>
            <a:pPr marL="0" indent="0">
              <a:buNone/>
            </a:pPr>
            <a:r>
              <a:t>Photograph attribution: Narragansett, Rhode Island, USA — Luke Campbell. CC BY-SA 3.0. Source: https://commons.wikimedia.org/wiki/File:Small_Cove_-_panoramio.jpg License: https://creativecommons.org/licenses/by-sa/3.0/. Cropped proportionally for layout, with translucent navy overlays where used; original photograph unretouched. Photograph crop retains its original license; other presentation material is separate.</a:t>
            </a:r>
          </a:p>
        </p:txBody>
      </p:sp>
      <p:sp>
        <p:nvSpPr>
          <p:cNvPr id="811155129" name="Slide Number Placeholder 3 [811155129]">
            <a:extLst>
              <a:ext uri="{FF2B5EF4-FFF2-40B4-BE49-F238E27FC236}">
                <a16:creationId xmlns:a16="http://schemas.microsoft.com/office/drawing/2014/main" id="{08A66688-C9DB-42B5-B019-57D259122B22}"/>
              </a:ext>
            </a:extLst>
          </p:cNvPr>
          <p:cNvSpPr>
            <a:spLocks noGrp="1"/>
          </p:cNvSpPr>
          <p:nvPr>
            <p:ph type="sldNum" idx="5"/>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Shape [811155170]">
          <a:extLst>
            <a:ext uri="{FF2B5EF4-FFF2-40B4-BE49-F238E27FC236}">
              <a16:creationId xmlns:a16="http://schemas.microsoft.com/office/drawing/2014/main" id="{39A42021-45AA-4263-8494-4156AC0C130B}"/>
            </a:ext>
          </a:extLst>
        </p:cNvPr>
        <p:cNvGrpSpPr/>
        <p:nvPr/>
      </p:nvGrpSpPr>
      <p:grpSpPr>
        <a:xfrm>
          <a:off x="0" y="0"/>
          <a:ext cx="0" cy="0"/>
          <a:chOff x="0" y="0"/>
          <a:chExt cx="0" cy="0"/>
        </a:xfrm>
      </p:grpSpPr>
      <p:sp>
        <p:nvSpPr>
          <p:cNvPr id="811155171" name="Slide Image Placeholder 1 [811155171]">
            <a:extLst>
              <a:ext uri="{FF2B5EF4-FFF2-40B4-BE49-F238E27FC236}">
                <a16:creationId xmlns:a16="http://schemas.microsoft.com/office/drawing/2014/main" id="{784E5C78-1D45-4B1E-9D89-F21DD4B045C1}"/>
              </a:ext>
            </a:extLst>
          </p:cNvPr>
          <p:cNvSpPr>
            <a:spLocks noGrp="1" noRot="1" noChangeAspect="1"/>
          </p:cNvSpPr>
          <p:nvPr>
            <p:ph type="sldImg"/>
          </p:nvPr>
        </p:nvSpPr>
        <p:spPr/>
      </p:sp>
      <p:sp>
        <p:nvSpPr>
          <p:cNvPr id="811155172" name="Notes Placeholder 2 [811155172]">
            <a:extLst>
              <a:ext uri="{FF2B5EF4-FFF2-40B4-BE49-F238E27FC236}">
                <a16:creationId xmlns:a16="http://schemas.microsoft.com/office/drawing/2014/main" id="{DAC01BB5-A541-4BFA-B22A-D81F970F57A0}"/>
              </a:ext>
            </a:extLst>
          </p:cNvPr>
          <p:cNvSpPr>
            <a:spLocks noGrp="1"/>
          </p:cNvSpPr>
          <p:nvPr>
            <p:ph type="body" idx="1"/>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r>
              <a:t>Original source slide 4</a:t>
            </a:r>
          </a:p>
          <a:p>
            <a:pPr marL="0" indent="0">
              <a:buNone/>
            </a:pPr>
            <a:endParaRPr/>
          </a:p>
          <a:p>
            <a:pPr marL="0" indent="0">
              <a:buNone/>
            </a:pPr>
            <a:r>
              <a:t>Overview and Objectives: Caring for the Aging Veteran Population in VHA</a:t>
            </a:r>
          </a:p>
          <a:p>
            <a:pPr marL="0" indent="0">
              <a:buNone/>
            </a:pPr>
            <a:endParaRPr/>
          </a:p>
          <a:p>
            <a:pPr marL="0" indent="0">
              <a:buNone/>
            </a:pPr>
            <a:r>
              <a:t>Aging Veteran Demographics</a:t>
            </a:r>
          </a:p>
          <a:p>
            <a:pPr marL="0" indent="0">
              <a:buNone/>
            </a:pPr>
            <a:r>
              <a:t>More than half of Veterans in VHA are aged 65+, representing WWII to Gulf War eras with unique service-related needs.</a:t>
            </a:r>
          </a:p>
          <a:p>
            <a:pPr marL="0" indent="0">
              <a:buNone/>
            </a:pPr>
            <a:r>
              <a:t>Veteran-Specific Health Needs</a:t>
            </a:r>
          </a:p>
          <a:p>
            <a:pPr marL="0" indent="0">
              <a:buNone/>
            </a:pPr>
            <a:r>
              <a:t>Aging Veterans face higher rates of chronic pain, PTSD, depression, and risks like suicide and exposure-related illnesses.</a:t>
            </a:r>
          </a:p>
          <a:p>
            <a:pPr marL="0" indent="0">
              <a:buNone/>
            </a:pPr>
            <a:r>
              <a:t>4Ms Framework in Geriatrics</a:t>
            </a:r>
          </a:p>
          <a:p>
            <a:pPr marL="0" indent="0">
              <a:buNone/>
            </a:pPr>
            <a:r>
              <a:t>Focus on What Matters, Mobility, Mentation, and Medications to ensure comprehensive, person-centered care for aging Veterans.</a:t>
            </a:r>
          </a:p>
          <a:p>
            <a:pPr marL="0" indent="0">
              <a:buNone/>
            </a:pPr>
            <a:r>
              <a:t>Multidisciplinary Care Approach</a:t>
            </a:r>
          </a:p>
          <a:p>
            <a:pPr marL="0" indent="0">
              <a:buNone/>
            </a:pPr>
            <a:r>
              <a:t>Integrated teams involving nurses, geriatricians, social workers, therapists, and pharmacists optimize health outcomes for Veterans.</a:t>
            </a:r>
          </a:p>
          <a:p>
            <a:pPr marL="0" indent="0">
              <a:buNone/>
            </a:pPr>
            <a:endParaRPr/>
          </a:p>
          <a:p>
            <a:pPr marL="0" indent="0">
              <a:buNone/>
            </a:pPr>
            <a:r>
              <a:t>Original speaker notes and source references:</a:t>
            </a:r>
          </a:p>
          <a:p>
            <a:pPr marL="0" indent="0">
              <a:buNone/>
            </a:pPr>
            <a:endParaRPr/>
          </a:p>
          <a:p>
            <a:pPr marL="0" indent="0">
              <a:buNone/>
            </a:pPr>
            <a:r>
              <a:t>---</a:t>
            </a:r>
          </a:p>
          <a:p>
            <a:pPr marL="0" indent="0">
              <a:buNone/>
            </a:pPr>
            <a:r>
              <a:t>This slide references information from the following file: https://dvagov-my.sharepoint.com/personal/ashley_spellman_va_gov/_layouts/15/Doc.aspx?sourcedoc=%7BEE333019-3C55-481B-BF80-99544A2B5DF0%7D&amp;file=age%20friendly%20ppt%20nova.docx&amp;action=default&amp;mobileredirect=true&amp;DefaultItemOpen=1</a:t>
            </a:r>
          </a:p>
          <a:p>
            <a:pPr marL="0" indent="0">
              <a:buNone/>
            </a:pPr>
            <a:endParaRPr/>
          </a:p>
          <a:p>
            <a:pPr marL="0" indent="0">
              <a:buNone/>
            </a:pPr>
            <a:r>
              <a:t># Slide 1: Title Slide **Caring for the Aging Veteran Population in VHA** Your Name Your Title/Role Date --- # Slide 2: Objectives - Understand characteristics of the aging veteran population - Identify specific medical and psychosocial needs - Appreciate the spectrum of care: inpatient, outpatient, specialty, mental health - Learn the 4Ms framework in geriatrics - Explore special training considerations for nursing in VHA **Speaker Note:** Today’s session will walk you through the demographics, needs, approaches, and special considerations for the aging veteran population. --- # Slide 3: Who Are VA’s Aging Veterans? - Over 50% of enrolled Veterans in VHA are age 65+ - Largest cohorts: WWII, Korea, Vietnam, and Gulf War - Unique exposures and service-related conditions *[Insert pie chart of age distribution from VHA data]* **Speaker Note:** The majority of Veterans utilizing VA services are now senior citizens, with the Vietnam era being the largest group. --- # Slide 4: War Eras Represented in VHA - **World War II:** 1941-1945 (now 90+ years old) - **Korean War:** 1950-1953 (late 80s-90s) - **Vietnam War:** 1955-1975 (late 60s-late 70s) - **Gulf War:** 1990-2001 (mid 50s-early 60s) - Multiple deployments for many; unique needs per era --- # Slide 5: Impact of Military Service on Aging - Service-connected conditions: PTSD, TBI, amputations, Agent Orange - Accelerated aging from injuries/exposures - Distinct life experiences and challenges *[Insert image: medals or service uniforms]* --- # Slide 6: General Needs of the Aging Population - Chronic disease management: heart, diabetes, arthritis, cancer - Polypharmacy: risk of drug interactions - Functional support: ADLs/IADLs, assistive devices - Cognitive changes: dementia, MCI, delirium --- # Slide 7: Veteran-Specific Health Needs - Higher rates: - Chronic pain - Depression, PTSD, substance use - Suicide (especially men over 75) - Key issues: - Hearing and vision loss - Mobility, falls, amputations - Homelessness risk - Exposure-related conditions: Agent Orange, asbestos, burn pits --- # Slide 8: Aging Veterans—Psychosocial Issues - Social isolation and loss of support network - Stigma and reluctance to seek help - Reintegrating into civilian life - Risk of poverty and homelessness - Moral injury and survivor’s guilt *[Insert image: older Veteran, alone at home]* --- # Slide 9: Social Determinants of Health - Economic stability and benefits access (VA, Social Security, pensions) - Housing and environment - Access to community resources - Family and social supports --- # Slide 10: The 4Ms Framework *[Insert graphic of the 4Ms boxes]* - **What Matters** - **Mobility** - **Mentation** - **Medications** --- # Slide 11: 4Ms—What Matters - Understand individual goals, values, and care preferences - Involve Veteran and family in all decisions - Advance care planning and shared decision making --- # Slide 12: 4Ms—Mobility - Assess mobility and fall risk - Promote safe, daily movement - PT/OT involvement for function and adaptations --- # Slide 13: 4Ms—Mentation - Screen for cognitive impairment, delirium, depression, PTSD - Manage dementia and mental health conditions - Caregiver education and support --- # Slide 14: 4Ms—Medications - Review all medications regularly - Reduce polypharmacy and inappropriate drugs (Beers Criteria) - Involve clinical pharmacists in deprescribing --- # Slide 15: Special Nursing Training - **Military Cultural Competency**: Recognizing service-related experiences - **Geriatric assessment** skills: Cognitive, physical, functional - **Mental health crisis intervention**: Suicide, substance use, PTSD - **VHA Programs**: - Geriatric Resource Nurse role - Geriatric Scholars Program - Simulation and ongoing in-service training --- # Slide 16: Multidisciplinary Approach - **Geriatrics, Social Work, PT/OT, Pharmacy** - Integrated care planning - Support for caregivers and families --- # Slide 17: Inpatient Care for Aging Veterans - Focus: Preventing delirium, falls, hospital-acquired complications - Interdisciplinary teams: nurse, geriatrician, PT, pharmacy, social work - Early mobilization, orientation, sensory aids, medication reconciliation - Discharge planning to prevent readmissions --- # Slide 18: Outpatient Care - Geriatric PACTs (Patient-Aligned Care Teams) - Home-Based Primary Care, telehealth, remote monitoring - Screening/prevention: cancer, osteoporosis, vaccinations - Coordination with community services and home health --- # Slide 19: Specialty and Mental Health Care - Geriatric Evaluation &amp; Management (GEM) Clinics - Dementia/memory clinics, Adult Day Health Care, respite - PTSD, substance use disorder, late-life depression treatment - Peer support, caregiver training, social work navigation --- # Slide 20: Challenges and Opportunities - Managing complexity: Multiple comorbidities, mental health, social needs - Cultural humility: Meeting Veterans “where they are” - Advance care planning and palliative approaches - Leveraging technology (telehealth, remote monitoring) --- # Slide 21: Case Study (Optional) - Present a de-identified scenario of an aging Veteran with comorbidities, social isolation, and medication complexity - Ask audience: "How would you apply the 4Ms?" **Speaker Note:** Discuss the case together, mapping interventions to each of the 4Ms. --- # Slide 22: Key Resources - VHA Geriatrics &amp; Extended Care: www.va.gov/geriatrics/ - Age-Friendly Health Systems: ihi.org/Engage/Initiatives/Age-Friendly-Health-Systems - VA Mental Health: www.mentalhealth.va.gov - Beers Criteria: www.americangeriatrics.org --- /# Slide 23: Summary - Aging Veterans have complex, unique needs - The 4Ms framework + person-centered care = best outcomes - Interdisciplinary teamwork is essential - VHA offers comprehensive resources to support this population --- # Slide 24: Questions &amp; Discussion - Invite questions - Option to discuss potential role-specific challenges (nursing, social work, etc.) --- ​‌</a:t>
            </a:r>
          </a:p>
          <a:p>
            <a:pPr marL="0" indent="0">
              <a:buNone/>
            </a:pPr>
            <a:endParaRPr/>
          </a:p>
          <a:p>
            <a:pPr marL="0" indent="0">
              <a:buNone/>
            </a:pPr>
            <a:endParaRPr/>
          </a:p>
          <a:p>
            <a:pPr marL="0" indent="0">
              <a:buNone/>
            </a:pPr>
            <a:r>
              <a:t>4</a:t>
            </a:r>
          </a:p>
          <a:p>
            <a:pPr marL="0" indent="0">
              <a:buNone/>
            </a:pPr>
            <a:endParaRPr/>
          </a:p>
        </p:txBody>
      </p:sp>
      <p:sp>
        <p:nvSpPr>
          <p:cNvPr id="811155173" name="Slide Number Placeholder 3 [811155173]">
            <a:extLst>
              <a:ext uri="{FF2B5EF4-FFF2-40B4-BE49-F238E27FC236}">
                <a16:creationId xmlns:a16="http://schemas.microsoft.com/office/drawing/2014/main" id="{B5300C6E-A372-4BE5-B283-E1E04B19F0B9}"/>
              </a:ext>
            </a:extLst>
          </p:cNvPr>
          <p:cNvSpPr>
            <a:spLocks noGrp="1"/>
          </p:cNvSpPr>
          <p:nvPr>
            <p:ph type="sldNum" idx="5"/>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Shape [811155194]">
          <a:extLst>
            <a:ext uri="{FF2B5EF4-FFF2-40B4-BE49-F238E27FC236}">
              <a16:creationId xmlns:a16="http://schemas.microsoft.com/office/drawing/2014/main" id="{3B32C52C-42D6-43E9-84C3-FB264C54E619}"/>
            </a:ext>
          </a:extLst>
        </p:cNvPr>
        <p:cNvGrpSpPr/>
        <p:nvPr/>
      </p:nvGrpSpPr>
      <p:grpSpPr>
        <a:xfrm>
          <a:off x="0" y="0"/>
          <a:ext cx="0" cy="0"/>
          <a:chOff x="0" y="0"/>
          <a:chExt cx="0" cy="0"/>
        </a:xfrm>
      </p:grpSpPr>
      <p:sp>
        <p:nvSpPr>
          <p:cNvPr id="811155195" name="Slide Image Placeholder 1 [811155195]">
            <a:extLst>
              <a:ext uri="{FF2B5EF4-FFF2-40B4-BE49-F238E27FC236}">
                <a16:creationId xmlns:a16="http://schemas.microsoft.com/office/drawing/2014/main" id="{7B471CF4-FB74-4120-9BB1-4FD6D2D87B84}"/>
              </a:ext>
            </a:extLst>
          </p:cNvPr>
          <p:cNvSpPr>
            <a:spLocks noGrp="1" noRot="1" noChangeAspect="1"/>
          </p:cNvSpPr>
          <p:nvPr>
            <p:ph type="sldImg"/>
          </p:nvPr>
        </p:nvSpPr>
        <p:spPr/>
      </p:sp>
      <p:sp>
        <p:nvSpPr>
          <p:cNvPr id="811155196" name="Notes Placeholder 2 [811155196]">
            <a:extLst>
              <a:ext uri="{FF2B5EF4-FFF2-40B4-BE49-F238E27FC236}">
                <a16:creationId xmlns:a16="http://schemas.microsoft.com/office/drawing/2014/main" id="{425B6DDA-D94D-4BC8-B652-A6FB6C74C7EE}"/>
              </a:ext>
            </a:extLst>
          </p:cNvPr>
          <p:cNvSpPr>
            <a:spLocks noGrp="1"/>
          </p:cNvSpPr>
          <p:nvPr>
            <p:ph type="body" idx="1"/>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r>
              <a:t>Original source slide 5</a:t>
            </a:r>
          </a:p>
          <a:p>
            <a:pPr marL="0" indent="0">
              <a:buNone/>
            </a:pPr>
            <a:endParaRPr/>
          </a:p>
          <a:p>
            <a:pPr marL="0" indent="0">
              <a:buNone/>
            </a:pPr>
            <a:r>
              <a:t>Demographics and Unique Characteristics of Aging Veterans</a:t>
            </a:r>
          </a:p>
          <a:p>
            <a:pPr marL="0" indent="0">
              <a:buNone/>
            </a:pPr>
            <a:endParaRPr/>
          </a:p>
          <a:p>
            <a:pPr marL="0" indent="0">
              <a:buNone/>
            </a:pPr>
            <a:r>
              <a:t>Original speaker notes and source references:</a:t>
            </a:r>
          </a:p>
          <a:p>
            <a:pPr marL="0" indent="0">
              <a:buNone/>
            </a:pPr>
            <a:endParaRPr/>
          </a:p>
          <a:p>
            <a:pPr marL="0" indent="0">
              <a:buNone/>
            </a:pPr>
            <a:r>
              <a:t>---</a:t>
            </a:r>
          </a:p>
          <a:p>
            <a:pPr marL="0" indent="0">
              <a:buNone/>
            </a:pPr>
            <a:r>
              <a:t>This slide references information from the following file: https://dvagov-my.sharepoint.com/personal/ashley_spellman_va_gov/_layouts/15/Doc.aspx?sourcedoc=%7BEE333019-3C55-481B-BF80-99544A2B5DF0%7D&amp;file=age%20friendly%20ppt%20nova.docx&amp;action=default&amp;mobileredirect=true&amp;DefaultItemOpen=1</a:t>
            </a:r>
          </a:p>
          <a:p>
            <a:pPr marL="0" indent="0">
              <a:buNone/>
            </a:pPr>
            <a:endParaRPr/>
          </a:p>
          <a:p>
            <a:pPr marL="0" indent="0">
              <a:buNone/>
            </a:pPr>
            <a:r>
              <a:t>VA’s Aging Veterans: Population Statistics and Cohorts, War Eras Represented in VHA, Impact of Military Service on Aging: Service-Connected Conditions and Experiences</a:t>
            </a:r>
          </a:p>
          <a:p>
            <a:pPr marL="0" indent="0">
              <a:buNone/>
            </a:pPr>
            <a:endParaRPr/>
          </a:p>
          <a:p>
            <a:pPr marL="0" indent="0">
              <a:buNone/>
            </a:pPr>
            <a:endParaRPr/>
          </a:p>
          <a:p>
            <a:pPr marL="0" indent="0">
              <a:buNone/>
            </a:pPr>
            <a:r>
              <a:t>5</a:t>
            </a:r>
          </a:p>
          <a:p>
            <a:pPr marL="0" indent="0">
              <a:buNone/>
            </a:pPr>
            <a:endParaRPr/>
          </a:p>
          <a:p>
            <a:pPr marL="0" indent="0">
              <a:buNone/>
            </a:pPr>
            <a:r>
              <a:t>Photograph attribution: Nauset light, cape cod national seashore — Russ Whitehurst (Flickr: Russ / russimages). CC BY 2.0. Source: https://commons.wikimedia.org/wiki/File:Nauset_light,_cape_cod_national_seashore_(20013830206).jpg License: https://creativecommons.org/licenses/by/2.0/. Cropped proportionally for layout, with translucent navy overlays where used; original photograph unretouched. Photograph crop retains its original license; other presentation material is separate.</a:t>
            </a:r>
          </a:p>
        </p:txBody>
      </p:sp>
      <p:sp>
        <p:nvSpPr>
          <p:cNvPr id="811155197" name="Slide Number Placeholder 3 [811155197]">
            <a:extLst>
              <a:ext uri="{FF2B5EF4-FFF2-40B4-BE49-F238E27FC236}">
                <a16:creationId xmlns:a16="http://schemas.microsoft.com/office/drawing/2014/main" id="{8C61B03F-D481-44F5-803C-B8F4ADF7A3DB}"/>
              </a:ext>
            </a:extLst>
          </p:cNvPr>
          <p:cNvSpPr>
            <a:spLocks noGrp="1"/>
          </p:cNvSpPr>
          <p:nvPr>
            <p:ph type="sldNum" idx="5"/>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Shape [811155198]">
          <a:extLst>
            <a:ext uri="{FF2B5EF4-FFF2-40B4-BE49-F238E27FC236}">
              <a16:creationId xmlns:a16="http://schemas.microsoft.com/office/drawing/2014/main" id="{A7B731D2-54DF-409C-B2A3-CEB95AAAE6A7}"/>
            </a:ext>
          </a:extLst>
        </p:cNvPr>
        <p:cNvGrpSpPr/>
        <p:nvPr/>
      </p:nvGrpSpPr>
      <p:grpSpPr>
        <a:xfrm>
          <a:off x="0" y="0"/>
          <a:ext cx="0" cy="0"/>
          <a:chOff x="0" y="0"/>
          <a:chExt cx="0" cy="0"/>
        </a:xfrm>
      </p:grpSpPr>
      <p:sp>
        <p:nvSpPr>
          <p:cNvPr id="811155199" name="Slide Image Placeholder 1 [811155199]">
            <a:extLst>
              <a:ext uri="{FF2B5EF4-FFF2-40B4-BE49-F238E27FC236}">
                <a16:creationId xmlns:a16="http://schemas.microsoft.com/office/drawing/2014/main" id="{F3998C8D-FF1C-42A4-B231-A2A3150E7DBC}"/>
              </a:ext>
            </a:extLst>
          </p:cNvPr>
          <p:cNvSpPr>
            <a:spLocks noGrp="1" noRot="1" noChangeAspect="1"/>
          </p:cNvSpPr>
          <p:nvPr>
            <p:ph type="sldImg"/>
          </p:nvPr>
        </p:nvSpPr>
        <p:spPr/>
      </p:sp>
      <p:sp>
        <p:nvSpPr>
          <p:cNvPr id="811155200" name="Notes Placeholder 2 [811155200]">
            <a:extLst>
              <a:ext uri="{FF2B5EF4-FFF2-40B4-BE49-F238E27FC236}">
                <a16:creationId xmlns:a16="http://schemas.microsoft.com/office/drawing/2014/main" id="{CF20F195-E357-40B3-BE88-CC76CC66EA52}"/>
              </a:ext>
            </a:extLst>
          </p:cNvPr>
          <p:cNvSpPr>
            <a:spLocks noGrp="1"/>
          </p:cNvSpPr>
          <p:nvPr>
            <p:ph type="body" idx="1"/>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r>
              <a:t>Original source slide 6</a:t>
            </a:r>
          </a:p>
          <a:p>
            <a:pPr marL="0" indent="0">
              <a:buNone/>
            </a:pPr>
            <a:endParaRPr/>
          </a:p>
          <a:p>
            <a:pPr marL="0" indent="0">
              <a:buNone/>
            </a:pPr>
            <a:r>
              <a:t>VA’s Aging Veterans: Population Statistics and Cohorts</a:t>
            </a:r>
          </a:p>
          <a:p>
            <a:pPr marL="0" indent="0">
              <a:buNone/>
            </a:pPr>
            <a:endParaRPr/>
          </a:p>
          <a:p>
            <a:pPr marL="0" indent="0">
              <a:buNone/>
            </a:pPr>
            <a:r>
              <a:t>Aging Veterans Demographics</a:t>
            </a:r>
          </a:p>
          <a:p>
            <a:pPr marL="0" indent="0">
              <a:buNone/>
            </a:pPr>
            <a:r>
              <a:t>Over half of Veterans in VHA are aged 65+, with major cohorts from WWII, Korea, Vietnam, and Gulf War.</a:t>
            </a:r>
          </a:p>
          <a:p>
            <a:pPr marL="0" indent="0">
              <a:buNone/>
            </a:pPr>
            <a:r>
              <a:t>Health and Psychosocial Needs</a:t>
            </a:r>
          </a:p>
          <a:p>
            <a:pPr marL="0" indent="0">
              <a:buNone/>
            </a:pPr>
            <a:r>
              <a:t>Aging Veterans face chronic diseases, PTSD, substance use, social isolation, and unique service-related health challenges.</a:t>
            </a:r>
          </a:p>
          <a:p>
            <a:pPr marL="0" indent="0">
              <a:buNone/>
            </a:pPr>
            <a:endParaRPr/>
          </a:p>
          <a:p>
            <a:pPr marL="0" indent="0">
              <a:buNone/>
            </a:pPr>
            <a:r>
              <a:t>Original speaker notes and source references:</a:t>
            </a:r>
          </a:p>
          <a:p>
            <a:pPr marL="0" indent="0">
              <a:buNone/>
            </a:pPr>
            <a:endParaRPr/>
          </a:p>
          <a:p>
            <a:pPr marL="0" indent="0">
              <a:buNone/>
            </a:pPr>
            <a:r>
              <a:t>---</a:t>
            </a:r>
          </a:p>
          <a:p>
            <a:pPr marL="0" indent="0">
              <a:buNone/>
            </a:pPr>
            <a:r>
              <a:t>This slide references information from the following file: https://dvagov-my.sharepoint.com/personal/ashley_spellman_va_gov/_layouts/15/Doc.aspx?sourcedoc=%7BEE333019-3C55-481B-BF80-99544A2B5DF0%7D&amp;file=age%20friendly%20ppt%20nova.docx&amp;action=default&amp;mobileredirect=true&amp;DefaultItemOpen=1</a:t>
            </a:r>
          </a:p>
          <a:p>
            <a:pPr marL="0" indent="0">
              <a:buNone/>
            </a:pPr>
            <a:endParaRPr/>
          </a:p>
          <a:p>
            <a:pPr marL="0" indent="0">
              <a:buNone/>
            </a:pPr>
            <a:r>
              <a:t># Slide 1: Title Slide **Caring for the Aging Veteran Population in VHA** Your Name Your Title/Role Date --- # Slide 2: Objectives - Understand characteristics of the aging veteran population - Identify specific medical and psychosocial needs - Appreciate the spectrum of care: inpatient, outpatient, specialty, mental health - Learn the 4Ms framework in geriatrics - Explore special training considerations for nursing in VHA **Speaker Note:** Today’s session will walk you through the demographics, needs, approaches, and special considerations for the aging veteran population. --- # Slide 3: Who Are VA’s Aging Veterans? - Over 50% of enrolled Veterans in VHA are age 65+ - Largest cohorts: WWII, Korea, Vietnam, and Gulf War - Unique exposures and service-related conditions *[Insert pie chart of age distribution from VHA data]* **Speaker Note:** The majority of Veterans utilizing VA services are now senior citizens, with the Vietnam era being the largest group. --- # Slide 4: War Eras Represented in VHA - **World War II:** 1941-1945 (now 90+ years old) - **Korean War:** 1950-1953 (late 80s-90s) - **Vietnam War:** 1955-1975 (late 60s-late 70s) - **Gulf War:** 1990-2001 (mid 50s-early 60s) - Multiple deployments for many; unique needs per era --- # Slide 5: Impact of Military Service on Aging - Service-connected conditions: PTSD, TBI, amputations, Agent Orange - Accelerated aging from injuries/exposures - Distinct life experiences and challenges *[Insert image: medals or service uniforms]* --- # Slide 6: General Needs of the Aging Population - Chronic disease management: heart, diabetes, arthritis, cancer - Polypharmacy: risk of drug interactions - Functional support: ADLs/IADLs, assistive devices - Cognitive changes: dementia, MCI, delirium --- # Slide 7: Veteran-Specific Health Needs - Higher rates: - Chronic pain - Depression, PTSD, substance use - Suicide (especially men over 75) - Key issues: - Hearing and vision loss - Mobility, falls, amputations - Homelessness risk - Exposure-related conditions: Agent Orange, asbestos, burn pits --- # Slide 8: Aging Veterans—Psychosocial Issues - Social isolation and loss of support network - Stigma and reluctance to seek help - Reintegrating into civilian life - Risk of poverty and homelessness - Moral injury and survivor’s guilt *[Insert image: older Veteran, alone at home]* --- # Slide 9: Social Determinants of Health - Economic stability and benefits access (VA, Social Security, pensions) - Housing and environment - Access to community resources - Family and social supports --- # Slide 10: The 4Ms Framework *[Insert graphic of the 4Ms boxes]* - **What Matters** - **Mobility** - **Mentation** - **Medications** --- # Slide 11: 4Ms—What Matters - Understand individual goals, values, and care preferences - Involve Veteran and family in all decisions - Advance care planning and shared decision making --- # Slide 12: 4Ms—Mobility - Assess mobility and fall risk - Promote safe, daily movement - PT/OT involvement for function and adaptations --- # Slide 13: 4Ms—Mentation - Screen for cognitive impairment, delirium, depression, PTSD - Manage dementia and mental health conditions - Caregiver education and support --- # Slide 14: 4Ms—Medications - Review all medications regularly - Reduce polypharmacy and inappropriate drugs (Beers Criteria) - Involve clinical pharmacists in deprescribing --- # Slide 15: Special Nursing Training - **Military Cultural Competency**: Recognizing service-related experiences - **Geriatric assessment** skills: Cognitive, physical, functional - **Mental health crisis intervention**: Suicide, substance use, PTSD - **VHA Programs**: - Geriatric Resource Nurse role - Geriatric Scholars Program - Simulation and ongoing in-service training --- # Slide 16: Multidisciplinary Approach - **Geriatrics, Social Work, PT/OT, Pharmacy** - Integrated care planning - Support for caregivers and families --- # Slide 17: Inpatient Care for Aging Veterans - Focus: Preventing delirium, falls, hospital-acquired complications - Interdisciplinary teams: nurse, geriatrician, PT, pharmacy, social work - Early mobilization, orientation, sensory aids, medication reconciliation - Discharge planning to prevent readmissions --- # Slide 18: Outpatient Care - Geriatric PACTs (Patient-Aligned Care Teams) - Home-Based Primary Care, telehealth, remote monitoring - Screening/prevention: cancer, osteoporosis, vaccinations - Coordination with community services and home health --- # Slide 19: Specialty and Mental Health Care - Geriatric Evaluation &amp; Management (GEM) Clinics - Dementia/memory clinics, Adult Day Health Care, respite - PTSD, substance use disorder, late-life depression treatment - Peer support, caregiver training, social work navigation --- # Slide 20: Challenges and Opportunities - Managing complexity: Multiple comorbidities, mental health, social needs - Cultural humility: Meeting Veterans “where they are” - Advance care planning and palliative approaches - Leveraging technology (telehealth, remote monitoring) --- # Slide 21: Case Study (Optional) - Present a de-identified scenario of an aging Veteran with comorbidities, social isolation, and medication complexity - Ask audience: "How would you apply the 4Ms?" **Speaker Note:** Discuss the case together, mapping interventions to each of the 4Ms. --- # Slide 22: Key Resources - VHA Geriatrics &amp; Extended Care: www.va.gov/geriatrics/ - Age-Friendly Health Systems: ihi.org/Engage/Initiatives/Age-Friendly-Health-Systems - VA Mental Health: www.mentalhealth.va.gov - Beers Criteria: www.americangeriatrics.org --- /# Slide 23: Summary - Aging Veterans have complex, unique needs - The 4Ms framework + person-centered care = best outcomes - Interdisciplinary teamwork is essential - VHA offers comprehensive resources to support this population --- # Slide 24: Questions &amp; Discussion - Invite questions - Option to discuss potential role-specific challenges (nursing, social work, etc.) --- ​‌</a:t>
            </a:r>
          </a:p>
          <a:p>
            <a:pPr marL="0" indent="0">
              <a:buNone/>
            </a:pPr>
            <a:endParaRPr/>
          </a:p>
          <a:p>
            <a:pPr marL="0" indent="0">
              <a:buNone/>
            </a:pPr>
            <a:endParaRPr/>
          </a:p>
          <a:p>
            <a:pPr marL="0" indent="0">
              <a:buNone/>
            </a:pPr>
            <a:r>
              <a:t>6</a:t>
            </a:r>
          </a:p>
          <a:p>
            <a:pPr marL="0" indent="0">
              <a:buNone/>
            </a:pPr>
            <a:endParaRPr/>
          </a:p>
          <a:p>
            <a:pPr marL="0" indent="0">
              <a:buNone/>
            </a:pPr>
            <a:endParaRPr/>
          </a:p>
          <a:p>
            <a:pPr marL="0" indent="0">
              <a:buNone/>
            </a:pPr>
            <a:r>
              <a:t>The source provides no date or denominator for the 65+ statement. Verify before external use.</a:t>
            </a:r>
          </a:p>
        </p:txBody>
      </p:sp>
      <p:sp>
        <p:nvSpPr>
          <p:cNvPr id="811155201" name="Slide Number Placeholder 3 [811155201]">
            <a:extLst>
              <a:ext uri="{FF2B5EF4-FFF2-40B4-BE49-F238E27FC236}">
                <a16:creationId xmlns:a16="http://schemas.microsoft.com/office/drawing/2014/main" id="{9D8BC089-0395-4469-8D21-8B22A6AB520D}"/>
              </a:ext>
            </a:extLst>
          </p:cNvPr>
          <p:cNvSpPr>
            <a:spLocks noGrp="1"/>
          </p:cNvSpPr>
          <p:nvPr>
            <p:ph type="sldNum" idx="5"/>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Shape [811155202]">
          <a:extLst>
            <a:ext uri="{FF2B5EF4-FFF2-40B4-BE49-F238E27FC236}">
              <a16:creationId xmlns:a16="http://schemas.microsoft.com/office/drawing/2014/main" id="{6393402F-684F-4E61-B1C0-27E22782E0B1}"/>
            </a:ext>
          </a:extLst>
        </p:cNvPr>
        <p:cNvGrpSpPr/>
        <p:nvPr/>
      </p:nvGrpSpPr>
      <p:grpSpPr>
        <a:xfrm>
          <a:off x="0" y="0"/>
          <a:ext cx="0" cy="0"/>
          <a:chOff x="0" y="0"/>
          <a:chExt cx="0" cy="0"/>
        </a:xfrm>
      </p:grpSpPr>
      <p:sp>
        <p:nvSpPr>
          <p:cNvPr id="811155203" name="Slide Image Placeholder 1 [811155203]">
            <a:extLst>
              <a:ext uri="{FF2B5EF4-FFF2-40B4-BE49-F238E27FC236}">
                <a16:creationId xmlns:a16="http://schemas.microsoft.com/office/drawing/2014/main" id="{88A46A9B-0A28-4D4E-A122-6935490B6055}"/>
              </a:ext>
            </a:extLst>
          </p:cNvPr>
          <p:cNvSpPr>
            <a:spLocks noGrp="1" noRot="1" noChangeAspect="1"/>
          </p:cNvSpPr>
          <p:nvPr>
            <p:ph type="sldImg"/>
          </p:nvPr>
        </p:nvSpPr>
        <p:spPr/>
      </p:sp>
      <p:sp>
        <p:nvSpPr>
          <p:cNvPr id="811155204" name="Notes Placeholder 2 [811155204]">
            <a:extLst>
              <a:ext uri="{FF2B5EF4-FFF2-40B4-BE49-F238E27FC236}">
                <a16:creationId xmlns:a16="http://schemas.microsoft.com/office/drawing/2014/main" id="{B5EEEA8A-A8C0-4D13-BEB2-4067E1C17628}"/>
              </a:ext>
            </a:extLst>
          </p:cNvPr>
          <p:cNvSpPr>
            <a:spLocks noGrp="1"/>
          </p:cNvSpPr>
          <p:nvPr>
            <p:ph type="body" idx="1"/>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r>
              <a:t>Original source slide 7</a:t>
            </a:r>
          </a:p>
          <a:p>
            <a:pPr marL="0" indent="0">
              <a:buNone/>
            </a:pPr>
            <a:endParaRPr/>
          </a:p>
          <a:p>
            <a:pPr marL="0" indent="0">
              <a:buNone/>
            </a:pPr>
            <a:r>
              <a:t>War Eras Represented in VHA</a:t>
            </a:r>
          </a:p>
          <a:p>
            <a:pPr marL="0" indent="0">
              <a:buNone/>
            </a:pPr>
            <a:endParaRPr/>
          </a:p>
          <a:p>
            <a:pPr marL="0" indent="0">
              <a:buNone/>
            </a:pPr>
            <a:r>
              <a:t>World War II Veterans</a:t>
            </a:r>
          </a:p>
          <a:p>
            <a:pPr marL="0" indent="0">
              <a:buNone/>
            </a:pPr>
            <a:r>
              <a:t>World War II veterans are now mostly over 90 years old and represent the eldest cohort in VHA care.</a:t>
            </a:r>
          </a:p>
          <a:p>
            <a:pPr marL="0" indent="0">
              <a:buNone/>
            </a:pPr>
            <a:r>
              <a:t>Korean War Veterans</a:t>
            </a:r>
          </a:p>
          <a:p>
            <a:pPr marL="0" indent="0">
              <a:buNone/>
            </a:pPr>
            <a:r>
              <a:t>Korean War veterans are generally in their late 80s to 90s requiring specialized geriatric care.</a:t>
            </a:r>
          </a:p>
          <a:p>
            <a:pPr marL="0" indent="0">
              <a:buNone/>
            </a:pPr>
            <a:r>
              <a:t>Vietnam War Veterans</a:t>
            </a:r>
          </a:p>
          <a:p>
            <a:pPr marL="0" indent="0">
              <a:buNone/>
            </a:pPr>
            <a:r>
              <a:t>Vietnam War veterans mostly fall in the late 60s to late 70s age range with distinct health needs.</a:t>
            </a:r>
          </a:p>
          <a:p>
            <a:pPr marL="0" indent="0">
              <a:buNone/>
            </a:pPr>
            <a:r>
              <a:t>Gulf War Veterans</a:t>
            </a:r>
          </a:p>
          <a:p>
            <a:pPr marL="0" indent="0">
              <a:buNone/>
            </a:pPr>
            <a:r>
              <a:t>Gulf War veterans are the youngest aging group, typically mid 50s to early 60s, with unique deployment effects.</a:t>
            </a:r>
          </a:p>
          <a:p>
            <a:pPr marL="0" indent="0">
              <a:buNone/>
            </a:pPr>
            <a:endParaRPr/>
          </a:p>
          <a:p>
            <a:pPr marL="0" indent="0">
              <a:buNone/>
            </a:pPr>
            <a:r>
              <a:t>Original speaker notes and source references:</a:t>
            </a:r>
          </a:p>
          <a:p>
            <a:pPr marL="0" indent="0">
              <a:buNone/>
            </a:pPr>
            <a:endParaRPr/>
          </a:p>
          <a:p>
            <a:pPr marL="0" indent="0">
              <a:buNone/>
            </a:pPr>
            <a:r>
              <a:t>---</a:t>
            </a:r>
          </a:p>
          <a:p>
            <a:pPr marL="0" indent="0">
              <a:buNone/>
            </a:pPr>
            <a:r>
              <a:t>This slide references information from the following file: https://dvagov-my.sharepoint.com/personal/ashley_spellman_va_gov/_layouts/15/Doc.aspx?sourcedoc=%7BEE333019-3C55-481B-BF80-99544A2B5DF0%7D&amp;file=age%20friendly%20ppt%20nova.docx&amp;action=default&amp;mobileredirect=true&amp;DefaultItemOpen=1</a:t>
            </a:r>
          </a:p>
          <a:p>
            <a:pPr marL="0" indent="0">
              <a:buNone/>
            </a:pPr>
            <a:endParaRPr/>
          </a:p>
          <a:p>
            <a:pPr marL="0" indent="0">
              <a:buNone/>
            </a:pPr>
            <a:r>
              <a:t># Slide 1: Title Slide **Caring for the Aging Veteran Population in VHA** Your Name Your Title/Role Date --- # Slide 2: Objectives - Understand characteristics of the aging veteran population - Identify specific medical and psychosocial needs - Appreciate the spectrum of care: inpatient, outpatient, specialty, mental health - Learn the 4Ms framework in geriatrics - Explore special training considerations for nursing in VHA **Speaker Note:** Today’s session will walk you through the demographics, needs, approaches, and special considerations for the aging veteran population. --- # Slide 3: Who Are VA’s Aging Veterans? - Over 50% of enrolled Veterans in VHA are age 65+ - Largest cohorts: WWII, Korea, Vietnam, and Gulf War - Unique exposures and service-related conditions *[Insert pie chart of age distribution from VHA data]* **Speaker Note:** The majority of Veterans utilizing VA services are now senior citizens, with the Vietnam era being the largest group. --- # Slide 4: War Eras Represented in VHA - **World War II:** 1941-1945 (now 90+ years old) - **Korean War:** 1950-1953 (late 80s-90s) - **Vietnam War:** 1955-1975 (late 60s-late 70s) - **Gulf War:** 1990-2001 (mid 50s-early 60s) - Multiple deployments for many; unique needs per era --- # Slide 5: Impact of Military Service on Aging - Service-connected conditions: PTSD, TBI, amputations, Agent Orange - Accelerated aging from injuries/exposures - Distinct life experiences and challenges *[Insert image: medals or service uniforms]* --- # Slide 6: General Needs of the Aging Population - Chronic disease management: heart, diabetes, arthritis, cancer - Polypharmacy: risk of drug interactions - Functional support: ADLs/IADLs, assistive devices - Cognitive changes: dementia, MCI, delirium --- # Slide 7: Veteran-Specific Health Needs - Higher rates: - Chronic pain - Depression, PTSD, substance use - Suicide (especially men over 75) - Key issues: - Hearing and vision loss - Mobility, falls, amputations - Homelessness risk - Exposure-related conditions: Agent Orange, asbestos, burn pits --- # Slide 8: Aging Veterans—Psychosocial Issues - Social isolation and loss of support network - Stigma and reluctance to seek help - Reintegrating into civilian life - Risk of poverty and homelessness - Moral injury and survivor’s guilt *[Insert image: older Veteran, alone at home]* --- # Slide 9: Social Determinants of Health - Economic stability and benefits access (VA, Social Security, pensions) - Housing and environment - Access to community resources - Family and social supports --- # Slide 10: The 4Ms Framework *[Insert graphic of the 4Ms boxes]* - **What Matters** - **Mobility** - **Mentation** - **Medications** --- # Slide 11: 4Ms—What Matters - Understand individual goals, values, and care preferences - Involve Veteran and family in all decisions - Advance care planning and shared decision making --- # Slide 12: 4Ms—Mobility - Assess mobility and fall risk - Promote safe, daily movement - PT/OT involvement for function and adaptations --- # Slide 13: 4Ms—Mentation - Screen for cognitive impairment, delirium, depression, PTSD - Manage dementia and mental health conditions - Caregiver education and support --- # Slide 14: 4Ms—Medications - Review all medications regularly - Reduce polypharmacy and inappropriate drugs (Beers Criteria) - Involve clinical pharmacists in deprescribing --- # Slide 15: Special Nursing Training - **Military Cultural Competency**: Recognizing service-related experiences - **Geriatric assessment** skills: Cognitive, physical, functional - **Mental health crisis intervention**: Suicide, substance use, PTSD - **VHA Programs**: - Geriatric Resource Nurse role - Geriatric Scholars Program - Simulation and ongoing in-service training --- # Slide 16: Multidisciplinary Approach - **Geriatrics, Social Work, PT/OT, Pharmacy** - Integrated care planning - Support for caregivers and families --- # Slide 17: Inpatient Care for Aging Veterans - Focus: Preventing delirium, falls, hospital-acquired complications - Interdisciplinary teams: nurse, geriatrician, PT, pharmacy, social work - Early mobilization, orientation, sensory aids, medication reconciliation - Discharge planning to prevent readmissions --- # Slide 18: Outpatient Care - Geriatric PACTs (Patient-Aligned Care Teams) - Home-Based Primary Care, telehealth, remote monitoring - Screening/prevention: cancer, osteoporosis, vaccinations - Coordination with community services and home health --- # Slide 19: Specialty and Mental Health Care - Geriatric Evaluation &amp; Management (GEM) Clinics - Dementia/memory clinics, Adult Day Health Care, respite - PTSD, substance use disorder, late-life depression treatment - Peer support, caregiver training, social work navigation --- # Slide 20: Challenges and Opportunities - Managing complexity: Multiple comorbidities, mental health, social needs - Cultural humility: Meeting Veterans “where they are” - Advance care planning and palliative approaches - Leveraging technology (telehealth, remote monitoring) --- # Slide 21: Case Study (Optional) - Present a de-identified scenario of an aging Veteran with comorbidities, social isolation, and medication complexity - Ask audience: "How would you apply the 4Ms?" **Speaker Note:** Discuss the case together, mapping interventions to each of the 4Ms. --- # Slide 22: Key Resources - VHA Geriatrics &amp; Extended Care: www.va.gov/geriatrics/ - Age-Friendly Health Systems: ihi.org/Engage/Initiatives/Age-Friendly-Health-Systems - VA Mental Health: www.mentalhealth.va.gov - Beers Criteria: www.americangeriatrics.org --- /# Slide 23: Summary - Aging Veterans have complex, unique needs - The 4Ms framework + person-centered care = best outcomes - Interdisciplinary teamwork is essential - VHA offers comprehensive resources to support this population --- # Slide 24: Questions &amp; Discussion - Invite questions - Option to discuss potential role-specific challenges (nursing, social work, etc.) --- ​‌</a:t>
            </a:r>
          </a:p>
          <a:p>
            <a:pPr marL="0" indent="0">
              <a:buNone/>
            </a:pPr>
            <a:endParaRPr/>
          </a:p>
          <a:p>
            <a:pPr marL="0" indent="0">
              <a:buNone/>
            </a:pPr>
            <a:endParaRPr/>
          </a:p>
          <a:p>
            <a:pPr marL="0" indent="0">
              <a:buNone/>
            </a:pPr>
            <a:r>
              <a:t>7</a:t>
            </a:r>
          </a:p>
          <a:p>
            <a:pPr marL="0" indent="0">
              <a:buNone/>
            </a:pPr>
            <a:endParaRPr/>
          </a:p>
          <a:p>
            <a:pPr marL="0" indent="0">
              <a:buNone/>
            </a:pPr>
            <a:endParaRPr/>
          </a:p>
          <a:p>
            <a:pPr marL="0" indent="0">
              <a:buNone/>
            </a:pPr>
            <a:r>
              <a:t>Gulf War ages differ from source slide11. Era ranges follow original visible cohort titles; original notes contain broader era definitions.</a:t>
            </a:r>
          </a:p>
        </p:txBody>
      </p:sp>
      <p:sp>
        <p:nvSpPr>
          <p:cNvPr id="811155205" name="Slide Number Placeholder 3 [811155205]">
            <a:extLst>
              <a:ext uri="{FF2B5EF4-FFF2-40B4-BE49-F238E27FC236}">
                <a16:creationId xmlns:a16="http://schemas.microsoft.com/office/drawing/2014/main" id="{D696E1A7-505A-4CBF-81ED-2C797A660A1B}"/>
              </a:ext>
            </a:extLst>
          </p:cNvPr>
          <p:cNvSpPr>
            <a:spLocks noGrp="1"/>
          </p:cNvSpPr>
          <p:nvPr>
            <p:ph type="sldNum" idx="5"/>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Shape [811155206]">
          <a:extLst>
            <a:ext uri="{FF2B5EF4-FFF2-40B4-BE49-F238E27FC236}">
              <a16:creationId xmlns:a16="http://schemas.microsoft.com/office/drawing/2014/main" id="{77867490-561E-4EBC-A964-40CE69102B47}"/>
            </a:ext>
          </a:extLst>
        </p:cNvPr>
        <p:cNvGrpSpPr/>
        <p:nvPr/>
      </p:nvGrpSpPr>
      <p:grpSpPr>
        <a:xfrm>
          <a:off x="0" y="0"/>
          <a:ext cx="0" cy="0"/>
          <a:chOff x="0" y="0"/>
          <a:chExt cx="0" cy="0"/>
        </a:xfrm>
      </p:grpSpPr>
      <p:sp>
        <p:nvSpPr>
          <p:cNvPr id="811155207" name="Slide Image Placeholder 1 [811155207]">
            <a:extLst>
              <a:ext uri="{FF2B5EF4-FFF2-40B4-BE49-F238E27FC236}">
                <a16:creationId xmlns:a16="http://schemas.microsoft.com/office/drawing/2014/main" id="{AFEBF4BD-5EC1-4AD6-A351-B9EC03D50D06}"/>
              </a:ext>
            </a:extLst>
          </p:cNvPr>
          <p:cNvSpPr>
            <a:spLocks noGrp="1" noRot="1" noChangeAspect="1"/>
          </p:cNvSpPr>
          <p:nvPr>
            <p:ph type="sldImg"/>
          </p:nvPr>
        </p:nvSpPr>
        <p:spPr/>
      </p:sp>
      <p:sp>
        <p:nvSpPr>
          <p:cNvPr id="811155208" name="Notes Placeholder 2 [811155208]">
            <a:extLst>
              <a:ext uri="{FF2B5EF4-FFF2-40B4-BE49-F238E27FC236}">
                <a16:creationId xmlns:a16="http://schemas.microsoft.com/office/drawing/2014/main" id="{512747A7-ECF7-4375-922E-66F08050E047}"/>
              </a:ext>
            </a:extLst>
          </p:cNvPr>
          <p:cNvSpPr>
            <a:spLocks noGrp="1"/>
          </p:cNvSpPr>
          <p:nvPr>
            <p:ph type="body" idx="1"/>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r>
              <a:t>Original source slide 8</a:t>
            </a:r>
          </a:p>
          <a:p>
            <a:pPr marL="0" indent="0">
              <a:buNone/>
            </a:pPr>
            <a:endParaRPr/>
          </a:p>
          <a:p>
            <a:pPr marL="0" indent="0">
              <a:buNone/>
            </a:pPr>
            <a:r>
              <a:t>World War II Veterans (1941–1945)</a:t>
            </a:r>
          </a:p>
          <a:p>
            <a:pPr marL="0" indent="0">
              <a:buNone/>
            </a:pPr>
            <a:endParaRPr/>
          </a:p>
          <a:p>
            <a:pPr marL="0" indent="0">
              <a:buNone/>
            </a:pPr>
            <a:r>
              <a:t>Most are now aged 90+ years.</a:t>
            </a:r>
          </a:p>
          <a:p>
            <a:pPr marL="0" indent="0">
              <a:buNone/>
            </a:pPr>
            <a:r>
              <a:t>Experiencing end-of-life, chronic illness, and frailty issues.</a:t>
            </a:r>
          </a:p>
          <a:p>
            <a:pPr marL="0" indent="0">
              <a:buNone/>
            </a:pPr>
            <a:r>
              <a:t>Common Healthcare Needs:</a:t>
            </a:r>
          </a:p>
          <a:p>
            <a:pPr marL="0" indent="0">
              <a:buNone/>
            </a:pPr>
            <a:r>
              <a:t>Chronic diseases: Heart disease, diabetes, cancer, dementia.</a:t>
            </a:r>
          </a:p>
          <a:p>
            <a:pPr marL="0" indent="0">
              <a:buNone/>
            </a:pPr>
            <a:r>
              <a:t>Hearing &amp; vision loss: Due to aging and past noise exposure.</a:t>
            </a:r>
          </a:p>
          <a:p>
            <a:pPr marL="0" indent="0">
              <a:buNone/>
            </a:pPr>
            <a:r>
              <a:t>Mobility challenges: Arthritis, osteoporosis, falls risk.</a:t>
            </a:r>
          </a:p>
          <a:p>
            <a:pPr marL="0" indent="0">
              <a:buNone/>
            </a:pPr>
            <a:r>
              <a:t>Mental health: PTSD (may be underdiagnosed), depression, social isolation.</a:t>
            </a:r>
          </a:p>
          <a:p>
            <a:pPr marL="0" indent="0">
              <a:buNone/>
            </a:pPr>
            <a:r>
              <a:t>Exposure-related diseases: Some may have suffered from "trench foot," tropical diseases, or long-term effects of injuries.</a:t>
            </a:r>
          </a:p>
          <a:p>
            <a:pPr marL="0" indent="0">
              <a:buNone/>
            </a:pPr>
            <a:endParaRPr/>
          </a:p>
          <a:p>
            <a:pPr marL="0" indent="0">
              <a:buNone/>
            </a:pPr>
            <a:r>
              <a:t>Original speaker notes and source references:</a:t>
            </a:r>
          </a:p>
          <a:p>
            <a:pPr marL="0" indent="0">
              <a:buNone/>
            </a:pPr>
            <a:endParaRPr/>
          </a:p>
          <a:p>
            <a:pPr marL="0" indent="0">
              <a:buNone/>
            </a:pPr>
            <a:endParaRPr/>
          </a:p>
        </p:txBody>
      </p:sp>
      <p:sp>
        <p:nvSpPr>
          <p:cNvPr id="811155209" name="Slide Number Placeholder 3 [811155209]">
            <a:extLst>
              <a:ext uri="{FF2B5EF4-FFF2-40B4-BE49-F238E27FC236}">
                <a16:creationId xmlns:a16="http://schemas.microsoft.com/office/drawing/2014/main" id="{688745ED-67FC-40DF-817F-FEF1AEF76794}"/>
              </a:ext>
            </a:extLst>
          </p:cNvPr>
          <p:cNvSpPr>
            <a:spLocks noGrp="1"/>
          </p:cNvSpPr>
          <p:nvPr>
            <p:ph type="sldNum" idx="5"/>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Shape [811155210]">
          <a:extLst>
            <a:ext uri="{FF2B5EF4-FFF2-40B4-BE49-F238E27FC236}">
              <a16:creationId xmlns:a16="http://schemas.microsoft.com/office/drawing/2014/main" id="{915BAC0A-BE89-49DB-BC73-617673B51E5E}"/>
            </a:ext>
          </a:extLst>
        </p:cNvPr>
        <p:cNvGrpSpPr/>
        <p:nvPr/>
      </p:nvGrpSpPr>
      <p:grpSpPr>
        <a:xfrm>
          <a:off x="0" y="0"/>
          <a:ext cx="0" cy="0"/>
          <a:chOff x="0" y="0"/>
          <a:chExt cx="0" cy="0"/>
        </a:xfrm>
      </p:grpSpPr>
      <p:sp>
        <p:nvSpPr>
          <p:cNvPr id="811155211" name="Slide Image Placeholder 1 [811155211]">
            <a:extLst>
              <a:ext uri="{FF2B5EF4-FFF2-40B4-BE49-F238E27FC236}">
                <a16:creationId xmlns:a16="http://schemas.microsoft.com/office/drawing/2014/main" id="{BA8DB7A7-910D-4F2B-9F20-53887E90B446}"/>
              </a:ext>
            </a:extLst>
          </p:cNvPr>
          <p:cNvSpPr>
            <a:spLocks noGrp="1" noRot="1" noChangeAspect="1"/>
          </p:cNvSpPr>
          <p:nvPr>
            <p:ph type="sldImg"/>
          </p:nvPr>
        </p:nvSpPr>
        <p:spPr/>
      </p:sp>
      <p:sp>
        <p:nvSpPr>
          <p:cNvPr id="811155212" name="Notes Placeholder 2 [811155212]">
            <a:extLst>
              <a:ext uri="{FF2B5EF4-FFF2-40B4-BE49-F238E27FC236}">
                <a16:creationId xmlns:a16="http://schemas.microsoft.com/office/drawing/2014/main" id="{7E0ED3A7-D8B7-45D8-B374-702E8D43382C}"/>
              </a:ext>
            </a:extLst>
          </p:cNvPr>
          <p:cNvSpPr>
            <a:spLocks noGrp="1"/>
          </p:cNvSpPr>
          <p:nvPr>
            <p:ph type="body" idx="1"/>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r>
              <a:t>Original source slide 9</a:t>
            </a:r>
          </a:p>
          <a:p>
            <a:pPr marL="0" indent="0">
              <a:buNone/>
            </a:pPr>
            <a:endParaRPr/>
          </a:p>
          <a:p>
            <a:pPr marL="0" indent="0">
              <a:buNone/>
            </a:pPr>
            <a:r>
              <a:t>Korean War Veterans (1950-1953)</a:t>
            </a:r>
          </a:p>
          <a:p>
            <a:pPr marL="0" indent="0">
              <a:buNone/>
            </a:pPr>
            <a:endParaRPr/>
          </a:p>
          <a:p>
            <a:pPr marL="0" indent="0">
              <a:buNone/>
            </a:pPr>
            <a:r>
              <a:t>Now in their late 80s to early 90s.</a:t>
            </a:r>
          </a:p>
          <a:p>
            <a:pPr marL="0" indent="0">
              <a:buNone/>
            </a:pPr>
            <a:r>
              <a:t>Common Healthcare Needs:</a:t>
            </a:r>
          </a:p>
          <a:p>
            <a:pPr marL="0" indent="0">
              <a:buNone/>
            </a:pPr>
            <a:r>
              <a:t>Chronic conditions: Similar to WWII cohort (hypertension, diabetes, cardiac disease).</a:t>
            </a:r>
          </a:p>
          <a:p>
            <a:pPr marL="0" indent="0">
              <a:buNone/>
            </a:pPr>
            <a:r>
              <a:t>Cold exposure illnesses: Frostbite sequelae (peripheral neuropathies, vascular issues).</a:t>
            </a:r>
          </a:p>
          <a:p>
            <a:pPr marL="0" indent="0">
              <a:buNone/>
            </a:pPr>
            <a:r>
              <a:t>Infectious diseases: Malaria, hepatitis, TB, and long-term effects.</a:t>
            </a:r>
          </a:p>
          <a:p>
            <a:pPr marL="0" indent="0">
              <a:buNone/>
            </a:pPr>
            <a:r>
              <a:t>Mental health: PTSD, depression, adjustment disorders.</a:t>
            </a:r>
          </a:p>
          <a:p>
            <a:pPr marL="0" indent="0">
              <a:buNone/>
            </a:pPr>
            <a:r>
              <a:t>Hearing loss: Due to artillery and explosives exposure.</a:t>
            </a:r>
          </a:p>
          <a:p>
            <a:pPr marL="0" indent="0">
              <a:buNone/>
            </a:pPr>
            <a:endParaRPr/>
          </a:p>
          <a:p>
            <a:pPr marL="0" indent="0">
              <a:buNone/>
            </a:pPr>
            <a:r>
              <a:t>Original speaker notes and source references:</a:t>
            </a:r>
          </a:p>
          <a:p>
            <a:pPr marL="0" indent="0">
              <a:buNone/>
            </a:pPr>
            <a:endParaRPr/>
          </a:p>
          <a:p>
            <a:pPr marL="0" indent="0">
              <a:buNone/>
            </a:pPr>
            <a:endParaRPr/>
          </a:p>
        </p:txBody>
      </p:sp>
      <p:sp>
        <p:nvSpPr>
          <p:cNvPr id="811155213" name="Slide Number Placeholder 3 [811155213]">
            <a:extLst>
              <a:ext uri="{FF2B5EF4-FFF2-40B4-BE49-F238E27FC236}">
                <a16:creationId xmlns:a16="http://schemas.microsoft.com/office/drawing/2014/main" id="{359BB9F1-67CD-4439-99CC-3CB35DE1D69F}"/>
              </a:ext>
            </a:extLst>
          </p:cNvPr>
          <p:cNvSpPr>
            <a:spLocks noGrp="1"/>
          </p:cNvSpPr>
          <p:nvPr>
            <p:ph type="sldNum" idx="5"/>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Shape [811155042]">
          <a:extLst>
            <a:ext uri="{FF2B5EF4-FFF2-40B4-BE49-F238E27FC236}">
              <a16:creationId xmlns:a16="http://schemas.microsoft.com/office/drawing/2014/main" id="{1D5773E2-7A5E-475E-9358-8060E6A8DD38}"/>
            </a:ext>
          </a:extLst>
        </p:cNvPr>
        <p:cNvGrpSpPr/>
        <p:nvPr/>
      </p:nvGrpSpPr>
      <p:grpSpPr>
        <a:xfrm>
          <a:off x="0" y="0"/>
          <a:ext cx="0" cy="0"/>
          <a:chOff x="0" y="0"/>
          <a:chExt cx="0" cy="0"/>
        </a:xfrm>
      </p:grpSpPr>
      <p:sp>
        <p:nvSpPr>
          <p:cNvPr id="811155043" name="Slide Image Placeholder 1 [811155043]">
            <a:extLst>
              <a:ext uri="{FF2B5EF4-FFF2-40B4-BE49-F238E27FC236}">
                <a16:creationId xmlns:a16="http://schemas.microsoft.com/office/drawing/2014/main" id="{3FDA20EA-37A4-46B7-8E07-9385B5EE34DF}"/>
              </a:ext>
            </a:extLst>
          </p:cNvPr>
          <p:cNvSpPr>
            <a:spLocks noGrp="1" noRot="1" noChangeAspect="1"/>
          </p:cNvSpPr>
          <p:nvPr>
            <p:ph type="sldImg"/>
          </p:nvPr>
        </p:nvSpPr>
        <p:spPr/>
      </p:sp>
      <p:sp>
        <p:nvSpPr>
          <p:cNvPr id="811155044" name="Notes Placeholder 2 [811155044]">
            <a:extLst>
              <a:ext uri="{FF2B5EF4-FFF2-40B4-BE49-F238E27FC236}">
                <a16:creationId xmlns:a16="http://schemas.microsoft.com/office/drawing/2014/main" id="{FC8A245E-6591-40DF-9BA0-EAB9C4ABA228}"/>
              </a:ext>
            </a:extLst>
          </p:cNvPr>
          <p:cNvSpPr>
            <a:spLocks noGrp="1"/>
          </p:cNvSpPr>
          <p:nvPr>
            <p:ph type="body" idx="1"/>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r>
              <a:t>Original source slide 10</a:t>
            </a:r>
          </a:p>
          <a:p>
            <a:pPr marL="0" indent="0">
              <a:buNone/>
            </a:pPr>
            <a:endParaRPr/>
          </a:p>
          <a:p>
            <a:pPr marL="0" indent="0">
              <a:buNone/>
            </a:pPr>
            <a:r>
              <a:t>Vietnam War Veterans (1961-1975)</a:t>
            </a:r>
          </a:p>
          <a:p>
            <a:pPr marL="0" indent="0">
              <a:buNone/>
            </a:pPr>
            <a:endParaRPr/>
          </a:p>
          <a:p>
            <a:pPr marL="0" indent="0">
              <a:buNone/>
            </a:pPr>
            <a:r>
              <a:t>Now in their late 60s to late 70s.</a:t>
            </a:r>
          </a:p>
          <a:p>
            <a:pPr marL="0" indent="0">
              <a:buNone/>
            </a:pPr>
            <a:r>
              <a:t>Common Healthcare Needs:</a:t>
            </a:r>
          </a:p>
          <a:p>
            <a:pPr marL="0" indent="0">
              <a:buNone/>
            </a:pPr>
            <a:r>
              <a:t>Agent Orange exposure: Increased rates of certain cancers (prostate, lung, leukemia), diabetes type 2, Parkinson’s disease, ischemic heart disease.</a:t>
            </a:r>
          </a:p>
          <a:p>
            <a:pPr marL="0" indent="0">
              <a:buNone/>
            </a:pPr>
            <a:r>
              <a:t>Mental health: High prevalence of PTSD, depression, anxiety, substance use disorders.</a:t>
            </a:r>
          </a:p>
          <a:p>
            <a:pPr marL="0" indent="0">
              <a:buNone/>
            </a:pPr>
            <a:r>
              <a:t>Hepatitis C: High rates due to injection drug use and blood exposures.</a:t>
            </a:r>
          </a:p>
          <a:p>
            <a:pPr marL="0" indent="0">
              <a:buNone/>
            </a:pPr>
            <a:r>
              <a:t>Musculoskeletal issues: Chronic pain, back/neck injuries.</a:t>
            </a:r>
          </a:p>
          <a:p>
            <a:pPr marL="0" indent="0">
              <a:buNone/>
            </a:pPr>
            <a:r>
              <a:t>Chronic respiratory conditions: Due to environmental exposures (burn pits, dust, chemicals).</a:t>
            </a:r>
          </a:p>
          <a:p>
            <a:pPr marL="0" indent="0">
              <a:buNone/>
            </a:pPr>
            <a:endParaRPr/>
          </a:p>
          <a:p>
            <a:pPr marL="0" indent="0">
              <a:buNone/>
            </a:pPr>
            <a:r>
              <a:t>Original speaker notes and source references:</a:t>
            </a:r>
          </a:p>
          <a:p>
            <a:pPr marL="0" indent="0">
              <a:buNone/>
            </a:pPr>
            <a:endParaRPr/>
          </a:p>
          <a:p>
            <a:pPr marL="0" indent="0">
              <a:buNone/>
            </a:pPr>
            <a:endParaRPr/>
          </a:p>
        </p:txBody>
      </p:sp>
      <p:sp>
        <p:nvSpPr>
          <p:cNvPr id="811155045" name="Slide Number Placeholder 3 [811155045]">
            <a:extLst>
              <a:ext uri="{FF2B5EF4-FFF2-40B4-BE49-F238E27FC236}">
                <a16:creationId xmlns:a16="http://schemas.microsoft.com/office/drawing/2014/main" id="{DB382BAF-F335-42AE-801F-BAB13B2F3292}"/>
              </a:ext>
            </a:extLst>
          </p:cNvPr>
          <p:cNvSpPr>
            <a:spLocks noGrp="1"/>
          </p:cNvSpPr>
          <p:nvPr>
            <p:ph type="sldNum" idx="5"/>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Shape [811155046]">
          <a:extLst>
            <a:ext uri="{FF2B5EF4-FFF2-40B4-BE49-F238E27FC236}">
              <a16:creationId xmlns:a16="http://schemas.microsoft.com/office/drawing/2014/main" id="{A05E51E1-A16A-49A1-B1A8-53A465EF1371}"/>
            </a:ext>
          </a:extLst>
        </p:cNvPr>
        <p:cNvGrpSpPr/>
        <p:nvPr/>
      </p:nvGrpSpPr>
      <p:grpSpPr>
        <a:xfrm>
          <a:off x="0" y="0"/>
          <a:ext cx="0" cy="0"/>
          <a:chOff x="0" y="0"/>
          <a:chExt cx="0" cy="0"/>
        </a:xfrm>
      </p:grpSpPr>
      <p:sp>
        <p:nvSpPr>
          <p:cNvPr id="811155047" name="Slide Image Placeholder 1 [811155047]">
            <a:extLst>
              <a:ext uri="{FF2B5EF4-FFF2-40B4-BE49-F238E27FC236}">
                <a16:creationId xmlns:a16="http://schemas.microsoft.com/office/drawing/2014/main" id="{940C1BA5-F716-49EF-9154-5ADB600B66E8}"/>
              </a:ext>
            </a:extLst>
          </p:cNvPr>
          <p:cNvSpPr>
            <a:spLocks noGrp="1" noRot="1" noChangeAspect="1"/>
          </p:cNvSpPr>
          <p:nvPr>
            <p:ph type="sldImg"/>
          </p:nvPr>
        </p:nvSpPr>
        <p:spPr/>
      </p:sp>
      <p:sp>
        <p:nvSpPr>
          <p:cNvPr id="811155048" name="Notes Placeholder 2 [811155048]">
            <a:extLst>
              <a:ext uri="{FF2B5EF4-FFF2-40B4-BE49-F238E27FC236}">
                <a16:creationId xmlns:a16="http://schemas.microsoft.com/office/drawing/2014/main" id="{23E5E84D-9517-4CD2-9E0A-981BA6DD9A5E}"/>
              </a:ext>
            </a:extLst>
          </p:cNvPr>
          <p:cNvSpPr>
            <a:spLocks noGrp="1"/>
          </p:cNvSpPr>
          <p:nvPr>
            <p:ph type="body" idx="1"/>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r>
              <a:rPr dirty="0"/>
              <a:t>Original source slide 10</a:t>
            </a:r>
          </a:p>
          <a:p>
            <a:pPr marL="0" indent="0">
              <a:buNone/>
            </a:pPr>
            <a:endParaRPr dirty="0"/>
          </a:p>
          <a:p>
            <a:pPr marL="0" indent="0">
              <a:buNone/>
            </a:pPr>
            <a:r>
              <a:rPr dirty="0"/>
              <a:t>Vietnam War Veterans (1961-1975)</a:t>
            </a:r>
          </a:p>
          <a:p>
            <a:pPr marL="0" indent="0">
              <a:buNone/>
            </a:pPr>
            <a:endParaRPr dirty="0"/>
          </a:p>
          <a:p>
            <a:pPr marL="0" indent="0">
              <a:buNone/>
            </a:pPr>
            <a:r>
              <a:rPr dirty="0"/>
              <a:t>Now in their late 60s to late 70s.</a:t>
            </a:r>
          </a:p>
          <a:p>
            <a:pPr marL="0" indent="0">
              <a:buNone/>
            </a:pPr>
            <a:r>
              <a:rPr dirty="0"/>
              <a:t>Common Healthcare Needs:</a:t>
            </a:r>
          </a:p>
          <a:p>
            <a:pPr marL="0" indent="0">
              <a:buNone/>
            </a:pPr>
            <a:r>
              <a:rPr dirty="0"/>
              <a:t>Agent Orange exposure: Increased rates of certain cancers (prostate, lung, leukemia), diabetes type 2, Parkinson’s disease, ischemic heart disease.</a:t>
            </a:r>
          </a:p>
          <a:p>
            <a:pPr marL="0" indent="0">
              <a:buNone/>
            </a:pPr>
            <a:r>
              <a:rPr dirty="0"/>
              <a:t>Mental health: High prevalence of PTSD, depression, anxiety, substance use disorders.</a:t>
            </a:r>
          </a:p>
          <a:p>
            <a:pPr marL="0" indent="0">
              <a:buNone/>
            </a:pPr>
            <a:r>
              <a:rPr dirty="0"/>
              <a:t>Hepatitis C: High rates due to injection drug use and blood exposures.</a:t>
            </a:r>
          </a:p>
          <a:p>
            <a:pPr marL="0" indent="0">
              <a:buNone/>
            </a:pPr>
            <a:r>
              <a:rPr dirty="0"/>
              <a:t>Musculoskeletal issues: Chronic pain, back/neck injuries.</a:t>
            </a:r>
          </a:p>
          <a:p>
            <a:pPr marL="0" indent="0">
              <a:buNone/>
            </a:pPr>
            <a:r>
              <a:rPr dirty="0"/>
              <a:t>Chronic respiratory conditions: Due to environmental exposures (burn pits, dust, chemicals).</a:t>
            </a:r>
          </a:p>
          <a:p>
            <a:pPr marL="0" indent="0">
              <a:buNone/>
            </a:pPr>
            <a:endParaRPr dirty="0"/>
          </a:p>
          <a:p>
            <a:pPr marL="0" indent="0">
              <a:buNone/>
            </a:pPr>
            <a:r>
              <a:rPr dirty="0"/>
              <a:t>Original speaker notes and source references:</a:t>
            </a:r>
          </a:p>
          <a:p>
            <a:pPr marL="0" indent="0">
              <a:buNone/>
            </a:pPr>
            <a:endParaRPr dirty="0"/>
          </a:p>
          <a:p>
            <a:pPr marL="0" indent="0">
              <a:buNone/>
            </a:pPr>
            <a:endParaRPr dirty="0"/>
          </a:p>
        </p:txBody>
      </p:sp>
      <p:sp>
        <p:nvSpPr>
          <p:cNvPr id="811155049" name="Slide Number Placeholder 3 [811155049]">
            <a:extLst>
              <a:ext uri="{FF2B5EF4-FFF2-40B4-BE49-F238E27FC236}">
                <a16:creationId xmlns:a16="http://schemas.microsoft.com/office/drawing/2014/main" id="{A19F2E17-5FBD-45E6-B83C-551115F9B390}"/>
              </a:ext>
            </a:extLst>
          </p:cNvPr>
          <p:cNvSpPr>
            <a:spLocks noGrp="1"/>
          </p:cNvSpPr>
          <p:nvPr>
            <p:ph type="sldNum" idx="5"/>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Shape [811155050]">
          <a:extLst>
            <a:ext uri="{FF2B5EF4-FFF2-40B4-BE49-F238E27FC236}">
              <a16:creationId xmlns:a16="http://schemas.microsoft.com/office/drawing/2014/main" id="{53E20258-6A75-40F0-9138-08802E8A3B7B}"/>
            </a:ext>
          </a:extLst>
        </p:cNvPr>
        <p:cNvGrpSpPr/>
        <p:nvPr/>
      </p:nvGrpSpPr>
      <p:grpSpPr>
        <a:xfrm>
          <a:off x="0" y="0"/>
          <a:ext cx="0" cy="0"/>
          <a:chOff x="0" y="0"/>
          <a:chExt cx="0" cy="0"/>
        </a:xfrm>
      </p:grpSpPr>
      <p:sp>
        <p:nvSpPr>
          <p:cNvPr id="811155051" name="Slide Image Placeholder 1 [811155051]">
            <a:extLst>
              <a:ext uri="{FF2B5EF4-FFF2-40B4-BE49-F238E27FC236}">
                <a16:creationId xmlns:a16="http://schemas.microsoft.com/office/drawing/2014/main" id="{65B5A1E3-E3D4-4F29-B354-5EE8357751D0}"/>
              </a:ext>
            </a:extLst>
          </p:cNvPr>
          <p:cNvSpPr>
            <a:spLocks noGrp="1" noRot="1" noChangeAspect="1"/>
          </p:cNvSpPr>
          <p:nvPr>
            <p:ph type="sldImg"/>
          </p:nvPr>
        </p:nvSpPr>
        <p:spPr/>
      </p:sp>
      <p:sp>
        <p:nvSpPr>
          <p:cNvPr id="811155052" name="Notes Placeholder 2 [811155052]">
            <a:extLst>
              <a:ext uri="{FF2B5EF4-FFF2-40B4-BE49-F238E27FC236}">
                <a16:creationId xmlns:a16="http://schemas.microsoft.com/office/drawing/2014/main" id="{DDEA8621-BF44-41B8-88D7-65FA84D1274F}"/>
              </a:ext>
            </a:extLst>
          </p:cNvPr>
          <p:cNvSpPr>
            <a:spLocks noGrp="1"/>
          </p:cNvSpPr>
          <p:nvPr>
            <p:ph type="body" idx="1"/>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r>
              <a:t>Original source slide 11</a:t>
            </a:r>
          </a:p>
          <a:p>
            <a:pPr marL="0" indent="0">
              <a:buNone/>
            </a:pPr>
            <a:endParaRPr/>
          </a:p>
          <a:p>
            <a:pPr marL="0" indent="0">
              <a:buNone/>
            </a:pPr>
            <a:r>
              <a:t>Gulf War Veterans (1990-1991)</a:t>
            </a:r>
          </a:p>
          <a:p>
            <a:pPr marL="0" indent="0">
              <a:buNone/>
            </a:pPr>
            <a:endParaRPr/>
          </a:p>
          <a:p>
            <a:pPr marL="0" indent="0">
              <a:buNone/>
            </a:pPr>
            <a:r>
              <a:t>Now in their late 40s to early 60s.</a:t>
            </a:r>
          </a:p>
          <a:p>
            <a:pPr marL="0" indent="0">
              <a:buNone/>
            </a:pPr>
            <a:r>
              <a:t>Common Healthcare Needs:</a:t>
            </a:r>
          </a:p>
          <a:p>
            <a:pPr marL="0" indent="0">
              <a:buNone/>
            </a:pPr>
            <a:r>
              <a:t>Gulf War Illness: Chronic symptoms including fatigue, joint pain, memory loss, GI problems, headaches, rashes.</a:t>
            </a:r>
          </a:p>
          <a:p>
            <a:pPr marL="0" indent="0">
              <a:buNone/>
            </a:pPr>
            <a:r>
              <a:t>Exposure-related conditions: Oil well fire smoke, chemical weapons, pyridostigmine bromide.</a:t>
            </a:r>
          </a:p>
          <a:p>
            <a:pPr marL="0" indent="0">
              <a:buNone/>
            </a:pPr>
            <a:r>
              <a:t>Mental health: PTSD, anxiety, depression, moral injury.</a:t>
            </a:r>
          </a:p>
          <a:p>
            <a:pPr marL="0" indent="0">
              <a:buNone/>
            </a:pPr>
            <a:r>
              <a:t>Chronic pain syndromes: Musculoskeletal complaints, unexplained pain.</a:t>
            </a:r>
          </a:p>
          <a:p>
            <a:pPr marL="0" indent="0">
              <a:buNone/>
            </a:pPr>
            <a:r>
              <a:t>Respiratory issues: Asthma, chronic bronchitis (from airborne exposures).</a:t>
            </a:r>
          </a:p>
          <a:p>
            <a:pPr marL="0" indent="0">
              <a:buNone/>
            </a:pPr>
            <a:r>
              <a:t>Sleep disorders: Insomnia, sleep apnea.</a:t>
            </a:r>
          </a:p>
          <a:p>
            <a:pPr marL="0" indent="0">
              <a:buNone/>
            </a:pPr>
            <a:endParaRPr/>
          </a:p>
          <a:p>
            <a:pPr marL="0" indent="0">
              <a:buNone/>
            </a:pPr>
            <a:r>
              <a:t>Original speaker notes and source references:</a:t>
            </a:r>
          </a:p>
          <a:p>
            <a:pPr marL="0" indent="0">
              <a:buNone/>
            </a:pPr>
            <a:endParaRPr/>
          </a:p>
          <a:p>
            <a:pPr marL="0" indent="0">
              <a:buNone/>
            </a:pPr>
            <a:endParaRPr/>
          </a:p>
        </p:txBody>
      </p:sp>
      <p:sp>
        <p:nvSpPr>
          <p:cNvPr id="811155053" name="Slide Number Placeholder 3 [811155053]">
            <a:extLst>
              <a:ext uri="{FF2B5EF4-FFF2-40B4-BE49-F238E27FC236}">
                <a16:creationId xmlns:a16="http://schemas.microsoft.com/office/drawing/2014/main" id="{8C7D7FB4-EC64-4AB1-BB6E-89875AB4FB2B}"/>
              </a:ext>
            </a:extLst>
          </p:cNvPr>
          <p:cNvSpPr>
            <a:spLocks noGrp="1"/>
          </p:cNvSpPr>
          <p:nvPr>
            <p:ph type="sldNum" idx="5"/>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Shape [811155054]">
          <a:extLst>
            <a:ext uri="{FF2B5EF4-FFF2-40B4-BE49-F238E27FC236}">
              <a16:creationId xmlns:a16="http://schemas.microsoft.com/office/drawing/2014/main" id="{7AF97937-123C-460F-ACD3-4F95D82D2E83}"/>
            </a:ext>
          </a:extLst>
        </p:cNvPr>
        <p:cNvGrpSpPr/>
        <p:nvPr/>
      </p:nvGrpSpPr>
      <p:grpSpPr>
        <a:xfrm>
          <a:off x="0" y="0"/>
          <a:ext cx="0" cy="0"/>
          <a:chOff x="0" y="0"/>
          <a:chExt cx="0" cy="0"/>
        </a:xfrm>
      </p:grpSpPr>
      <p:sp>
        <p:nvSpPr>
          <p:cNvPr id="811155055" name="Slide Image Placeholder 1 [811155055]">
            <a:extLst>
              <a:ext uri="{FF2B5EF4-FFF2-40B4-BE49-F238E27FC236}">
                <a16:creationId xmlns:a16="http://schemas.microsoft.com/office/drawing/2014/main" id="{AEFD2F49-E9D5-4238-94F7-4A941D06E540}"/>
              </a:ext>
            </a:extLst>
          </p:cNvPr>
          <p:cNvSpPr>
            <a:spLocks noGrp="1" noRot="1" noChangeAspect="1"/>
          </p:cNvSpPr>
          <p:nvPr>
            <p:ph type="sldImg"/>
          </p:nvPr>
        </p:nvSpPr>
        <p:spPr/>
      </p:sp>
      <p:sp>
        <p:nvSpPr>
          <p:cNvPr id="811155056" name="Notes Placeholder 2 [811155056]">
            <a:extLst>
              <a:ext uri="{FF2B5EF4-FFF2-40B4-BE49-F238E27FC236}">
                <a16:creationId xmlns:a16="http://schemas.microsoft.com/office/drawing/2014/main" id="{D4C0E9D0-C70F-44A6-BF79-F396FC256C7D}"/>
              </a:ext>
            </a:extLst>
          </p:cNvPr>
          <p:cNvSpPr>
            <a:spLocks noGrp="1"/>
          </p:cNvSpPr>
          <p:nvPr>
            <p:ph type="body" idx="1"/>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r>
              <a:t>Original source slide 11</a:t>
            </a:r>
          </a:p>
          <a:p>
            <a:pPr marL="0" indent="0">
              <a:buNone/>
            </a:pPr>
            <a:endParaRPr/>
          </a:p>
          <a:p>
            <a:pPr marL="0" indent="0">
              <a:buNone/>
            </a:pPr>
            <a:r>
              <a:t>Gulf War Veterans (1990-1991)</a:t>
            </a:r>
          </a:p>
          <a:p>
            <a:pPr marL="0" indent="0">
              <a:buNone/>
            </a:pPr>
            <a:endParaRPr/>
          </a:p>
          <a:p>
            <a:pPr marL="0" indent="0">
              <a:buNone/>
            </a:pPr>
            <a:r>
              <a:t>Now in their late 40s to early 60s.</a:t>
            </a:r>
          </a:p>
          <a:p>
            <a:pPr marL="0" indent="0">
              <a:buNone/>
            </a:pPr>
            <a:r>
              <a:t>Common Healthcare Needs:</a:t>
            </a:r>
          </a:p>
          <a:p>
            <a:pPr marL="0" indent="0">
              <a:buNone/>
            </a:pPr>
            <a:r>
              <a:t>Gulf War Illness: Chronic symptoms including fatigue, joint pain, memory loss, GI problems, headaches, rashes.</a:t>
            </a:r>
          </a:p>
          <a:p>
            <a:pPr marL="0" indent="0">
              <a:buNone/>
            </a:pPr>
            <a:r>
              <a:t>Exposure-related conditions: Oil well fire smoke, chemical weapons, pyridostigmine bromide.</a:t>
            </a:r>
          </a:p>
          <a:p>
            <a:pPr marL="0" indent="0">
              <a:buNone/>
            </a:pPr>
            <a:r>
              <a:t>Mental health: PTSD, anxiety, depression, moral injury.</a:t>
            </a:r>
          </a:p>
          <a:p>
            <a:pPr marL="0" indent="0">
              <a:buNone/>
            </a:pPr>
            <a:r>
              <a:t>Chronic pain syndromes: Musculoskeletal complaints, unexplained pain.</a:t>
            </a:r>
          </a:p>
          <a:p>
            <a:pPr marL="0" indent="0">
              <a:buNone/>
            </a:pPr>
            <a:r>
              <a:t>Respiratory issues: Asthma, chronic bronchitis (from airborne exposures).</a:t>
            </a:r>
          </a:p>
          <a:p>
            <a:pPr marL="0" indent="0">
              <a:buNone/>
            </a:pPr>
            <a:r>
              <a:t>Sleep disorders: Insomnia, sleep apnea.</a:t>
            </a:r>
          </a:p>
          <a:p>
            <a:pPr marL="0" indent="0">
              <a:buNone/>
            </a:pPr>
            <a:endParaRPr/>
          </a:p>
          <a:p>
            <a:pPr marL="0" indent="0">
              <a:buNone/>
            </a:pPr>
            <a:r>
              <a:t>Original speaker notes and source references:</a:t>
            </a:r>
          </a:p>
          <a:p>
            <a:pPr marL="0" indent="0">
              <a:buNone/>
            </a:pPr>
            <a:endParaRPr/>
          </a:p>
          <a:p>
            <a:pPr marL="0" indent="0">
              <a:buNone/>
            </a:pPr>
            <a:endParaRPr/>
          </a:p>
        </p:txBody>
      </p:sp>
      <p:sp>
        <p:nvSpPr>
          <p:cNvPr id="811155057" name="Slide Number Placeholder 3 [811155057]">
            <a:extLst>
              <a:ext uri="{FF2B5EF4-FFF2-40B4-BE49-F238E27FC236}">
                <a16:creationId xmlns:a16="http://schemas.microsoft.com/office/drawing/2014/main" id="{DB98C307-4150-444A-B596-0AE46A3A4447}"/>
              </a:ext>
            </a:extLst>
          </p:cNvPr>
          <p:cNvSpPr>
            <a:spLocks noGrp="1"/>
          </p:cNvSpPr>
          <p:nvPr>
            <p:ph type="sldNum" idx="5"/>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Shape [811155054]">
          <a:extLst>
            <a:ext uri="{FF2B5EF4-FFF2-40B4-BE49-F238E27FC236}">
              <a16:creationId xmlns:a16="http://schemas.microsoft.com/office/drawing/2014/main" id="{E884D5CC-9327-7A93-DA52-82E50C80CE02}"/>
            </a:ext>
          </a:extLst>
        </p:cNvPr>
        <p:cNvGrpSpPr/>
        <p:nvPr/>
      </p:nvGrpSpPr>
      <p:grpSpPr>
        <a:xfrm>
          <a:off x="0" y="0"/>
          <a:ext cx="0" cy="0"/>
          <a:chOff x="0" y="0"/>
          <a:chExt cx="0" cy="0"/>
        </a:xfrm>
      </p:grpSpPr>
      <p:sp>
        <p:nvSpPr>
          <p:cNvPr id="811155055" name="Slide Image Placeholder 1 [811155055]">
            <a:extLst>
              <a:ext uri="{FF2B5EF4-FFF2-40B4-BE49-F238E27FC236}">
                <a16:creationId xmlns:a16="http://schemas.microsoft.com/office/drawing/2014/main" id="{4F60CF84-AF70-B49C-3C38-A03B8CEDD1F5}"/>
              </a:ext>
            </a:extLst>
          </p:cNvPr>
          <p:cNvSpPr>
            <a:spLocks noGrp="1" noRot="1" noChangeAspect="1"/>
          </p:cNvSpPr>
          <p:nvPr>
            <p:ph type="sldImg"/>
          </p:nvPr>
        </p:nvSpPr>
        <p:spPr/>
      </p:sp>
      <p:sp>
        <p:nvSpPr>
          <p:cNvPr id="811155056" name="Notes Placeholder 2 [811155056]">
            <a:extLst>
              <a:ext uri="{FF2B5EF4-FFF2-40B4-BE49-F238E27FC236}">
                <a16:creationId xmlns:a16="http://schemas.microsoft.com/office/drawing/2014/main" id="{8C729B67-C872-3C89-DDE5-5812DF6F50C4}"/>
              </a:ext>
            </a:extLst>
          </p:cNvPr>
          <p:cNvSpPr>
            <a:spLocks noGrp="1"/>
          </p:cNvSpPr>
          <p:nvPr>
            <p:ph type="body" idx="1"/>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r>
              <a:t>Original source slide 11</a:t>
            </a:r>
          </a:p>
          <a:p>
            <a:pPr marL="0" indent="0">
              <a:buNone/>
            </a:pPr>
            <a:endParaRPr/>
          </a:p>
          <a:p>
            <a:pPr marL="0" indent="0">
              <a:buNone/>
            </a:pPr>
            <a:r>
              <a:t>Gulf War Veterans (1990-1991)</a:t>
            </a:r>
          </a:p>
          <a:p>
            <a:pPr marL="0" indent="0">
              <a:buNone/>
            </a:pPr>
            <a:endParaRPr/>
          </a:p>
          <a:p>
            <a:pPr marL="0" indent="0">
              <a:buNone/>
            </a:pPr>
            <a:r>
              <a:t>Now in their late 40s to early 60s.</a:t>
            </a:r>
          </a:p>
          <a:p>
            <a:pPr marL="0" indent="0">
              <a:buNone/>
            </a:pPr>
            <a:r>
              <a:t>Common Healthcare Needs:</a:t>
            </a:r>
          </a:p>
          <a:p>
            <a:pPr marL="0" indent="0">
              <a:buNone/>
            </a:pPr>
            <a:r>
              <a:t>Gulf War Illness: Chronic symptoms including fatigue, joint pain, memory loss, GI problems, headaches, rashes.</a:t>
            </a:r>
          </a:p>
          <a:p>
            <a:pPr marL="0" indent="0">
              <a:buNone/>
            </a:pPr>
            <a:r>
              <a:t>Exposure-related conditions: Oil well fire smoke, chemical weapons, pyridostigmine bromide.</a:t>
            </a:r>
          </a:p>
          <a:p>
            <a:pPr marL="0" indent="0">
              <a:buNone/>
            </a:pPr>
            <a:r>
              <a:t>Mental health: PTSD, anxiety, depression, moral injury.</a:t>
            </a:r>
          </a:p>
          <a:p>
            <a:pPr marL="0" indent="0">
              <a:buNone/>
            </a:pPr>
            <a:r>
              <a:t>Chronic pain syndromes: Musculoskeletal complaints, unexplained pain.</a:t>
            </a:r>
          </a:p>
          <a:p>
            <a:pPr marL="0" indent="0">
              <a:buNone/>
            </a:pPr>
            <a:r>
              <a:t>Respiratory issues: Asthma, chronic bronchitis (from airborne exposures).</a:t>
            </a:r>
          </a:p>
          <a:p>
            <a:pPr marL="0" indent="0">
              <a:buNone/>
            </a:pPr>
            <a:r>
              <a:t>Sleep disorders: Insomnia, sleep apnea.</a:t>
            </a:r>
          </a:p>
          <a:p>
            <a:pPr marL="0" indent="0">
              <a:buNone/>
            </a:pPr>
            <a:endParaRPr/>
          </a:p>
          <a:p>
            <a:pPr marL="0" indent="0">
              <a:buNone/>
            </a:pPr>
            <a:r>
              <a:t>Original speaker notes and source references:</a:t>
            </a:r>
          </a:p>
          <a:p>
            <a:pPr marL="0" indent="0">
              <a:buNone/>
            </a:pPr>
            <a:endParaRPr/>
          </a:p>
          <a:p>
            <a:pPr marL="0" indent="0">
              <a:buNone/>
            </a:pPr>
            <a:endParaRPr/>
          </a:p>
        </p:txBody>
      </p:sp>
      <p:sp>
        <p:nvSpPr>
          <p:cNvPr id="811155057" name="Slide Number Placeholder 3 [811155057]">
            <a:extLst>
              <a:ext uri="{FF2B5EF4-FFF2-40B4-BE49-F238E27FC236}">
                <a16:creationId xmlns:a16="http://schemas.microsoft.com/office/drawing/2014/main" id="{FE4FCFA2-E167-8B0A-3179-30B2C210EF99}"/>
              </a:ext>
            </a:extLst>
          </p:cNvPr>
          <p:cNvSpPr>
            <a:spLocks noGrp="1"/>
          </p:cNvSpPr>
          <p:nvPr>
            <p:ph type="sldNum" idx="5"/>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Tree>
    <p:extLst>
      <p:ext uri="{BB962C8B-B14F-4D97-AF65-F5344CB8AC3E}">
        <p14:creationId xmlns:p14="http://schemas.microsoft.com/office/powerpoint/2010/main" val="39944784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Shape [811155058]">
          <a:extLst>
            <a:ext uri="{FF2B5EF4-FFF2-40B4-BE49-F238E27FC236}">
              <a16:creationId xmlns:a16="http://schemas.microsoft.com/office/drawing/2014/main" id="{281FFC0A-7389-40B0-B90D-999AEF471B08}"/>
            </a:ext>
          </a:extLst>
        </p:cNvPr>
        <p:cNvGrpSpPr/>
        <p:nvPr/>
      </p:nvGrpSpPr>
      <p:grpSpPr>
        <a:xfrm>
          <a:off x="0" y="0"/>
          <a:ext cx="0" cy="0"/>
          <a:chOff x="0" y="0"/>
          <a:chExt cx="0" cy="0"/>
        </a:xfrm>
      </p:grpSpPr>
      <p:sp>
        <p:nvSpPr>
          <p:cNvPr id="811155059" name="Slide Image Placeholder 1 [811155059]">
            <a:extLst>
              <a:ext uri="{FF2B5EF4-FFF2-40B4-BE49-F238E27FC236}">
                <a16:creationId xmlns:a16="http://schemas.microsoft.com/office/drawing/2014/main" id="{AF668A6C-46E1-42D1-AE68-BA19C38DAC69}"/>
              </a:ext>
            </a:extLst>
          </p:cNvPr>
          <p:cNvSpPr>
            <a:spLocks noGrp="1" noRot="1" noChangeAspect="1"/>
          </p:cNvSpPr>
          <p:nvPr>
            <p:ph type="sldImg"/>
          </p:nvPr>
        </p:nvSpPr>
        <p:spPr/>
      </p:sp>
      <p:sp>
        <p:nvSpPr>
          <p:cNvPr id="811155060" name="Notes Placeholder 2 [811155060]">
            <a:extLst>
              <a:ext uri="{FF2B5EF4-FFF2-40B4-BE49-F238E27FC236}">
                <a16:creationId xmlns:a16="http://schemas.microsoft.com/office/drawing/2014/main" id="{95788F54-57AC-4649-BA3B-BF1BBEFD4D28}"/>
              </a:ext>
            </a:extLst>
          </p:cNvPr>
          <p:cNvSpPr>
            <a:spLocks noGrp="1"/>
          </p:cNvSpPr>
          <p:nvPr>
            <p:ph type="body" idx="1"/>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r>
              <a:t>Original source slide 12</a:t>
            </a:r>
          </a:p>
          <a:p>
            <a:pPr marL="0" indent="0">
              <a:buNone/>
            </a:pPr>
            <a:endParaRPr/>
          </a:p>
          <a:p>
            <a:pPr marL="0" indent="0">
              <a:buNone/>
            </a:pPr>
            <a:r>
              <a:t>Impact of Military Service on Aging: Service-Connected Conditions and Experiences</a:t>
            </a:r>
          </a:p>
          <a:p>
            <a:pPr marL="0" indent="0">
              <a:buNone/>
            </a:pPr>
            <a:endParaRPr/>
          </a:p>
          <a:p>
            <a:pPr marL="0" indent="0">
              <a:buNone/>
            </a:pPr>
            <a:r>
              <a:t>Musculoskeletal Injuries- Joint pain &amp; arthritis, Back injuries, Amputations</a:t>
            </a:r>
          </a:p>
          <a:p>
            <a:pPr marL="0" indent="0">
              <a:buNone/>
            </a:pPr>
            <a:r>
              <a:t>Hearing Loss &amp; Tinnitus</a:t>
            </a:r>
          </a:p>
          <a:p>
            <a:pPr marL="0" indent="0">
              <a:buNone/>
            </a:pPr>
            <a:r>
              <a:t>Traumatic Brain Injury (TBI)</a:t>
            </a:r>
          </a:p>
          <a:p>
            <a:pPr marL="0" indent="0">
              <a:buNone/>
            </a:pPr>
            <a:r>
              <a:t>Mental Health Conditions- Post-Traumatic Stress Disorder (PTSD), Depression</a:t>
            </a:r>
          </a:p>
          <a:p>
            <a:pPr marL="0" indent="0">
              <a:buNone/>
            </a:pPr>
            <a:r>
              <a:t>Anxiety, Substance use disorders</a:t>
            </a:r>
          </a:p>
          <a:p>
            <a:pPr marL="0" indent="0">
              <a:buNone/>
            </a:pPr>
            <a:r>
              <a:t>Respiratory Disorders- Asthma and chronic bronchitis-Due to environmental exposures (burn pits, dust, chemicals), COPD</a:t>
            </a:r>
          </a:p>
          <a:p>
            <a:pPr marL="0" indent="0">
              <a:buNone/>
            </a:pPr>
            <a:r>
              <a:t>Skin Conditions- scars, dermatitis</a:t>
            </a:r>
          </a:p>
          <a:p>
            <a:pPr marL="0" indent="0">
              <a:buNone/>
            </a:pPr>
            <a:r>
              <a:t>Diseases from Specific Exposures-</a:t>
            </a:r>
          </a:p>
          <a:p>
            <a:pPr marL="0" indent="0">
              <a:buNone/>
            </a:pPr>
            <a:r>
              <a:t>Agent Orange-related illnesses: Diabetes, certain cancers, Parkinson’s disease (Vietnam era)</a:t>
            </a:r>
          </a:p>
          <a:p>
            <a:pPr marL="0" indent="0">
              <a:buNone/>
            </a:pPr>
            <a:r>
              <a:t>Gulf War Illness: Chronic fatigue, joint pain, memory problems</a:t>
            </a:r>
          </a:p>
          <a:p>
            <a:pPr marL="0" indent="0">
              <a:buNone/>
            </a:pPr>
            <a:r>
              <a:t>Peripheral Neuropathy (Korean War)</a:t>
            </a:r>
          </a:p>
          <a:p>
            <a:pPr marL="0" indent="0">
              <a:buNone/>
            </a:pPr>
            <a:r>
              <a:t>Vision Loss</a:t>
            </a:r>
          </a:p>
          <a:p>
            <a:pPr marL="0" indent="0">
              <a:buNone/>
            </a:pPr>
            <a:r>
              <a:t>Heart Disease</a:t>
            </a:r>
          </a:p>
          <a:p>
            <a:pPr marL="0" indent="0">
              <a:buNone/>
            </a:pPr>
            <a:endParaRPr/>
          </a:p>
          <a:p>
            <a:pPr marL="0" indent="0">
              <a:buNone/>
            </a:pPr>
            <a:r>
              <a:t>Original speaker notes and source references:</a:t>
            </a:r>
          </a:p>
          <a:p>
            <a:pPr marL="0" indent="0">
              <a:buNone/>
            </a:pPr>
            <a:endParaRPr/>
          </a:p>
          <a:p>
            <a:pPr marL="0" indent="0">
              <a:buNone/>
            </a:pPr>
            <a:r>
              <a:t>---</a:t>
            </a:r>
          </a:p>
          <a:p>
            <a:pPr marL="0" indent="0">
              <a:buNone/>
            </a:pPr>
            <a:r>
              <a:t>This slide references information from the following file: https://dvagov-my.sharepoint.com/personal/ashley_spellman_va_gov/_layouts/15/Doc.aspx?sourcedoc=%7BEE333019-3C55-481B-BF80-99544A2B5DF0%7D&amp;file=age%20friendly%20ppt%20nova.docx&amp;action=default&amp;mobileredirect=true&amp;DefaultItemOpen=1</a:t>
            </a:r>
          </a:p>
          <a:p>
            <a:pPr marL="0" indent="0">
              <a:buNone/>
            </a:pPr>
            <a:endParaRPr/>
          </a:p>
          <a:p>
            <a:pPr marL="0" indent="0">
              <a:buNone/>
            </a:pPr>
            <a:r>
              <a:t># Slide 1: Title Slide **Caring for the Aging Veteran Population in VHA** Your Name Your Title/Role Date --- # Slide 2: Objectives - Understand characteristics of the aging veteran population - Identify specific medical and psychosocial needs - Appreciate the spectrum of care: inpatient, outpatient, specialty, mental health - Learn the 4Ms framework in geriatrics - Explore special training considerations for nursing in VHA **Speaker Note:** Today’s session will walk you through the demographics, needs, approaches, and special considerations for the aging veteran population. --- # Slide 3: Who Are VA’s Aging Veterans? - Over 50% of enrolled Veterans in VHA are age 65+ - Largest cohorts: WWII, Korea, Vietnam, and Gulf War - Unique exposures and service-related conditions *[Insert pie chart of age distribution from VHA data]* **Speaker Note:** The majority of Veterans utilizing VA services are now senior citizens, with the Vietnam era being the largest group. --- # Slide 4: War Eras Represented in VHA - **World War II:** 1941-1945 (now 90+ years old) - **Korean War:** 1950-1953 (late 80s-90s) - **Vietnam War:** 1955-1975 (late 60s-late 70s) - **Gulf War:** 1990-2001 (mid 50s-early 60s) - Multiple deployments for many; unique needs per era --- # Slide 5: Impact of Military Service on Aging - Service-connected conditions: PTSD, TBI, amputations, Agent Orange - Accelerated aging from injuries/exposures - Distinct life experiences and challenges *[Insert image: medals or service uniforms]* --- # Slide 6: General Needs of the Aging Population - Chronic disease management: heart, diabetes, arthritis, cancer - Polypharmacy: risk of drug interactions - Functional support: ADLs/IADLs, assistive devices - Cognitive changes: dementia, MCI, delirium --- # Slide 7: Veteran-Specific Health Needs - Higher rates: - Chronic pain - Depression, PTSD, substance use - Suicide (especially men over 75) - Key issues: - Hearing and vision loss - Mobility, falls, amputations - Homelessness risk - Exposure-related conditions: Agent Orange, asbestos, burn pits --- # Slide 8: Aging Veterans—Psychosocial Issues - Social isolation and loss of support network - Stigma and reluctance to seek help - Reintegrating into civilian life - Risk of poverty and homelessness - Moral injury and survivor’s guilt *[Insert image: older Veteran, alone at home]* --- # Slide 9: Social Determinants of Health - Economic stability and benefits access (VA, Social Security, pensions) - Housing and environment - Access to community resources - Family and social supports --- # Slide 10: The 4Ms Framework *[Insert graphic of the 4Ms boxes]* - **What Matters** - **Mobility** - **Mentation** - **Medications** --- # Slide 11: 4Ms—What Matters - Understand individual goals, values, and care preferences - Involve Veteran and family in all decisions - Advance care planning and shared decision making --- # Slide 12: 4Ms—Mobility - Assess mobility and fall risk - Promote safe, daily movement - PT/OT involvement for function and adaptations --- # Slide 13: 4Ms—Mentation - Screen for cognitive impairment, delirium, depression, PTSD - Manage dementia and mental health conditions - Caregiver education and support --- # Slide 14: 4Ms—Medications - Review all medications regularly - Reduce polypharmacy and inappropriate drugs (Beers Criteria) - Involve clinical pharmacists in deprescribing --- # Slide 15: Special Nursing Training - **Military Cultural Competency**: Recognizing service-related experiences - **Geriatric assessment** skills: Cognitive, physical, functional - **Mental health crisis intervention**: Suicide, substance use, PTSD - **VHA Programs**: - Geriatric Resource Nurse role - Geriatric Scholars Program - Simulation and ongoing in-service training --- # Slide 16: Multidisciplinary Approach - **Geriatrics, Social Work, PT/OT, Pharmacy** - Integrated care planning - Support for caregivers and families --- # Slide 17: Inpatient Care for Aging Veterans - Focus: Preventing delirium, falls, hospital-acquired complications - Interdisciplinary teams: nurse, geriatrician, PT, pharmacy, social work - Early mobilization, orientation, sensory aids, medication reconciliation - Discharge planning to prevent readmissions --- # Slide 18: Outpatient Care - Geriatric PACTs (Patient-Aligned Care Teams) - Home-Based Primary Care, telehealth, remote monitoring - Screening/prevention: cancer, osteoporosis, vaccinations - Coordination with community services and home health --- # Slide 19: Specialty and Mental Health Care - Geriatric Evaluation &amp; Management (GEM) Clinics - Dementia/memory clinics, Adult Day Health Care, respite - PTSD, substance use disorder, late-life depression treatment - Peer support, caregiver training, social work navigation --- # Slide 20: Challenges and Opportunities - Managing complexity: Multiple comorbidities, mental health, social needs - Cultural humility: Meeting Veterans “where they are” - Advance care planning and palliative approaches - Leveraging technology (telehealth, remote monitoring) --- # Slide 21: Case Study (Optional) - Present a de-identified scenario of an aging Veteran with comorbidities, social isolation, and medication complexity - Ask audience: "How would you apply the 4Ms?" **Speaker Note:** Discuss the case together, mapping interventions to each of the 4Ms. --- # Slide 22: Key Resources - VHA Geriatrics &amp; Extended Care: www.va.gov/geriatrics/ - Age-Friendly Health Systems: ihi.org/Engage/Initiatives/Age-Friendly-Health-Systems - VA Mental Health: www.mentalhealth.va.gov - Beers Criteria: www.americangeriatrics.org --- /# Slide 23: Summary - Aging Veterans have complex, unique needs - The 4Ms framework + person-centered care = best outcomes - Interdisciplinary teamwork is essential - VHA offers comprehensive resources to support this population --- # Slide 24: Questions &amp; Discussion - Invite questions - Option to discuss potential role-specific challenges (nursing, social work, etc.) --- ​‌</a:t>
            </a:r>
          </a:p>
          <a:p>
            <a:pPr marL="0" indent="0">
              <a:buNone/>
            </a:pPr>
            <a:endParaRPr/>
          </a:p>
          <a:p>
            <a:pPr marL="0" indent="0">
              <a:buNone/>
            </a:pPr>
            <a:endParaRPr/>
          </a:p>
          <a:p>
            <a:pPr marL="0" indent="0">
              <a:buNone/>
            </a:pPr>
            <a:r>
              <a:t>12</a:t>
            </a:r>
          </a:p>
          <a:p>
            <a:pPr marL="0" indent="0">
              <a:buNone/>
            </a:pPr>
            <a:endParaRPr/>
          </a:p>
        </p:txBody>
      </p:sp>
      <p:sp>
        <p:nvSpPr>
          <p:cNvPr id="811155061" name="Slide Number Placeholder 3 [811155061]">
            <a:extLst>
              <a:ext uri="{FF2B5EF4-FFF2-40B4-BE49-F238E27FC236}">
                <a16:creationId xmlns:a16="http://schemas.microsoft.com/office/drawing/2014/main" id="{FB9789CA-0AC9-46EC-83BD-2D3723494E18}"/>
              </a:ext>
            </a:extLst>
          </p:cNvPr>
          <p:cNvSpPr>
            <a:spLocks noGrp="1"/>
          </p:cNvSpPr>
          <p:nvPr>
            <p:ph type="sldNum" idx="5"/>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Shape [811155062]">
          <a:extLst>
            <a:ext uri="{FF2B5EF4-FFF2-40B4-BE49-F238E27FC236}">
              <a16:creationId xmlns:a16="http://schemas.microsoft.com/office/drawing/2014/main" id="{F973DF31-1E76-4397-A077-14EF276A51A5}"/>
            </a:ext>
          </a:extLst>
        </p:cNvPr>
        <p:cNvGrpSpPr/>
        <p:nvPr/>
      </p:nvGrpSpPr>
      <p:grpSpPr>
        <a:xfrm>
          <a:off x="0" y="0"/>
          <a:ext cx="0" cy="0"/>
          <a:chOff x="0" y="0"/>
          <a:chExt cx="0" cy="0"/>
        </a:xfrm>
      </p:grpSpPr>
      <p:sp>
        <p:nvSpPr>
          <p:cNvPr id="811155063" name="Slide Image Placeholder 1 [811155063]">
            <a:extLst>
              <a:ext uri="{FF2B5EF4-FFF2-40B4-BE49-F238E27FC236}">
                <a16:creationId xmlns:a16="http://schemas.microsoft.com/office/drawing/2014/main" id="{C5065A82-D48B-4FB1-8545-C4C62F53A76D}"/>
              </a:ext>
            </a:extLst>
          </p:cNvPr>
          <p:cNvSpPr>
            <a:spLocks noGrp="1" noRot="1" noChangeAspect="1"/>
          </p:cNvSpPr>
          <p:nvPr>
            <p:ph type="sldImg"/>
          </p:nvPr>
        </p:nvSpPr>
        <p:spPr/>
      </p:sp>
      <p:sp>
        <p:nvSpPr>
          <p:cNvPr id="811155064" name="Notes Placeholder 2 [811155064]">
            <a:extLst>
              <a:ext uri="{FF2B5EF4-FFF2-40B4-BE49-F238E27FC236}">
                <a16:creationId xmlns:a16="http://schemas.microsoft.com/office/drawing/2014/main" id="{02DF959E-7435-4D3C-AF01-4D8591A55C08}"/>
              </a:ext>
            </a:extLst>
          </p:cNvPr>
          <p:cNvSpPr>
            <a:spLocks noGrp="1"/>
          </p:cNvSpPr>
          <p:nvPr>
            <p:ph type="body" idx="1"/>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r>
              <a:t>Original source slide 12</a:t>
            </a:r>
          </a:p>
          <a:p>
            <a:pPr marL="0" indent="0">
              <a:buNone/>
            </a:pPr>
            <a:endParaRPr/>
          </a:p>
          <a:p>
            <a:pPr marL="0" indent="0">
              <a:buNone/>
            </a:pPr>
            <a:r>
              <a:t>Impact of Military Service on Aging: Service-Connected Conditions and Experiences</a:t>
            </a:r>
          </a:p>
          <a:p>
            <a:pPr marL="0" indent="0">
              <a:buNone/>
            </a:pPr>
            <a:endParaRPr/>
          </a:p>
          <a:p>
            <a:pPr marL="0" indent="0">
              <a:buNone/>
            </a:pPr>
            <a:r>
              <a:t>Musculoskeletal Injuries- Joint pain &amp; arthritis, Back injuries, Amputations</a:t>
            </a:r>
          </a:p>
          <a:p>
            <a:pPr marL="0" indent="0">
              <a:buNone/>
            </a:pPr>
            <a:r>
              <a:t>Hearing Loss &amp; Tinnitus</a:t>
            </a:r>
          </a:p>
          <a:p>
            <a:pPr marL="0" indent="0">
              <a:buNone/>
            </a:pPr>
            <a:r>
              <a:t>Traumatic Brain Injury (TBI)</a:t>
            </a:r>
          </a:p>
          <a:p>
            <a:pPr marL="0" indent="0">
              <a:buNone/>
            </a:pPr>
            <a:r>
              <a:t>Mental Health Conditions- Post-Traumatic Stress Disorder (PTSD), Depression</a:t>
            </a:r>
          </a:p>
          <a:p>
            <a:pPr marL="0" indent="0">
              <a:buNone/>
            </a:pPr>
            <a:r>
              <a:t>Anxiety, Substance use disorders</a:t>
            </a:r>
          </a:p>
          <a:p>
            <a:pPr marL="0" indent="0">
              <a:buNone/>
            </a:pPr>
            <a:r>
              <a:t>Respiratory Disorders- Asthma and chronic bronchitis-Due to environmental exposures (burn pits, dust, chemicals), COPD</a:t>
            </a:r>
          </a:p>
          <a:p>
            <a:pPr marL="0" indent="0">
              <a:buNone/>
            </a:pPr>
            <a:r>
              <a:t>Skin Conditions- scars, dermatitis</a:t>
            </a:r>
          </a:p>
          <a:p>
            <a:pPr marL="0" indent="0">
              <a:buNone/>
            </a:pPr>
            <a:r>
              <a:t>Diseases from Specific Exposures-</a:t>
            </a:r>
          </a:p>
          <a:p>
            <a:pPr marL="0" indent="0">
              <a:buNone/>
            </a:pPr>
            <a:r>
              <a:t>Agent Orange-related illnesses: Diabetes, certain cancers, Parkinson’s disease (Vietnam era)</a:t>
            </a:r>
          </a:p>
          <a:p>
            <a:pPr marL="0" indent="0">
              <a:buNone/>
            </a:pPr>
            <a:r>
              <a:t>Gulf War Illness: Chronic fatigue, joint pain, memory problems</a:t>
            </a:r>
          </a:p>
          <a:p>
            <a:pPr marL="0" indent="0">
              <a:buNone/>
            </a:pPr>
            <a:r>
              <a:t>Peripheral Neuropathy (Korean War)</a:t>
            </a:r>
          </a:p>
          <a:p>
            <a:pPr marL="0" indent="0">
              <a:buNone/>
            </a:pPr>
            <a:r>
              <a:t>Vision Loss</a:t>
            </a:r>
          </a:p>
          <a:p>
            <a:pPr marL="0" indent="0">
              <a:buNone/>
            </a:pPr>
            <a:r>
              <a:t>Heart Disease</a:t>
            </a:r>
          </a:p>
          <a:p>
            <a:pPr marL="0" indent="0">
              <a:buNone/>
            </a:pPr>
            <a:endParaRPr/>
          </a:p>
          <a:p>
            <a:pPr marL="0" indent="0">
              <a:buNone/>
            </a:pPr>
            <a:r>
              <a:t>Original speaker notes and source references:</a:t>
            </a:r>
          </a:p>
          <a:p>
            <a:pPr marL="0" indent="0">
              <a:buNone/>
            </a:pPr>
            <a:endParaRPr/>
          </a:p>
          <a:p>
            <a:pPr marL="0" indent="0">
              <a:buNone/>
            </a:pPr>
            <a:r>
              <a:t>---</a:t>
            </a:r>
          </a:p>
          <a:p>
            <a:pPr marL="0" indent="0">
              <a:buNone/>
            </a:pPr>
            <a:r>
              <a:t>This slide references information from the following file: https://dvagov-my.sharepoint.com/personal/ashley_spellman_va_gov/_layouts/15/Doc.aspx?sourcedoc=%7BEE333019-3C55-481B-BF80-99544A2B5DF0%7D&amp;file=age%20friendly%20ppt%20nova.docx&amp;action=default&amp;mobileredirect=true&amp;DefaultItemOpen=1</a:t>
            </a:r>
          </a:p>
          <a:p>
            <a:pPr marL="0" indent="0">
              <a:buNone/>
            </a:pPr>
            <a:endParaRPr/>
          </a:p>
          <a:p>
            <a:pPr marL="0" indent="0">
              <a:buNone/>
            </a:pPr>
            <a:r>
              <a:t># Slide 1: Title Slide **Caring for the Aging Veteran Population in VHA** Your Name Your Title/Role Date --- # Slide 2: Objectives - Understand characteristics of the aging veteran population - Identify specific medical and psychosocial needs - Appreciate the spectrum of care: inpatient, outpatient, specialty, mental health - Learn the 4Ms framework in geriatrics - Explore special training considerations for nursing in VHA **Speaker Note:** Today’s session will walk you through the demographics, needs, approaches, and special considerations for the aging veteran population. --- # Slide 3: Who Are VA’s Aging Veterans? - Over 50% of enrolled Veterans in VHA are age 65+ - Largest cohorts: WWII, Korea, Vietnam, and Gulf War - Unique exposures and service-related conditions *[Insert pie chart of age distribution from VHA data]* **Speaker Note:** The majority of Veterans utilizing VA services are now senior citizens, with the Vietnam era being the largest group. --- # Slide 4: War Eras Represented in VHA - **World War II:** 1941-1945 (now 90+ years old) - **Korean War:** 1950-1953 (late 80s-90s) - **Vietnam War:** 1955-1975 (late 60s-late 70s) - **Gulf War:** 1990-2001 (mid 50s-early 60s) - Multiple deployments for many; unique needs per era --- # Slide 5: Impact of Military Service on Aging - Service-connected conditions: PTSD, TBI, amputations, Agent Orange - Accelerated aging from injuries/exposures - Distinct life experiences and challenges *[Insert image: medals or service uniforms]* --- # Slide 6: General Needs of the Aging Population - Chronic disease management: heart, diabetes, arthritis, cancer - Polypharmacy: risk of drug interactions - Functional support: ADLs/IADLs, assistive devices - Cognitive changes: dementia, MCI, delirium --- # Slide 7: Veteran-Specific Health Needs - Higher rates: - Chronic pain - Depression, PTSD, substance use - Suicide (especially men over 75) - Key issues: - Hearing and vision loss - Mobility, falls, amputations - Homelessness risk - Exposure-related conditions: Agent Orange, asbestos, burn pits --- # Slide 8: Aging Veterans—Psychosocial Issues - Social isolation and loss of support network - Stigma and reluctance to seek help - Reintegrating into civilian life - Risk of poverty and homelessness - Moral injury and survivor’s guilt *[Insert image: older Veteran, alone at home]* --- # Slide 9: Social Determinants of Health - Economic stability and benefits access (VA, Social Security, pensions) - Housing and environment - Access to community resources - Family and social supports --- # Slide 10: The 4Ms Framework *[Insert graphic of the 4Ms boxes]* - **What Matters** - **Mobility** - **Mentation** - **Medications** --- # Slide 11: 4Ms—What Matters - Understand individual goals, values, and care preferences - Involve Veteran and family in all decisions - Advance care planning and shared decision making --- # Slide 12: 4Ms—Mobility - Assess mobility and fall risk - Promote safe, daily movement - PT/OT involvement for function and adaptations --- # Slide 13: 4Ms—Mentation - Screen for cognitive impairment, delirium, depression, PTSD - Manage dementia and mental health conditions - Caregiver education and support --- # Slide 14: 4Ms—Medications - Review all medications regularly - Reduce polypharmacy and inappropriate drugs (Beers Criteria) - Involve clinical pharmacists in deprescribing --- # Slide 15: Special Nursing Training - **Military Cultural Competency**: Recognizing service-related experiences - **Geriatric assessment** skills: Cognitive, physical, functional - **Mental health crisis intervention**: Suicide, substance use, PTSD - **VHA Programs**: - Geriatric Resource Nurse role - Geriatric Scholars Program - Simulation and ongoing in-service training --- # Slide 16: Multidisciplinary Approach - **Geriatrics, Social Work, PT/OT, Pharmacy** - Integrated care planning - Support for caregivers and families --- # Slide 17: Inpatient Care for Aging Veterans - Focus: Preventing delirium, falls, hospital-acquired complications - Interdisciplinary teams: nurse, geriatrician, PT, pharmacy, social work - Early mobilization, orientation, sensory aids, medication reconciliation - Discharge planning to prevent readmissions --- # Slide 18: Outpatient Care - Geriatric PACTs (Patient-Aligned Care Teams) - Home-Based Primary Care, telehealth, remote monitoring - Screening/prevention: cancer, osteoporosis, vaccinations - Coordination with community services and home health --- # Slide 19: Specialty and Mental Health Care - Geriatric Evaluation &amp; Management (GEM) Clinics - Dementia/memory clinics, Adult Day Health Care, respite - PTSD, substance use disorder, late-life depression treatment - Peer support, caregiver training, social work navigation --- # Slide 20: Challenges and Opportunities - Managing complexity: Multiple comorbidities, mental health, social needs - Cultural humility: Meeting Veterans “where they are” - Advance care planning and palliative approaches - Leveraging technology (telehealth, remote monitoring) --- # Slide 21: Case Study (Optional) - Present a de-identified scenario of an aging Veteran with comorbidities, social isolation, and medication complexity - Ask audience: "How would you apply the 4Ms?" **Speaker Note:** Discuss the case together, mapping interventions to each of the 4Ms. --- # Slide 22: Key Resources - VHA Geriatrics &amp; Extended Care: www.va.gov/geriatrics/ - Age-Friendly Health Systems: ihi.org/Engage/Initiatives/Age-Friendly-Health-Systems - VA Mental Health: www.mentalhealth.va.gov - Beers Criteria: www.americangeriatrics.org --- /# Slide 23: Summary - Aging Veterans have complex, unique needs - The 4Ms framework + person-centered care = best outcomes - Interdisciplinary teamwork is essential - VHA offers comprehensive resources to support this population --- # Slide 24: Questions &amp; Discussion - Invite questions - Option to discuss potential role-specific challenges (nursing, social work, etc.) --- ​‌</a:t>
            </a:r>
          </a:p>
          <a:p>
            <a:pPr marL="0" indent="0">
              <a:buNone/>
            </a:pPr>
            <a:endParaRPr/>
          </a:p>
          <a:p>
            <a:pPr marL="0" indent="0">
              <a:buNone/>
            </a:pPr>
            <a:endParaRPr/>
          </a:p>
          <a:p>
            <a:pPr marL="0" indent="0">
              <a:buNone/>
            </a:pPr>
            <a:r>
              <a:t>12</a:t>
            </a:r>
          </a:p>
          <a:p>
            <a:pPr marL="0" indent="0">
              <a:buNone/>
            </a:pPr>
            <a:endParaRPr/>
          </a:p>
        </p:txBody>
      </p:sp>
      <p:sp>
        <p:nvSpPr>
          <p:cNvPr id="811155065" name="Slide Number Placeholder 3 [811155065]">
            <a:extLst>
              <a:ext uri="{FF2B5EF4-FFF2-40B4-BE49-F238E27FC236}">
                <a16:creationId xmlns:a16="http://schemas.microsoft.com/office/drawing/2014/main" id="{499292DB-2F5A-4571-82C8-F54FE4AFDF2D}"/>
              </a:ext>
            </a:extLst>
          </p:cNvPr>
          <p:cNvSpPr>
            <a:spLocks noGrp="1"/>
          </p:cNvSpPr>
          <p:nvPr>
            <p:ph type="sldNum" idx="5"/>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Shape [811155066]">
          <a:extLst>
            <a:ext uri="{FF2B5EF4-FFF2-40B4-BE49-F238E27FC236}">
              <a16:creationId xmlns:a16="http://schemas.microsoft.com/office/drawing/2014/main" id="{3FADF1B5-F046-4A10-8EE3-9C056D081697}"/>
            </a:ext>
          </a:extLst>
        </p:cNvPr>
        <p:cNvGrpSpPr/>
        <p:nvPr/>
      </p:nvGrpSpPr>
      <p:grpSpPr>
        <a:xfrm>
          <a:off x="0" y="0"/>
          <a:ext cx="0" cy="0"/>
          <a:chOff x="0" y="0"/>
          <a:chExt cx="0" cy="0"/>
        </a:xfrm>
      </p:grpSpPr>
      <p:sp>
        <p:nvSpPr>
          <p:cNvPr id="811155067" name="Slide Image Placeholder 1 [811155067]">
            <a:extLst>
              <a:ext uri="{FF2B5EF4-FFF2-40B4-BE49-F238E27FC236}">
                <a16:creationId xmlns:a16="http://schemas.microsoft.com/office/drawing/2014/main" id="{CB9E197D-29A8-4F13-B378-41901736BB6E}"/>
              </a:ext>
            </a:extLst>
          </p:cNvPr>
          <p:cNvSpPr>
            <a:spLocks noGrp="1" noRot="1" noChangeAspect="1"/>
          </p:cNvSpPr>
          <p:nvPr>
            <p:ph type="sldImg"/>
          </p:nvPr>
        </p:nvSpPr>
        <p:spPr/>
      </p:sp>
      <p:sp>
        <p:nvSpPr>
          <p:cNvPr id="811155068" name="Notes Placeholder 2 [811155068]">
            <a:extLst>
              <a:ext uri="{FF2B5EF4-FFF2-40B4-BE49-F238E27FC236}">
                <a16:creationId xmlns:a16="http://schemas.microsoft.com/office/drawing/2014/main" id="{D10FB02E-8E89-4BD7-AB1E-6DDC883150F2}"/>
              </a:ext>
            </a:extLst>
          </p:cNvPr>
          <p:cNvSpPr>
            <a:spLocks noGrp="1"/>
          </p:cNvSpPr>
          <p:nvPr>
            <p:ph type="body" idx="1"/>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r>
              <a:t>Original source slide 13</a:t>
            </a:r>
          </a:p>
          <a:p>
            <a:pPr marL="0" indent="0">
              <a:buNone/>
            </a:pPr>
            <a:endParaRPr/>
          </a:p>
          <a:p>
            <a:pPr marL="0" indent="0">
              <a:buNone/>
            </a:pPr>
            <a:r>
              <a:t>Health and Psychosocial Needs of Aging Veterans</a:t>
            </a:r>
          </a:p>
          <a:p>
            <a:pPr marL="0" indent="0">
              <a:buNone/>
            </a:pPr>
            <a:endParaRPr/>
          </a:p>
          <a:p>
            <a:pPr marL="0" indent="0">
              <a:buNone/>
            </a:pPr>
            <a:r>
              <a:t>Original speaker notes and source references:</a:t>
            </a:r>
          </a:p>
          <a:p>
            <a:pPr marL="0" indent="0">
              <a:buNone/>
            </a:pPr>
            <a:endParaRPr/>
          </a:p>
          <a:p>
            <a:pPr marL="0" indent="0">
              <a:buNone/>
            </a:pPr>
            <a:r>
              <a:t>---</a:t>
            </a:r>
          </a:p>
          <a:p>
            <a:pPr marL="0" indent="0">
              <a:buNone/>
            </a:pPr>
            <a:r>
              <a:t>This slide references information from the following file: https://dvagov-my.sharepoint.com/personal/ashley_spellman_va_gov/_layouts/15/Doc.aspx?sourcedoc=%7BEE333019-3C55-481B-BF80-99544A2B5DF0%7D&amp;file=age%20friendly%20ppt%20nova.docx&amp;action=default&amp;mobileredirect=true&amp;DefaultItemOpen=1</a:t>
            </a:r>
          </a:p>
          <a:p>
            <a:pPr marL="0" indent="0">
              <a:buNone/>
            </a:pPr>
            <a:endParaRPr/>
          </a:p>
          <a:p>
            <a:pPr marL="0" indent="0">
              <a:buNone/>
            </a:pPr>
            <a:r>
              <a:t>General Medical Needs: Chronic Disease, Polypharmacy, Functional Support, Cognitive Changes, Veteran-Specific Health Needs: Chronic Pain, Mental Health, Mobility, Homelessness, Exposure-Related Conditions, Psychosocial Issues: Social Isolation, Stigma, Reintegration, Poverty, Moral Injury, Social Determinants of Health: Economic Stability, Housing, Community Resources, Family Support</a:t>
            </a:r>
          </a:p>
          <a:p>
            <a:pPr marL="0" indent="0">
              <a:buNone/>
            </a:pPr>
            <a:endParaRPr/>
          </a:p>
          <a:p>
            <a:pPr marL="0" indent="0">
              <a:buNone/>
            </a:pPr>
            <a:endParaRPr/>
          </a:p>
          <a:p>
            <a:pPr marL="0" indent="0">
              <a:buNone/>
            </a:pPr>
            <a:r>
              <a:t>13</a:t>
            </a:r>
          </a:p>
          <a:p>
            <a:pPr marL="0" indent="0">
              <a:buNone/>
            </a:pPr>
            <a:endParaRPr/>
          </a:p>
          <a:p>
            <a:pPr marL="0" indent="0">
              <a:buNone/>
            </a:pPr>
            <a:r>
              <a:t>Photograph attribution: Napatree Point, Watch Hill, Westerly, Rhode Island, USA — Juliancolton. CC0 1.0 Universal Public Domain Dedication. Source: https://commons.wikimedia.org/wiki/File:Napatree_Point_at_sunset.JPG License: https://creativecommons.org/publicdomain/zero/1.0/. Cropped proportionally for layout, with translucent navy overlays where used; original photograph unretouched. Photograph crop retains its original license; other presentation material is separate.</a:t>
            </a:r>
          </a:p>
        </p:txBody>
      </p:sp>
      <p:sp>
        <p:nvSpPr>
          <p:cNvPr id="811155069" name="Slide Number Placeholder 3 [811155069]">
            <a:extLst>
              <a:ext uri="{FF2B5EF4-FFF2-40B4-BE49-F238E27FC236}">
                <a16:creationId xmlns:a16="http://schemas.microsoft.com/office/drawing/2014/main" id="{702CEAF5-C804-4921-A7DD-537785326C68}"/>
              </a:ext>
            </a:extLst>
          </p:cNvPr>
          <p:cNvSpPr>
            <a:spLocks noGrp="1"/>
          </p:cNvSpPr>
          <p:nvPr>
            <p:ph type="sldNum" idx="5"/>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Shape [811155070]">
          <a:extLst>
            <a:ext uri="{FF2B5EF4-FFF2-40B4-BE49-F238E27FC236}">
              <a16:creationId xmlns:a16="http://schemas.microsoft.com/office/drawing/2014/main" id="{354CED8F-717D-4231-9C1C-5841FB868192}"/>
            </a:ext>
          </a:extLst>
        </p:cNvPr>
        <p:cNvGrpSpPr/>
        <p:nvPr/>
      </p:nvGrpSpPr>
      <p:grpSpPr>
        <a:xfrm>
          <a:off x="0" y="0"/>
          <a:ext cx="0" cy="0"/>
          <a:chOff x="0" y="0"/>
          <a:chExt cx="0" cy="0"/>
        </a:xfrm>
      </p:grpSpPr>
      <p:sp>
        <p:nvSpPr>
          <p:cNvPr id="811155071" name="Slide Image Placeholder 1 [811155071]">
            <a:extLst>
              <a:ext uri="{FF2B5EF4-FFF2-40B4-BE49-F238E27FC236}">
                <a16:creationId xmlns:a16="http://schemas.microsoft.com/office/drawing/2014/main" id="{18A2C3EA-5E3C-42C5-8A0A-573E44B6BE90}"/>
              </a:ext>
            </a:extLst>
          </p:cNvPr>
          <p:cNvSpPr>
            <a:spLocks noGrp="1" noRot="1" noChangeAspect="1"/>
          </p:cNvSpPr>
          <p:nvPr>
            <p:ph type="sldImg"/>
          </p:nvPr>
        </p:nvSpPr>
        <p:spPr/>
      </p:sp>
      <p:sp>
        <p:nvSpPr>
          <p:cNvPr id="811155072" name="Notes Placeholder 2 [811155072]">
            <a:extLst>
              <a:ext uri="{FF2B5EF4-FFF2-40B4-BE49-F238E27FC236}">
                <a16:creationId xmlns:a16="http://schemas.microsoft.com/office/drawing/2014/main" id="{19D32B48-1A1D-4869-A5A5-AE75AE9D3741}"/>
              </a:ext>
            </a:extLst>
          </p:cNvPr>
          <p:cNvSpPr>
            <a:spLocks noGrp="1"/>
          </p:cNvSpPr>
          <p:nvPr>
            <p:ph type="body" idx="1"/>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r>
              <a:t>Original source slide 14</a:t>
            </a:r>
          </a:p>
          <a:p>
            <a:pPr marL="0" indent="0">
              <a:buNone/>
            </a:pPr>
            <a:endParaRPr/>
          </a:p>
          <a:p>
            <a:pPr marL="0" indent="0">
              <a:buNone/>
            </a:pPr>
            <a:r>
              <a:t>General Medical Needs: Chronic Disease, Polypharmacy, Functional Support, Cognitive Changes</a:t>
            </a:r>
          </a:p>
          <a:p>
            <a:pPr marL="0" indent="0">
              <a:buNone/>
            </a:pPr>
            <a:endParaRPr/>
          </a:p>
          <a:p>
            <a:pPr marL="0" indent="0">
              <a:buNone/>
            </a:pPr>
            <a:r>
              <a:t>Chronic Disease Management</a:t>
            </a:r>
          </a:p>
          <a:p>
            <a:pPr marL="0" indent="0">
              <a:buNone/>
            </a:pPr>
            <a:r>
              <a:t>Managing chronic diseases like heart disease, diabetes, arthritis, and cancer is essential for aging veterans' health.</a:t>
            </a:r>
          </a:p>
          <a:p>
            <a:pPr marL="0" indent="0">
              <a:buNone/>
            </a:pPr>
            <a:r>
              <a:t>Polypharmacy Risks</a:t>
            </a:r>
          </a:p>
          <a:p>
            <a:pPr marL="0" indent="0">
              <a:buNone/>
            </a:pPr>
            <a:r>
              <a:t>Multiple medications increase risk of drug interactions and require careful review and management.</a:t>
            </a:r>
          </a:p>
          <a:p>
            <a:pPr marL="0" indent="0">
              <a:buNone/>
            </a:pPr>
            <a:r>
              <a:t>Functional Support Needs</a:t>
            </a:r>
          </a:p>
          <a:p>
            <a:pPr marL="0" indent="0">
              <a:buNone/>
            </a:pPr>
            <a:r>
              <a:t>Support with activities of daily living and assistive devices helps maintain independence in aging veterans.</a:t>
            </a:r>
          </a:p>
          <a:p>
            <a:pPr marL="0" indent="0">
              <a:buNone/>
            </a:pPr>
            <a:r>
              <a:t>Cognitive Changes</a:t>
            </a:r>
          </a:p>
          <a:p>
            <a:pPr marL="0" indent="0">
              <a:buNone/>
            </a:pPr>
            <a:r>
              <a:t>Cognitive impairment, including dementia and delirium, requires screening and ongoing management.</a:t>
            </a:r>
          </a:p>
          <a:p>
            <a:pPr marL="0" indent="0">
              <a:buNone/>
            </a:pPr>
            <a:endParaRPr/>
          </a:p>
          <a:p>
            <a:pPr marL="0" indent="0">
              <a:buNone/>
            </a:pPr>
            <a:r>
              <a:t>Original speaker notes and source references:</a:t>
            </a:r>
          </a:p>
          <a:p>
            <a:pPr marL="0" indent="0">
              <a:buNone/>
            </a:pPr>
            <a:endParaRPr/>
          </a:p>
          <a:p>
            <a:pPr marL="0" indent="0">
              <a:buNone/>
            </a:pPr>
            <a:r>
              <a:t>---</a:t>
            </a:r>
          </a:p>
          <a:p>
            <a:pPr marL="0" indent="0">
              <a:buNone/>
            </a:pPr>
            <a:r>
              <a:t>This slide references information from the following file: https://dvagov-my.sharepoint.com/personal/ashley_spellman_va_gov/_layouts/15/Doc.aspx?sourcedoc=%7BEE333019-3C55-481B-BF80-99544A2B5DF0%7D&amp;file=age%20friendly%20ppt%20nova.docx&amp;action=default&amp;mobileredirect=true&amp;DefaultItemOpen=1</a:t>
            </a:r>
          </a:p>
          <a:p>
            <a:pPr marL="0" indent="0">
              <a:buNone/>
            </a:pPr>
            <a:endParaRPr/>
          </a:p>
          <a:p>
            <a:pPr marL="0" indent="0">
              <a:buNone/>
            </a:pPr>
            <a:r>
              <a:t># Slide 1: Title Slide **Caring for the Aging Veteran Population in VHA** Your Name Your Title/Role Date --- # Slide 2: Objectives - Understand characteristics of the aging veteran population - Identify specific medical and psychosocial needs - Appreciate the spectrum of care: inpatient, outpatient, specialty, mental health - Learn the 4Ms framework in geriatrics - Explore special training considerations for nursing in VHA **Speaker Note:** Today’s session will walk you through the demographics, needs, approaches, and special considerations for the aging veteran population. --- # Slide 3: Who Are VA’s Aging Veterans? - Over 50% of enrolled Veterans in VHA are age 65+ - Largest cohorts: WWII, Korea, Vietnam, and Gulf War - Unique exposures and service-related conditions *[Insert pie chart of age distribution from VHA data]* **Speaker Note:** The majority of Veterans utilizing VA services are now senior citizens, with the Vietnam era being the largest group. --- # Slide 4: War Eras Represented in VHA - **World War II:** 1941-1945 (now 90+ years old) - **Korean War:** 1950-1953 (late 80s-90s) - **Vietnam War:** 1955-1975 (late 60s-late 70s) - **Gulf War:** 1990-2001 (mid 50s-early 60s) - Multiple deployments for many; unique needs per era --- # Slide 5: Impact of Military Service on Aging - Service-connected conditions: PTSD, TBI, amputations, Agent Orange - Accelerated aging from injuries/exposures - Distinct life experiences and challenges *[Insert image: medals or service uniforms]* --- # Slide 6: General Needs of the Aging Population - Chronic disease management: heart, diabetes, arthritis, cancer - Polypharmacy: risk of drug interactions - Functional support: ADLs/IADLs, assistive devices - Cognitive changes: dementia, MCI, delirium --- # Slide 7: Veteran-Specific Health Needs - Higher rates: - Chronic pain - Depression, PTSD, substance use - Suicide (especially men over 75) - Key issues: - Hearing and vision loss - Mobility, falls, amputations - Homelessness risk - Exposure-related conditions: Agent Orange, asbestos, burn pits --- # Slide 8: Aging Veterans—Psychosocial Issues - Social isolation and loss of support network - Stigma and reluctance to seek help - Reintegrating into civilian life - Risk of poverty and homelessness - Moral injury and survivor’s guilt *[Insert image: older Veteran, alone at home]* --- # Slide 9: Social Determinants of Health - Economic stability and benefits access (VA, Social Security, pensions) - Housing and environment - Access to community resources - Family and social supports --- # Slide 10: The 4Ms Framework *[Insert graphic of the 4Ms boxes]* - **What Matters** - **Mobility** - **Mentation** - **Medications** --- # Slide 11: 4Ms—What Matters - Understand individual goals, values, and care preferences - Involve Veteran and family in all decisions - Advance care planning and shared decision making --- # Slide 12: 4Ms—Mobility - Assess mobility and fall risk - Promote safe, daily movement - PT/OT involvement for function and adaptations --- # Slide 13: 4Ms—Mentation - Screen for cognitive impairment, delirium, depression, PTSD - Manage dementia and mental health conditions - Caregiver education and support --- # Slide 14: 4Ms—Medications - Review all medications regularly - Reduce polypharmacy and inappropriate drugs (Beers Criteria) - Involve clinical pharmacists in deprescribing --- # Slide 15: Special Nursing Training - **Military Cultural Competency**: Recognizing service-related experiences - **Geriatric assessment** skills: Cognitive, physical, functional - **Mental health crisis intervention**: Suicide, substance use, PTSD - **VHA Programs**: - Geriatric Resource Nurse role - Geriatric Scholars Program - Simulation and ongoing in-service training --- # Slide 16: Multidisciplinary Approach - **Geriatrics, Social Work, PT/OT, Pharmacy** - Integrated care planning - Support for caregivers and families --- # Slide 17: Inpatient Care for Aging Veterans - Focus: Preventing delirium, falls, hospital-acquired complications - Interdisciplinary teams: nurse, geriatrician, PT, pharmacy, social work - Early mobilization, orientation, sensory aids, medication reconciliation - Discharge planning to prevent readmissions --- # Slide 18: Outpatient Care - Geriatric PACTs (Patient-Aligned Care Teams) - Home-Based Primary Care, telehealth, remote monitoring - Screening/prevention: cancer, osteoporosis, vaccinations - Coordination with community services and home health --- # Slide 19: Specialty and Mental Health Care - Geriatric Evaluation &amp; Management (GEM) Clinics - Dementia/memory clinics, Adult Day Health Care, respite - PTSD, substance use disorder, late-life depression treatment - Peer support, caregiver training, social work navigation --- # Slide 20: Challenges and Opportunities - Managing complexity: Multiple comorbidities, mental health, social needs - Cultural humility: Meeting Veterans “where they are” - Advance care planning and palliative approaches - Leveraging technology (telehealth, remote monitoring) --- # Slide 21: Case Study (Optional) - Present a de-identified scenario of an aging Veteran with comorbidities, social isolation, and medication complexity - Ask audience: "How would you apply the 4Ms?" **Speaker Note:** Discuss the case together, mapping interventions to each of the 4Ms. --- # Slide 22: Key Resources - VHA Geriatrics &amp; Extended Care: www.va.gov/geriatrics/ - Age-Friendly Health Systems: ihi.org/Engage/Initiatives/Age-Friendly-Health-Systems - VA Mental Health: www.mentalhealth.va.gov - Beers Criteria: www.americangeriatrics.org --- /# Slide 23: Summary - Aging Veterans have complex, unique needs - The 4Ms framework + person-centered care = best outcomes - Interdisciplinary teamwork is essential - VHA offers comprehensive resources to support this population --- # Slide 24: Questions &amp; Discussion - Invite questions - Option to discuss potential role-specific challenges (nursing, social work, etc.) --- ​‌</a:t>
            </a:r>
          </a:p>
          <a:p>
            <a:pPr marL="0" indent="0">
              <a:buNone/>
            </a:pPr>
            <a:endParaRPr/>
          </a:p>
          <a:p>
            <a:pPr marL="0" indent="0">
              <a:buNone/>
            </a:pPr>
            <a:endParaRPr/>
          </a:p>
          <a:p>
            <a:pPr marL="0" indent="0">
              <a:buNone/>
            </a:pPr>
            <a:r>
              <a:t>14</a:t>
            </a:r>
          </a:p>
          <a:p>
            <a:pPr marL="0" indent="0">
              <a:buNone/>
            </a:pPr>
            <a:endParaRPr/>
          </a:p>
        </p:txBody>
      </p:sp>
      <p:sp>
        <p:nvSpPr>
          <p:cNvPr id="811155073" name="Slide Number Placeholder 3 [811155073]">
            <a:extLst>
              <a:ext uri="{FF2B5EF4-FFF2-40B4-BE49-F238E27FC236}">
                <a16:creationId xmlns:a16="http://schemas.microsoft.com/office/drawing/2014/main" id="{8ACDDCBD-6536-45C0-A390-BAFFEB7F5F7C}"/>
              </a:ext>
            </a:extLst>
          </p:cNvPr>
          <p:cNvSpPr>
            <a:spLocks noGrp="1"/>
          </p:cNvSpPr>
          <p:nvPr>
            <p:ph type="sldNum" idx="5"/>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Shape [811155074]">
          <a:extLst>
            <a:ext uri="{FF2B5EF4-FFF2-40B4-BE49-F238E27FC236}">
              <a16:creationId xmlns:a16="http://schemas.microsoft.com/office/drawing/2014/main" id="{ABC44C25-DF1C-4FD4-ACD5-83ED4C92531F}"/>
            </a:ext>
          </a:extLst>
        </p:cNvPr>
        <p:cNvGrpSpPr/>
        <p:nvPr/>
      </p:nvGrpSpPr>
      <p:grpSpPr>
        <a:xfrm>
          <a:off x="0" y="0"/>
          <a:ext cx="0" cy="0"/>
          <a:chOff x="0" y="0"/>
          <a:chExt cx="0" cy="0"/>
        </a:xfrm>
      </p:grpSpPr>
      <p:sp>
        <p:nvSpPr>
          <p:cNvPr id="811155075" name="Slide Image Placeholder 1 [811155075]">
            <a:extLst>
              <a:ext uri="{FF2B5EF4-FFF2-40B4-BE49-F238E27FC236}">
                <a16:creationId xmlns:a16="http://schemas.microsoft.com/office/drawing/2014/main" id="{DABAAE16-388B-4E5D-91F5-90C21B8851D0}"/>
              </a:ext>
            </a:extLst>
          </p:cNvPr>
          <p:cNvSpPr>
            <a:spLocks noGrp="1" noRot="1" noChangeAspect="1"/>
          </p:cNvSpPr>
          <p:nvPr>
            <p:ph type="sldImg"/>
          </p:nvPr>
        </p:nvSpPr>
        <p:spPr/>
      </p:sp>
      <p:sp>
        <p:nvSpPr>
          <p:cNvPr id="811155076" name="Notes Placeholder 2 [811155076]">
            <a:extLst>
              <a:ext uri="{FF2B5EF4-FFF2-40B4-BE49-F238E27FC236}">
                <a16:creationId xmlns:a16="http://schemas.microsoft.com/office/drawing/2014/main" id="{88ACC38D-F1D2-4552-86A6-9CEAFE6E31E0}"/>
              </a:ext>
            </a:extLst>
          </p:cNvPr>
          <p:cNvSpPr>
            <a:spLocks noGrp="1"/>
          </p:cNvSpPr>
          <p:nvPr>
            <p:ph type="body" idx="1"/>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r>
              <a:t>Original source slide 15</a:t>
            </a:r>
          </a:p>
          <a:p>
            <a:pPr marL="0" indent="0">
              <a:buNone/>
            </a:pPr>
            <a:endParaRPr/>
          </a:p>
          <a:p>
            <a:pPr marL="0" indent="0">
              <a:buNone/>
            </a:pPr>
            <a:r>
              <a:t>Veteran-Specific Health Needs: Chronic Pain, Mental Health, Mobility, Homelessness, Exposure-Related Conditions</a:t>
            </a:r>
          </a:p>
          <a:p>
            <a:pPr marL="0" indent="0">
              <a:buNone/>
            </a:pPr>
            <a:endParaRPr/>
          </a:p>
          <a:p>
            <a:pPr marL="0" indent="0">
              <a:buNone/>
            </a:pPr>
            <a:r>
              <a:t>Chronic Pain and Mental Health</a:t>
            </a:r>
          </a:p>
          <a:p>
            <a:pPr marL="0" indent="0">
              <a:buNone/>
            </a:pPr>
            <a:r>
              <a:t>Veterans experience elevated chronic pain and mental health disorders including PTSD, depression, and substance use.</a:t>
            </a:r>
          </a:p>
          <a:p>
            <a:pPr marL="0" indent="0">
              <a:buNone/>
            </a:pPr>
            <a:r>
              <a:t>Mobility and Functional Challenges</a:t>
            </a:r>
          </a:p>
          <a:p>
            <a:pPr marL="0" indent="0">
              <a:buNone/>
            </a:pPr>
            <a:r>
              <a:t>Mobility issues such as falls, amputations, and assistive device needs are common among aging veterans.</a:t>
            </a:r>
          </a:p>
          <a:p>
            <a:pPr marL="0" indent="0">
              <a:buNone/>
            </a:pPr>
            <a:r>
              <a:t>Risk of Homelessness</a:t>
            </a:r>
          </a:p>
          <a:p>
            <a:pPr marL="0" indent="0">
              <a:buNone/>
            </a:pPr>
            <a:r>
              <a:t>Veterans face increased risk of homelessness due to economic instability and limited social support.</a:t>
            </a:r>
          </a:p>
          <a:p>
            <a:pPr marL="0" indent="0">
              <a:buNone/>
            </a:pPr>
            <a:r>
              <a:t>Exposure-Related Health Conditions</a:t>
            </a:r>
          </a:p>
          <a:p>
            <a:pPr marL="0" indent="0">
              <a:buNone/>
            </a:pPr>
            <a:r>
              <a:t>Service-related exposures like Agent Orange and burn pits contribute to chronic illnesses unique to veterans.</a:t>
            </a:r>
          </a:p>
          <a:p>
            <a:pPr marL="0" indent="0">
              <a:buNone/>
            </a:pPr>
            <a:endParaRPr/>
          </a:p>
          <a:p>
            <a:pPr marL="0" indent="0">
              <a:buNone/>
            </a:pPr>
            <a:r>
              <a:t>Original speaker notes and source references:</a:t>
            </a:r>
          </a:p>
          <a:p>
            <a:pPr marL="0" indent="0">
              <a:buNone/>
            </a:pPr>
            <a:endParaRPr/>
          </a:p>
          <a:p>
            <a:pPr marL="0" indent="0">
              <a:buNone/>
            </a:pPr>
            <a:r>
              <a:t>---</a:t>
            </a:r>
          </a:p>
          <a:p>
            <a:pPr marL="0" indent="0">
              <a:buNone/>
            </a:pPr>
            <a:r>
              <a:t>This slide references information from the following file: https://dvagov-my.sharepoint.com/personal/ashley_spellman_va_gov/_layouts/15/Doc.aspx?sourcedoc=%7BEE333019-3C55-481B-BF80-99544A2B5DF0%7D&amp;file=age%20friendly%20ppt%20nova.docx&amp;action=default&amp;mobileredirect=true&amp;DefaultItemOpen=1</a:t>
            </a:r>
          </a:p>
          <a:p>
            <a:pPr marL="0" indent="0">
              <a:buNone/>
            </a:pPr>
            <a:endParaRPr/>
          </a:p>
          <a:p>
            <a:pPr marL="0" indent="0">
              <a:buNone/>
            </a:pPr>
            <a:r>
              <a:t># Slide 1: Title Slide **Caring for the Aging Veteran Population in VHA** Your Name Your Title/Role Date --- # Slide 2: Objectives - Understand characteristics of the aging veteran population - Identify specific medical and psychosocial needs - Appreciate the spectrum of care: inpatient, outpatient, specialty, mental health - Learn the 4Ms framework in geriatrics - Explore special training considerations for nursing in VHA **Speaker Note:** Today’s session will walk you through the demographics, needs, approaches, and special considerations for the aging veteran population. --- # Slide 3: Who Are VA’s Aging Veterans? - Over 50% of enrolled Veterans in VHA are age 65+ - Largest cohorts: WWII, Korea, Vietnam, and Gulf War - Unique exposures and service-related conditions *[Insert pie chart of age distribution from VHA data]* **Speaker Note:** The majority of Veterans utilizing VA services are now senior citizens, with the Vietnam era being the largest group. --- # Slide 4: War Eras Represented in VHA - **World War II:** 1941-1945 (now 90+ years old) - **Korean War:** 1950-1953 (late 80s-90s) - **Vietnam War:** 1955-1975 (late 60s-late 70s) - **Gulf War:** 1990-2001 (mid 50s-early 60s) - Multiple deployments for many; unique needs per era --- # Slide 5: Impact of Military Service on Aging - Service-connected conditions: PTSD, TBI, amputations, Agent Orange - Accelerated aging from injuries/exposures - Distinct life experiences and challenges *[Insert image: medals or service uniforms]* --- # Slide 6: General Needs of the Aging Population - Chronic disease management: heart, diabetes, arthritis, cancer - Polypharmacy: risk of drug interactions - Functional support: ADLs/IADLs, assistive devices - Cognitive changes: dementia, MCI, delirium --- # Slide 7: Veteran-Specific Health Needs - Higher rates: - Chronic pain - Depression, PTSD, substance use - Suicide (especially men over 75) - Key issues: - Hearing and vision loss - Mobility, falls, amputations - Homelessness risk - Exposure-related conditions: Agent Orange, asbestos, burn pits --- # Slide 8: Aging Veterans—Psychosocial Issues - Social isolation and loss of support network - Stigma and reluctance to seek help - Reintegrating into civilian life - Risk of poverty and homelessness - Moral injury and survivor’s guilt *[Insert image: older Veteran, alone at home]* --- # Slide 9: Social Determinants of Health - Economic stability and benefits access (VA, Social Security, pensions) - Housing and environment - Access to community resources - Family and social supports --- # Slide 10: The 4Ms Framework *[Insert graphic of the 4Ms boxes]* - **What Matters** - **Mobility** - **Mentation** - **Medications** --- # Slide 11: 4Ms—What Matters - Understand individual goals, values, and care preferences - Involve Veteran and family in all decisions - Advance care planning and shared decision making --- # Slide 12: 4Ms—Mobility - Assess mobility and fall risk - Promote safe, daily movement - PT/OT involvement for function and adaptations --- # Slide 13: 4Ms—Mentation - Screen for cognitive impairment, delirium, depression, PTSD - Manage dementia and mental health conditions - Caregiver education and support --- # Slide 14: 4Ms—Medications - Review all medications regularly - Reduce polypharmacy and inappropriate drugs (Beers Criteria) - Involve clinical pharmacists in deprescribing --- # Slide 15: Special Nursing Training - **Military Cultural Competency**: Recognizing service-related experiences - **Geriatric assessment** skills: Cognitive, physical, functional - **Mental health crisis intervention**: Suicide, substance use, PTSD - **VHA Programs**: - Geriatric Resource Nurse role - Geriatric Scholars Program - Simulation and ongoing in-service training --- # Slide 16: Multidisciplinary Approach - **Geriatrics, Social Work, PT/OT, Pharmacy** - Integrated care planning - Support for caregivers and families --- # Slide 17: Inpatient Care for Aging Veterans - Focus: Preventing delirium, falls, hospital-acquired complications - Interdisciplinary teams: nurse, geriatrician, PT, pharmacy, social work - Early mobilization, orientation, sensory aids, medication reconciliation - Discharge planning to prevent readmissions --- # Slide 18: Outpatient Care - Geriatric PACTs (Patient-Aligned Care Teams) - Home-Based Primary Care, telehealth, remote monitoring - Screening/prevention: cancer, osteoporosis, vaccinations - Coordination with community services and home health --- # Slide 19: Specialty and Mental Health Care - Geriatric Evaluation &amp; Management (GEM) Clinics - Dementia/memory clinics, Adult Day Health Care, respite - PTSD, substance use disorder, late-life depression treatment - Peer support, caregiver training, social work navigation --- # Slide 20: Challenges and Opportunities - Managing complexity: Multiple comorbidities, mental health, social needs - Cultural humility: Meeting Veterans “where they are” - Advance care planning and palliative approaches - Leveraging technology (telehealth, remote monitoring) --- # Slide 21: Case Study (Optional) - Present a de-identified scenario of an aging Veteran with comorbidities, social isolation, and medication complexity - Ask audience: "How would you apply the 4Ms?" **Speaker Note:** Discuss the case together, mapping interventions to each of the 4Ms. --- # Slide 22: Key Resources - VHA Geriatrics &amp; Extended Care: www.va.gov/geriatrics/ - Age-Friendly Health Systems: ihi.org/Engage/Initiatives/Age-Friendly-Health-Systems - VA Mental Health: www.mentalhealth.va.gov - Beers Criteria: www.americangeriatrics.org --- /# Slide 23: Summary - Aging Veterans have complex, unique needs - The 4Ms framework + person-centered care = best outcomes - Interdisciplinary teamwork is essential - VHA offers comprehensive resources to support this population --- # Slide 24: Questions &amp; Discussion - Invite questions - Option to discuss potential role-specific challenges (nursing, social work, etc.) --- ​‌</a:t>
            </a:r>
          </a:p>
          <a:p>
            <a:pPr marL="0" indent="0">
              <a:buNone/>
            </a:pPr>
            <a:endParaRPr/>
          </a:p>
          <a:p>
            <a:pPr marL="0" indent="0">
              <a:buNone/>
            </a:pPr>
            <a:endParaRPr/>
          </a:p>
          <a:p>
            <a:pPr marL="0" indent="0">
              <a:buNone/>
            </a:pPr>
            <a:r>
              <a:t>15</a:t>
            </a:r>
          </a:p>
          <a:p>
            <a:pPr marL="0" indent="0">
              <a:buNone/>
            </a:pPr>
            <a:endParaRPr/>
          </a:p>
        </p:txBody>
      </p:sp>
      <p:sp>
        <p:nvSpPr>
          <p:cNvPr id="811155077" name="Slide Number Placeholder 3 [811155077]">
            <a:extLst>
              <a:ext uri="{FF2B5EF4-FFF2-40B4-BE49-F238E27FC236}">
                <a16:creationId xmlns:a16="http://schemas.microsoft.com/office/drawing/2014/main" id="{16B10667-00D3-4FFA-B210-7752D126244F}"/>
              </a:ext>
            </a:extLst>
          </p:cNvPr>
          <p:cNvSpPr>
            <a:spLocks noGrp="1"/>
          </p:cNvSpPr>
          <p:nvPr>
            <p:ph type="sldNum" idx="5"/>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Shape [811155078]">
          <a:extLst>
            <a:ext uri="{FF2B5EF4-FFF2-40B4-BE49-F238E27FC236}">
              <a16:creationId xmlns:a16="http://schemas.microsoft.com/office/drawing/2014/main" id="{DEF34459-7DD3-4191-8C5D-38C1822CFB23}"/>
            </a:ext>
          </a:extLst>
        </p:cNvPr>
        <p:cNvGrpSpPr/>
        <p:nvPr/>
      </p:nvGrpSpPr>
      <p:grpSpPr>
        <a:xfrm>
          <a:off x="0" y="0"/>
          <a:ext cx="0" cy="0"/>
          <a:chOff x="0" y="0"/>
          <a:chExt cx="0" cy="0"/>
        </a:xfrm>
      </p:grpSpPr>
      <p:sp>
        <p:nvSpPr>
          <p:cNvPr id="811155079" name="Slide Image Placeholder 1 [811155079]">
            <a:extLst>
              <a:ext uri="{FF2B5EF4-FFF2-40B4-BE49-F238E27FC236}">
                <a16:creationId xmlns:a16="http://schemas.microsoft.com/office/drawing/2014/main" id="{2CDD60BD-3715-4CC1-9651-E6E59B111014}"/>
              </a:ext>
            </a:extLst>
          </p:cNvPr>
          <p:cNvSpPr>
            <a:spLocks noGrp="1" noRot="1" noChangeAspect="1"/>
          </p:cNvSpPr>
          <p:nvPr>
            <p:ph type="sldImg"/>
          </p:nvPr>
        </p:nvSpPr>
        <p:spPr/>
      </p:sp>
      <p:sp>
        <p:nvSpPr>
          <p:cNvPr id="811155080" name="Notes Placeholder 2 [811155080]">
            <a:extLst>
              <a:ext uri="{FF2B5EF4-FFF2-40B4-BE49-F238E27FC236}">
                <a16:creationId xmlns:a16="http://schemas.microsoft.com/office/drawing/2014/main" id="{E736980A-B3DA-43BC-A66D-318FD873361B}"/>
              </a:ext>
            </a:extLst>
          </p:cNvPr>
          <p:cNvSpPr>
            <a:spLocks noGrp="1"/>
          </p:cNvSpPr>
          <p:nvPr>
            <p:ph type="body" idx="1"/>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r>
              <a:t>Original source slide 16</a:t>
            </a:r>
          </a:p>
          <a:p>
            <a:pPr marL="0" indent="0">
              <a:buNone/>
            </a:pPr>
            <a:endParaRPr/>
          </a:p>
          <a:p>
            <a:pPr marL="0" indent="0">
              <a:buNone/>
            </a:pPr>
            <a:r>
              <a:t>Psychosocial Issues: Social Isolation, Stigma, Reintegration, Poverty, Moral Injury</a:t>
            </a:r>
          </a:p>
          <a:p>
            <a:pPr marL="0" indent="0">
              <a:buNone/>
            </a:pPr>
            <a:endParaRPr/>
          </a:p>
          <a:p>
            <a:pPr marL="0" indent="0">
              <a:buNone/>
            </a:pPr>
            <a:r>
              <a:t>Social Isolation and Support Loss</a:t>
            </a:r>
          </a:p>
          <a:p>
            <a:pPr marL="0" indent="0">
              <a:buNone/>
            </a:pPr>
            <a:r>
              <a:t>Many aging veterans experience social isolation due to loss of support networks and separation from civilian communities.</a:t>
            </a:r>
          </a:p>
          <a:p>
            <a:pPr marL="0" indent="0">
              <a:buNone/>
            </a:pPr>
            <a:r>
              <a:t>Stigma and Seeking Help</a:t>
            </a:r>
          </a:p>
          <a:p>
            <a:pPr marL="0" indent="0">
              <a:buNone/>
            </a:pPr>
            <a:r>
              <a:t>Veterans often face stigma and are reluctant to seek mental health support despite significant psychosocial challenges.</a:t>
            </a:r>
          </a:p>
          <a:p>
            <a:pPr marL="0" indent="0">
              <a:buNone/>
            </a:pPr>
            <a:r>
              <a:t>Reintegration Challenges</a:t>
            </a:r>
          </a:p>
          <a:p>
            <a:pPr marL="0" indent="0">
              <a:buNone/>
            </a:pPr>
            <a:r>
              <a:t>Reintegrating into civilian life presents unique challenges including cultural adjustment, loss of identity, and accessing resources.</a:t>
            </a:r>
          </a:p>
          <a:p>
            <a:pPr marL="0" indent="0">
              <a:buNone/>
            </a:pPr>
            <a:r>
              <a:t>Poverty and Moral Injury</a:t>
            </a:r>
          </a:p>
          <a:p>
            <a:pPr marL="0" indent="0">
              <a:buNone/>
            </a:pPr>
            <a:r>
              <a:t>Many veterans face poverty risks and moral injury related to their service experiences, impacting mental well-being and stability.</a:t>
            </a:r>
          </a:p>
          <a:p>
            <a:pPr marL="0" indent="0">
              <a:buNone/>
            </a:pPr>
            <a:endParaRPr/>
          </a:p>
          <a:p>
            <a:pPr marL="0" indent="0">
              <a:buNone/>
            </a:pPr>
            <a:r>
              <a:t>Original speaker notes and source references:</a:t>
            </a:r>
          </a:p>
          <a:p>
            <a:pPr marL="0" indent="0">
              <a:buNone/>
            </a:pPr>
            <a:endParaRPr/>
          </a:p>
          <a:p>
            <a:pPr marL="0" indent="0">
              <a:buNone/>
            </a:pPr>
            <a:r>
              <a:t>---</a:t>
            </a:r>
          </a:p>
          <a:p>
            <a:pPr marL="0" indent="0">
              <a:buNone/>
            </a:pPr>
            <a:r>
              <a:t>This slide references information from the following file: https://dvagov-my.sharepoint.com/personal/ashley_spellman_va_gov/_layouts/15/Doc.aspx?sourcedoc=%7BEE333019-3C55-481B-BF80-99544A2B5DF0%7D&amp;file=age%20friendly%20ppt%20nova.docx&amp;action=default&amp;mobileredirect=true&amp;DefaultItemOpen=1</a:t>
            </a:r>
          </a:p>
          <a:p>
            <a:pPr marL="0" indent="0">
              <a:buNone/>
            </a:pPr>
            <a:endParaRPr/>
          </a:p>
          <a:p>
            <a:pPr marL="0" indent="0">
              <a:buNone/>
            </a:pPr>
            <a:r>
              <a:t># Slide 1: Title Slide **Caring for the Aging Veteran Population in VHA** Your Name Your Title/Role Date --- # Slide 2: Objectives - Understand characteristics of the aging veteran population - Identify specific medical and psychosocial needs - Appreciate the spectrum of care: inpatient, outpatient, specialty, mental health - Learn the 4Ms framework in geriatrics - Explore special training considerations for nursing in VHA **Speaker Note:** Today’s session will walk you through the demographics, needs, approaches, and special considerations for the aging veteran population. --- # Slide 3: Who Are VA’s Aging Veterans? - Over 50% of enrolled Veterans in VHA are age 65+ - Largest cohorts: WWII, Korea, Vietnam, and Gulf War - Unique exposures and service-related conditions *[Insert pie chart of age distribution from VHA data]* **Speaker Note:** The majority of Veterans utilizing VA services are now senior citizens, with the Vietnam era being the largest group. --- # Slide 4: War Eras Represented in VHA - **World War II:** 1941-1945 (now 90+ years old) - **Korean War:** 1950-1953 (late 80s-90s) - **Vietnam War:** 1955-1975 (late 60s-late 70s) - **Gulf War:** 1990-2001 (mid 50s-early 60s) - Multiple deployments for many; unique needs per era --- # Slide 5: Impact of Military Service on Aging - Service-connected conditions: PTSD, TBI, amputations, Agent Orange - Accelerated aging from injuries/exposures - Distinct life experiences and challenges *[Insert image: medals or service uniforms]* --- # Slide 6: General Needs of the Aging Population - Chronic disease management: heart, diabetes, arthritis, cancer - Polypharmacy: risk of drug interactions - Functional support: ADLs/IADLs, assistive devices - Cognitive changes: dementia, MCI, delirium --- # Slide 7: Veteran-Specific Health Needs - Higher rates: - Chronic pain - Depression, PTSD, substance use - Suicide (especially men over 75) - Key issues: - Hearing and vision loss - Mobility, falls, amputations - Homelessness risk - Exposure-related conditions: Agent Orange, asbestos, burn pits --- # Slide 8: Aging Veterans—Psychosocial Issues - Social isolation and loss of support network - Stigma and reluctance to seek help - Reintegrating into civilian life - Risk of poverty and homelessness - Moral injury and survivor’s guilt *[Insert image: older Veteran, alone at home]* --- # Slide 9: Social Determinants of Health - Economic stability and benefits access (VA, Social Security, pensions) - Housing and environment - Access to community resources - Family and social supports --- # Slide 10: The 4Ms Framework *[Insert graphic of the 4Ms boxes]* - **What Matters** - **Mobility** - **Mentation** - **Medications** --- # Slide 11: 4Ms—What Matters - Understand individual goals, values, and care preferences - Involve Veteran and family in all decisions - Advance care planning and shared decision making --- # Slide 12: 4Ms—Mobility - Assess mobility and fall risk - Promote safe, daily movement - PT/OT involvement for function and adaptations --- # Slide 13: 4Ms—Mentation - Screen for cognitive impairment, delirium, depression, PTSD - Manage dementia and mental health conditions - Caregiver education and support --- # Slide 14: 4Ms—Medications - Review all medications regularly - Reduce polypharmacy and inappropriate drugs (Beers Criteria) - Involve clinical pharmacists in deprescribing --- # Slide 15: Special Nursing Training - **Military Cultural Competency**: Recognizing service-related experiences - **Geriatric assessment** skills: Cognitive, physical, functional - **Mental health crisis intervention**: Suicide, substance use, PTSD - **VHA Programs**: - Geriatric Resource Nurse role - Geriatric Scholars Program - Simulation and ongoing in-service training --- # Slide 16: Multidisciplinary Approach - **Geriatrics, Social Work, PT/OT, Pharmacy** - Integrated care planning - Support for caregivers and families --- # Slide 17: Inpatient Care for Aging Veterans - Focus: Preventing delirium, falls, hospital-acquired complications - Interdisciplinary teams: nurse, geriatrician, PT, pharmacy, social work - Early mobilization, orientation, sensory aids, medication reconciliation - Discharge planning to prevent readmissions --- # Slide 18: Outpatient Care - Geriatric PACTs (Patient-Aligned Care Teams) - Home-Based Primary Care, telehealth, remote monitoring - Screening/prevention: cancer, osteoporosis, vaccinations - Coordination with community services and home health --- # Slide 19: Specialty and Mental Health Care - Geriatric Evaluation &amp; Management (GEM) Clinics - Dementia/memory clinics, Adult Day Health Care, respite - PTSD, substance use disorder, late-life depression treatment - Peer support, caregiver training, social work navigation --- # Slide 20: Challenges and Opportunities - Managing complexity: Multiple comorbidities, mental health, social needs - Cultural humility: Meeting Veterans “where they are” - Advance care planning and palliative approaches - Leveraging technology (telehealth, remote monitoring) --- # Slide 21: Case Study (Optional) - Present a de-identified scenario of an aging Veteran with comorbidities, social isolation, and medication complexity - Ask audience: "How would you apply the 4Ms?" **Speaker Note:** Discuss the case together, mapping interventions to each of the 4Ms. --- # Slide 22: Key Resources - VHA Geriatrics &amp; Extended Care: www.va.gov/geriatrics/ - Age-Friendly Health Systems: ihi.org/Engage/Initiatives/Age-Friendly-Health-Systems - VA Mental Health: www.mentalhealth.va.gov - Beers Criteria: www.americangeriatrics.org --- /# Slide 23: Summary - Aging Veterans have complex, unique needs - The 4Ms framework + person-centered care = best outcomes - Interdisciplinary teamwork is essential - VHA offers comprehensive resources to support this population --- # Slide 24: Questions &amp; Discussion - Invite questions - Option to discuss potential role-specific challenges (nursing, social work, etc.) --- ​‌</a:t>
            </a:r>
          </a:p>
          <a:p>
            <a:pPr marL="0" indent="0">
              <a:buNone/>
            </a:pPr>
            <a:endParaRPr/>
          </a:p>
          <a:p>
            <a:pPr marL="0" indent="0">
              <a:buNone/>
            </a:pPr>
            <a:endParaRPr/>
          </a:p>
          <a:p>
            <a:pPr marL="0" indent="0">
              <a:buNone/>
            </a:pPr>
            <a:r>
              <a:t>16</a:t>
            </a:r>
          </a:p>
          <a:p>
            <a:pPr marL="0" indent="0">
              <a:buNone/>
            </a:pPr>
            <a:endParaRPr/>
          </a:p>
        </p:txBody>
      </p:sp>
      <p:sp>
        <p:nvSpPr>
          <p:cNvPr id="811155081" name="Slide Number Placeholder 3 [811155081]">
            <a:extLst>
              <a:ext uri="{FF2B5EF4-FFF2-40B4-BE49-F238E27FC236}">
                <a16:creationId xmlns:a16="http://schemas.microsoft.com/office/drawing/2014/main" id="{409081BB-3870-496C-B0E2-4D293B4068E1}"/>
              </a:ext>
            </a:extLst>
          </p:cNvPr>
          <p:cNvSpPr>
            <a:spLocks noGrp="1"/>
          </p:cNvSpPr>
          <p:nvPr>
            <p:ph type="sldNum" idx="5"/>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Shape [811155086]">
          <a:extLst>
            <a:ext uri="{FF2B5EF4-FFF2-40B4-BE49-F238E27FC236}">
              <a16:creationId xmlns:a16="http://schemas.microsoft.com/office/drawing/2014/main" id="{F873826B-EBE3-40E2-A828-F8AE3DD4903B}"/>
            </a:ext>
          </a:extLst>
        </p:cNvPr>
        <p:cNvGrpSpPr/>
        <p:nvPr/>
      </p:nvGrpSpPr>
      <p:grpSpPr>
        <a:xfrm>
          <a:off x="0" y="0"/>
          <a:ext cx="0" cy="0"/>
          <a:chOff x="0" y="0"/>
          <a:chExt cx="0" cy="0"/>
        </a:xfrm>
      </p:grpSpPr>
      <p:sp>
        <p:nvSpPr>
          <p:cNvPr id="811155087" name="Slide Image Placeholder 1 [811155087]">
            <a:extLst>
              <a:ext uri="{FF2B5EF4-FFF2-40B4-BE49-F238E27FC236}">
                <a16:creationId xmlns:a16="http://schemas.microsoft.com/office/drawing/2014/main" id="{071AF223-4C62-4CE0-801A-D0E7101957F8}"/>
              </a:ext>
            </a:extLst>
          </p:cNvPr>
          <p:cNvSpPr>
            <a:spLocks noGrp="1" noRot="1" noChangeAspect="1"/>
          </p:cNvSpPr>
          <p:nvPr>
            <p:ph type="sldImg"/>
          </p:nvPr>
        </p:nvSpPr>
        <p:spPr/>
      </p:sp>
      <p:sp>
        <p:nvSpPr>
          <p:cNvPr id="811155088" name="Notes Placeholder 2 [811155088]">
            <a:extLst>
              <a:ext uri="{FF2B5EF4-FFF2-40B4-BE49-F238E27FC236}">
                <a16:creationId xmlns:a16="http://schemas.microsoft.com/office/drawing/2014/main" id="{B68D8837-8C8F-4D4B-AD68-1AAE8063BC52}"/>
              </a:ext>
            </a:extLst>
          </p:cNvPr>
          <p:cNvSpPr>
            <a:spLocks noGrp="1"/>
          </p:cNvSpPr>
          <p:nvPr>
            <p:ph type="body" idx="1"/>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r>
              <a:t>Original source slide 17</a:t>
            </a:r>
          </a:p>
          <a:p>
            <a:pPr marL="0" indent="0">
              <a:buNone/>
            </a:pPr>
            <a:endParaRPr/>
          </a:p>
          <a:p>
            <a:pPr marL="0" indent="0">
              <a:buNone/>
            </a:pPr>
            <a:r>
              <a:t>Social Determinants of Health: Economic Stability, Housing, Community Resources, Family Support</a:t>
            </a:r>
          </a:p>
          <a:p>
            <a:pPr marL="0" indent="0">
              <a:buNone/>
            </a:pPr>
            <a:endParaRPr/>
          </a:p>
          <a:p>
            <a:pPr marL="0" indent="0">
              <a:buNone/>
            </a:pPr>
            <a:r>
              <a:t>Economic Stability</a:t>
            </a:r>
          </a:p>
          <a:p>
            <a:pPr marL="0" indent="0">
              <a:buNone/>
            </a:pPr>
            <a:r>
              <a:t>Economic stability ensures access to necessary resources and benefits for aging veterans, promoting health and well-being.</a:t>
            </a:r>
          </a:p>
          <a:p>
            <a:pPr marL="0" indent="0">
              <a:buNone/>
            </a:pPr>
            <a:r>
              <a:t>Housing and Environment</a:t>
            </a:r>
          </a:p>
          <a:p>
            <a:pPr marL="0" indent="0">
              <a:buNone/>
            </a:pPr>
            <a:r>
              <a:t>Safe and stable housing environments are critical for health, reducing risks of injury and promoting independence.</a:t>
            </a:r>
          </a:p>
          <a:p>
            <a:pPr marL="0" indent="0">
              <a:buNone/>
            </a:pPr>
            <a:r>
              <a:t>Community Resources</a:t>
            </a:r>
          </a:p>
          <a:p>
            <a:pPr marL="0" indent="0">
              <a:buNone/>
            </a:pPr>
            <a:r>
              <a:t>Access to community resources supports social engagement and provides essential services for aging veterans.</a:t>
            </a:r>
          </a:p>
          <a:p>
            <a:pPr marL="0" indent="0">
              <a:buNone/>
            </a:pPr>
            <a:r>
              <a:t>Family and Social Support</a:t>
            </a:r>
          </a:p>
          <a:p>
            <a:pPr marL="0" indent="0">
              <a:buNone/>
            </a:pPr>
            <a:r>
              <a:t>Strong family and social networks enhance emotional health and provide caregiving support for veterans.</a:t>
            </a:r>
          </a:p>
          <a:p>
            <a:pPr marL="0" indent="0">
              <a:buNone/>
            </a:pPr>
            <a:endParaRPr/>
          </a:p>
          <a:p>
            <a:pPr marL="0" indent="0">
              <a:buNone/>
            </a:pPr>
            <a:r>
              <a:t>Original speaker notes and source references:</a:t>
            </a:r>
          </a:p>
          <a:p>
            <a:pPr marL="0" indent="0">
              <a:buNone/>
            </a:pPr>
            <a:endParaRPr/>
          </a:p>
          <a:p>
            <a:pPr marL="0" indent="0">
              <a:buNone/>
            </a:pPr>
            <a:r>
              <a:t>---</a:t>
            </a:r>
          </a:p>
          <a:p>
            <a:pPr marL="0" indent="0">
              <a:buNone/>
            </a:pPr>
            <a:r>
              <a:t>This slide references information from the following file: https://dvagov-my.sharepoint.com/personal/ashley_spellman_va_gov/_layouts/15/Doc.aspx?sourcedoc=%7BEE333019-3C55-481B-BF80-99544A2B5DF0%7D&amp;file=age%20friendly%20ppt%20nova.docx&amp;action=default&amp;mobileredirect=true&amp;DefaultItemOpen=1</a:t>
            </a:r>
          </a:p>
          <a:p>
            <a:pPr marL="0" indent="0">
              <a:buNone/>
            </a:pPr>
            <a:endParaRPr/>
          </a:p>
          <a:p>
            <a:pPr marL="0" indent="0">
              <a:buNone/>
            </a:pPr>
            <a:r>
              <a:t># Slide 1: Title Slide **Caring for the Aging Veteran Population in VHA** Your Name Your Title/Role Date --- # Slide 2: Objectives - Understand characteristics of the aging veteran population - Identify specific medical and psychosocial needs - Appreciate the spectrum of care: inpatient, outpatient, specialty, mental health - Learn the 4Ms framework in geriatrics - Explore special training considerations for nursing in VHA **Speaker Note:** Today’s session will walk you through the demographics, needs, approaches, and special considerations for the aging veteran population. --- # Slide 3: Who Are VA’s Aging Veterans? - Over 50% of enrolled Veterans in VHA are age 65+ - Largest cohorts: WWII, Korea, Vietnam, and Gulf War - Unique exposures and service-related conditions *[Insert pie chart of age distribution from VHA data]* **Speaker Note:** The majority of Veterans utilizing VA services are now senior citizens, with the Vietnam era being the largest group. --- # Slide 4: War Eras Represented in VHA - **World War II:** 1941-1945 (now 90+ years old) - **Korean War:** 1950-1953 (late 80s-90s) - **Vietnam War:** 1955-1975 (late 60s-late 70s) - **Gulf War:** 1990-2001 (mid 50s-early 60s) - Multiple deployments for many; unique needs per era --- # Slide 5: Impact of Military Service on Aging - Service-connected conditions: PTSD, TBI, amputations, Agent Orange - Accelerated aging from injuries/exposures - Distinct life experiences and challenges *[Insert image: medals or service uniforms]* --- # Slide 6: General Needs of the Aging Population - Chronic disease management: heart, diabetes, arthritis, cancer - Polypharmacy: risk of drug interactions - Functional support: ADLs/IADLs, assistive devices - Cognitive changes: dementia, MCI, delirium --- # Slide 7: Veteran-Specific Health Needs - Higher rates: - Chronic pain - Depression, PTSD, substance use - Suicide (especially men over 75) - Key issues: - Hearing and vision loss - Mobility, falls, amputations - Homelessness risk - Exposure-related conditions: Agent Orange, asbestos, burn pits --- # Slide 8: Aging Veterans—Psychosocial Issues - Social isolation and loss of support network - Stigma and reluctance to seek help - Reintegrating into civilian life - Risk of poverty and homelessness - Moral injury and survivor’s guilt *[Insert image: older Veteran, alone at home]* --- # Slide 9: Social Determinants of Health - Economic stability and benefits access (VA, Social Security, pensions) - Housing and environment - Access to community resources - Family and social supports --- # Slide 10: The 4Ms Framework *[Insert graphic of the 4Ms boxes]* - **What Matters** - **Mobility** - **Mentation** - **Medications** --- # Slide 11: 4Ms—What Matters - Understand individual goals, values, and care preferences - Involve Veteran and family in all decisions - Advance care planning and shared decision making --- # Slide 12: 4Ms—Mobility - Assess mobility and fall risk - Promote safe, daily movement - PT/OT involvement for function and adaptations --- # Slide 13: 4Ms—Mentation - Screen for cognitive impairment, delirium, depression, PTSD - Manage dementia and mental health conditions - Caregiver education and support --- # Slide 14: 4Ms—Medications - Review all medications regularly - Reduce polypharmacy and inappropriate drugs (Beers Criteria) - Involve clinical pharmacists in deprescribing --- # Slide 15: Special Nursing Training - **Military Cultural Competency**: Recognizing service-related experiences - **Geriatric assessment** skills: Cognitive, physical, functional - **Mental health crisis intervention**: Suicide, substance use, PTSD - **VHA Programs**: - Geriatric Resource Nurse role - Geriatric Scholars Program - Simulation and ongoing in-service training --- # Slide 16: Multidisciplinary Approach - **Geriatrics, Social Work, PT/OT, Pharmacy** - Integrated care planning - Support for caregivers and families --- # Slide 17: Inpatient Care for Aging Veterans - Focus: Preventing delirium, falls, hospital-acquired complications - Interdisciplinary teams: nurse, geriatrician, PT, pharmacy, social work - Early mobilization, orientation, sensory aids, medication reconciliation - Discharge planning to prevent readmissions --- # Slide 18: Outpatient Care - Geriatric PACTs (Patient-Aligned Care Teams) - Home-Based Primary Care, telehealth, remote monitoring - Screening/prevention: cancer, osteoporosis, vaccinations - Coordination with community services and home health --- # Slide 19: Specialty and Mental Health Care - Geriatric Evaluation &amp; Management (GEM) Clinics - Dementia/memory clinics, Adult Day Health Care, respite - PTSD, substance use disorder, late-life depression treatment - Peer support, caregiver training, social work navigation --- # Slide 20: Challenges and Opportunities - Managing complexity: Multiple comorbidities, mental health, social needs - Cultural humility: Meeting Veterans “where they are” - Advance care planning and palliative approaches - Leveraging technology (telehealth, remote monitoring) --- # Slide 21: Case Study (Optional) - Present a de-identified scenario of an aging Veteran with comorbidities, social isolation, and medication complexity - Ask audience: "How would you apply the 4Ms?" **Speaker Note:** Discuss the case together, mapping interventions to each of the 4Ms. --- # Slide 22: Key Resources - VHA Geriatrics &amp; Extended Care: www.va.gov/geriatrics/ - Age-Friendly Health Systems: ihi.org/Engage/Initiatives/Age-Friendly-Health-Systems - VA Mental Health: www.mentalhealth.va.gov - Beers Criteria: www.americangeriatrics.org --- /# Slide 23: Summary - Aging Veterans have complex, unique needs - The 4Ms framework + person-centered care = best outcomes - Interdisciplinary teamwork is essential - VHA offers comprehensive resources to support this population --- # Slide 24: Questions &amp; Discussion - Invite questions - Option to discuss potential role-specific challenges (nursing, social work, etc.) --- ​‌</a:t>
            </a:r>
          </a:p>
          <a:p>
            <a:pPr marL="0" indent="0">
              <a:buNone/>
            </a:pPr>
            <a:endParaRPr/>
          </a:p>
          <a:p>
            <a:pPr marL="0" indent="0">
              <a:buNone/>
            </a:pPr>
            <a:endParaRPr/>
          </a:p>
          <a:p>
            <a:pPr marL="0" indent="0">
              <a:buNone/>
            </a:pPr>
            <a:r>
              <a:t>17</a:t>
            </a:r>
          </a:p>
          <a:p>
            <a:pPr marL="0" indent="0">
              <a:buNone/>
            </a:pPr>
            <a:endParaRPr/>
          </a:p>
        </p:txBody>
      </p:sp>
      <p:sp>
        <p:nvSpPr>
          <p:cNvPr id="811155089" name="Slide Number Placeholder 3 [811155089]">
            <a:extLst>
              <a:ext uri="{FF2B5EF4-FFF2-40B4-BE49-F238E27FC236}">
                <a16:creationId xmlns:a16="http://schemas.microsoft.com/office/drawing/2014/main" id="{322BB70E-8586-4A86-BC05-7A43FEE87905}"/>
              </a:ext>
            </a:extLst>
          </p:cNvPr>
          <p:cNvSpPr>
            <a:spLocks noGrp="1"/>
          </p:cNvSpPr>
          <p:nvPr>
            <p:ph type="sldNum" idx="5"/>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Shape [811155090]">
          <a:extLst>
            <a:ext uri="{FF2B5EF4-FFF2-40B4-BE49-F238E27FC236}">
              <a16:creationId xmlns:a16="http://schemas.microsoft.com/office/drawing/2014/main" id="{AAB08D64-B67E-4C91-97E1-E0A84027894F}"/>
            </a:ext>
          </a:extLst>
        </p:cNvPr>
        <p:cNvGrpSpPr/>
        <p:nvPr/>
      </p:nvGrpSpPr>
      <p:grpSpPr>
        <a:xfrm>
          <a:off x="0" y="0"/>
          <a:ext cx="0" cy="0"/>
          <a:chOff x="0" y="0"/>
          <a:chExt cx="0" cy="0"/>
        </a:xfrm>
      </p:grpSpPr>
      <p:sp>
        <p:nvSpPr>
          <p:cNvPr id="811155091" name="Slide Image Placeholder 1 [811155091]">
            <a:extLst>
              <a:ext uri="{FF2B5EF4-FFF2-40B4-BE49-F238E27FC236}">
                <a16:creationId xmlns:a16="http://schemas.microsoft.com/office/drawing/2014/main" id="{59A12A5F-548D-4F9D-B3FE-1B110FC262F6}"/>
              </a:ext>
            </a:extLst>
          </p:cNvPr>
          <p:cNvSpPr>
            <a:spLocks noGrp="1" noRot="1" noChangeAspect="1"/>
          </p:cNvSpPr>
          <p:nvPr>
            <p:ph type="sldImg"/>
          </p:nvPr>
        </p:nvSpPr>
        <p:spPr/>
      </p:sp>
      <p:sp>
        <p:nvSpPr>
          <p:cNvPr id="811155092" name="Notes Placeholder 2 [811155092]">
            <a:extLst>
              <a:ext uri="{FF2B5EF4-FFF2-40B4-BE49-F238E27FC236}">
                <a16:creationId xmlns:a16="http://schemas.microsoft.com/office/drawing/2014/main" id="{59EC450F-F13C-47FF-87CA-77AB00AE9655}"/>
              </a:ext>
            </a:extLst>
          </p:cNvPr>
          <p:cNvSpPr>
            <a:spLocks noGrp="1"/>
          </p:cNvSpPr>
          <p:nvPr>
            <p:ph type="body" idx="1"/>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r>
              <a:t>Original source slide 18</a:t>
            </a:r>
          </a:p>
          <a:p>
            <a:pPr marL="0" indent="0">
              <a:buNone/>
            </a:pPr>
            <a:endParaRPr/>
          </a:p>
          <a:p>
            <a:pPr marL="0" indent="0">
              <a:buNone/>
            </a:pPr>
            <a:r>
              <a:t>The 4Ms Framework in Geriatrics</a:t>
            </a:r>
          </a:p>
          <a:p>
            <a:pPr marL="0" indent="0">
              <a:buNone/>
            </a:pPr>
            <a:endParaRPr/>
          </a:p>
          <a:p>
            <a:pPr marL="0" indent="0">
              <a:buNone/>
            </a:pPr>
            <a:r>
              <a:t>Original speaker notes and source references:</a:t>
            </a:r>
          </a:p>
          <a:p>
            <a:pPr marL="0" indent="0">
              <a:buNone/>
            </a:pPr>
            <a:endParaRPr/>
          </a:p>
          <a:p>
            <a:pPr marL="0" indent="0">
              <a:buNone/>
            </a:pPr>
            <a:r>
              <a:t>---</a:t>
            </a:r>
          </a:p>
          <a:p>
            <a:pPr marL="0" indent="0">
              <a:buNone/>
            </a:pPr>
            <a:r>
              <a:t>This slide references information from the following file: https://dvagov-my.sharepoint.com/personal/ashley_spellman_va_gov/_layouts/15/Doc.aspx?sourcedoc=%7BEE333019-3C55-481B-BF80-99544A2B5DF0%7D&amp;file=age%20friendly%20ppt%20nova.docx&amp;action=default&amp;mobileredirect=true&amp;DefaultItemOpen=1</a:t>
            </a:r>
          </a:p>
          <a:p>
            <a:pPr marL="0" indent="0">
              <a:buNone/>
            </a:pPr>
            <a:endParaRPr/>
          </a:p>
          <a:p>
            <a:pPr marL="0" indent="0">
              <a:buNone/>
            </a:pPr>
            <a:r>
              <a:t>Introduction to the 4Ms Framework, What Matters: Goals, Values, Care Preferences, Advance Planning, Mobility: Assessment, Fall Risk, PT/OT Involvement, Mentation: Cognitive Screening, Mental Health, Caregiver Support, Medications: Polypharmacy, Deprescribing, Pharmacist Involvement</a:t>
            </a:r>
          </a:p>
          <a:p>
            <a:pPr marL="0" indent="0">
              <a:buNone/>
            </a:pPr>
            <a:endParaRPr/>
          </a:p>
          <a:p>
            <a:pPr marL="0" indent="0">
              <a:buNone/>
            </a:pPr>
            <a:endParaRPr/>
          </a:p>
          <a:p>
            <a:pPr marL="0" indent="0">
              <a:buNone/>
            </a:pPr>
            <a:r>
              <a:t>18</a:t>
            </a:r>
          </a:p>
          <a:p>
            <a:pPr marL="0" indent="0">
              <a:buNone/>
            </a:pPr>
            <a:endParaRPr/>
          </a:p>
          <a:p>
            <a:pPr marL="0" indent="0">
              <a:buNone/>
            </a:pPr>
            <a:r>
              <a:t>Photograph attribution: Beavertail Lighthouse, Jamestown, Rhode Island — 856Simon. CC BY-SA 3.0. Source: https://commons.wikimedia.org/wiki/File:Beaver_Tail_Lighthouse.jpg License: https://creativecommons.org/licenses/by-sa/3.0/. Cropped proportionally for layout, with translucent navy overlays where used; original photograph unretouched. Photograph crop retains its original license; other presentation material is separate.</a:t>
            </a:r>
          </a:p>
        </p:txBody>
      </p:sp>
      <p:sp>
        <p:nvSpPr>
          <p:cNvPr id="811155093" name="Slide Number Placeholder 3 [811155093]">
            <a:extLst>
              <a:ext uri="{FF2B5EF4-FFF2-40B4-BE49-F238E27FC236}">
                <a16:creationId xmlns:a16="http://schemas.microsoft.com/office/drawing/2014/main" id="{72BE5F0E-0C70-42B7-8AF6-2B7497AB3D49}"/>
              </a:ext>
            </a:extLst>
          </p:cNvPr>
          <p:cNvSpPr>
            <a:spLocks noGrp="1"/>
          </p:cNvSpPr>
          <p:nvPr>
            <p:ph type="sldNum" idx="5"/>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Shape [811155094]">
          <a:extLst>
            <a:ext uri="{FF2B5EF4-FFF2-40B4-BE49-F238E27FC236}">
              <a16:creationId xmlns:a16="http://schemas.microsoft.com/office/drawing/2014/main" id="{2E7D3BF8-4397-4FAF-A3F6-230B4F47D73F}"/>
            </a:ext>
          </a:extLst>
        </p:cNvPr>
        <p:cNvGrpSpPr/>
        <p:nvPr/>
      </p:nvGrpSpPr>
      <p:grpSpPr>
        <a:xfrm>
          <a:off x="0" y="0"/>
          <a:ext cx="0" cy="0"/>
          <a:chOff x="0" y="0"/>
          <a:chExt cx="0" cy="0"/>
        </a:xfrm>
      </p:grpSpPr>
      <p:sp>
        <p:nvSpPr>
          <p:cNvPr id="811155095" name="Slide Image Placeholder 1 [811155095]">
            <a:extLst>
              <a:ext uri="{FF2B5EF4-FFF2-40B4-BE49-F238E27FC236}">
                <a16:creationId xmlns:a16="http://schemas.microsoft.com/office/drawing/2014/main" id="{7152987C-C51F-426D-B5B7-EC1AC626F2FD}"/>
              </a:ext>
            </a:extLst>
          </p:cNvPr>
          <p:cNvSpPr>
            <a:spLocks noGrp="1" noRot="1" noChangeAspect="1"/>
          </p:cNvSpPr>
          <p:nvPr>
            <p:ph type="sldImg"/>
          </p:nvPr>
        </p:nvSpPr>
        <p:spPr/>
      </p:sp>
      <p:sp>
        <p:nvSpPr>
          <p:cNvPr id="811155096" name="Notes Placeholder 2 [811155096]">
            <a:extLst>
              <a:ext uri="{FF2B5EF4-FFF2-40B4-BE49-F238E27FC236}">
                <a16:creationId xmlns:a16="http://schemas.microsoft.com/office/drawing/2014/main" id="{05296A60-50A0-4498-BE87-E59438E253F1}"/>
              </a:ext>
            </a:extLst>
          </p:cNvPr>
          <p:cNvSpPr>
            <a:spLocks noGrp="1"/>
          </p:cNvSpPr>
          <p:nvPr>
            <p:ph type="body" idx="1"/>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r>
              <a:t>Original source slide 19</a:t>
            </a:r>
          </a:p>
          <a:p>
            <a:pPr marL="0" indent="0">
              <a:buNone/>
            </a:pPr>
            <a:endParaRPr/>
          </a:p>
          <a:p>
            <a:pPr marL="0" indent="0">
              <a:buNone/>
            </a:pPr>
            <a:r>
              <a:t>Introduction to the 4Ms Framework</a:t>
            </a:r>
          </a:p>
          <a:p>
            <a:pPr marL="0" indent="0">
              <a:buNone/>
            </a:pPr>
            <a:endParaRPr/>
          </a:p>
          <a:p>
            <a:pPr marL="0" indent="0">
              <a:buNone/>
            </a:pPr>
            <a:r>
              <a:t>Mobility</a:t>
            </a:r>
          </a:p>
          <a:p>
            <a:pPr marL="0" indent="0">
              <a:buNone/>
            </a:pPr>
            <a:r>
              <a:t>Mentation</a:t>
            </a:r>
          </a:p>
          <a:p>
            <a:pPr marL="0" indent="0">
              <a:buNone/>
            </a:pPr>
            <a:r>
              <a:t>Medications</a:t>
            </a:r>
          </a:p>
          <a:p>
            <a:pPr marL="0" indent="0">
              <a:buNone/>
            </a:pPr>
            <a:r>
              <a:t>What Matters</a:t>
            </a:r>
          </a:p>
          <a:p>
            <a:pPr marL="0" indent="0">
              <a:buNone/>
            </a:pPr>
            <a:endParaRPr/>
          </a:p>
          <a:p>
            <a:pPr marL="0" indent="0">
              <a:buNone/>
            </a:pPr>
            <a:r>
              <a:t>Original speaker notes and source references:</a:t>
            </a:r>
          </a:p>
          <a:p>
            <a:pPr marL="0" indent="0">
              <a:buNone/>
            </a:pPr>
            <a:r>
              <a:t>1. What Matters</a:t>
            </a:r>
          </a:p>
          <a:p>
            <a:pPr marL="0" indent="0">
              <a:buNone/>
            </a:pPr>
            <a:r>
              <a:t>Ask and act upon what matters most to the patient.</a:t>
            </a:r>
          </a:p>
          <a:p>
            <a:pPr marL="0" indent="0">
              <a:buNone/>
            </a:pPr>
            <a:r>
              <a:t>Include the person's goals, values, preferences, and wishes for their care and daily life.</a:t>
            </a:r>
          </a:p>
          <a:p>
            <a:pPr marL="0" indent="0">
              <a:buNone/>
            </a:pPr>
            <a:r>
              <a:t>Ensures care is tailored to support meaningful activities and desired outcomes.</a:t>
            </a:r>
          </a:p>
          <a:p>
            <a:pPr marL="0" indent="0">
              <a:buNone/>
            </a:pPr>
            <a:r>
              <a:t>2. Medication</a:t>
            </a:r>
          </a:p>
          <a:p>
            <a:pPr marL="0" indent="0">
              <a:buNone/>
            </a:pPr>
            <a:r>
              <a:t>Ensure medications do not interfere with What Matters, Mobility, or Mentation.</a:t>
            </a:r>
          </a:p>
          <a:p>
            <a:pPr marL="0" indent="0">
              <a:buNone/>
            </a:pPr>
            <a:r>
              <a:t>Focus on minimizing polypharmacy, avoiding high-risk drugs (like those causing sedation or confusion), and ensuring medications are appropriate for older adults.</a:t>
            </a:r>
          </a:p>
          <a:p>
            <a:pPr marL="0" indent="0">
              <a:buNone/>
            </a:pPr>
            <a:r>
              <a:t>3. Mentation</a:t>
            </a:r>
          </a:p>
          <a:p>
            <a:pPr marL="0" indent="0">
              <a:buNone/>
            </a:pPr>
            <a:r>
              <a:t>Prevent, identify, treat, and manage cognitive impairments, depression, and delirium.</a:t>
            </a:r>
          </a:p>
          <a:p>
            <a:pPr marL="0" indent="0">
              <a:buNone/>
            </a:pPr>
            <a:r>
              <a:t>Support brain health, detect dementia and delirium early, and address mood disorders.</a:t>
            </a:r>
          </a:p>
          <a:p>
            <a:pPr marL="0" indent="0">
              <a:buNone/>
            </a:pPr>
            <a:r>
              <a:t>4. Mobility</a:t>
            </a:r>
          </a:p>
          <a:p>
            <a:pPr marL="0" indent="0">
              <a:buNone/>
            </a:pPr>
            <a:r>
              <a:t>Ensure safe, regular movement to maintain function and independence.</a:t>
            </a:r>
          </a:p>
          <a:p>
            <a:pPr marL="0" indent="0">
              <a:buNone/>
            </a:pPr>
            <a:r>
              <a:t>Prevent falls, promote strength and balance, and help older adults move safely to maintain their ability to do What Matters.</a:t>
            </a:r>
          </a:p>
          <a:p>
            <a:pPr marL="0" indent="0">
              <a:buNone/>
            </a:pPr>
            <a:endParaRPr/>
          </a:p>
          <a:p>
            <a:pPr marL="0" indent="0">
              <a:buNone/>
            </a:pPr>
            <a:r>
              <a:t>19</a:t>
            </a:r>
          </a:p>
          <a:p>
            <a:pPr marL="0" indent="0">
              <a:buNone/>
            </a:pPr>
            <a:endParaRPr/>
          </a:p>
          <a:p>
            <a:pPr marL="0" indent="0">
              <a:buNone/>
            </a:pPr>
            <a:endParaRPr/>
          </a:p>
          <a:p>
            <a:r>
              <a:t>Photograph attribution: Source care photograph: clinician listening to an older adult — Original presentation asset. Source presentation asset; no new license asserted. Source: NOVA Presentation Geriatrics.pptx License: . Proportional resizing and cropping for layout; original image unretouched. Coastal photograph overlays, where used, retain the photograph’s original license. No new identities are asserted for people in source care photographs.</a:t>
            </a:r>
          </a:p>
        </p:txBody>
      </p:sp>
      <p:sp>
        <p:nvSpPr>
          <p:cNvPr id="811155097" name="Slide Number Placeholder 3 [811155097]">
            <a:extLst>
              <a:ext uri="{FF2B5EF4-FFF2-40B4-BE49-F238E27FC236}">
                <a16:creationId xmlns:a16="http://schemas.microsoft.com/office/drawing/2014/main" id="{68F62D85-F4CE-42A7-8BEE-0BD5715C41FA}"/>
              </a:ext>
            </a:extLst>
          </p:cNvPr>
          <p:cNvSpPr>
            <a:spLocks noGrp="1"/>
          </p:cNvSpPr>
          <p:nvPr>
            <p:ph type="sldNum" idx="5"/>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Shape [811155098]">
          <a:extLst>
            <a:ext uri="{FF2B5EF4-FFF2-40B4-BE49-F238E27FC236}">
              <a16:creationId xmlns:a16="http://schemas.microsoft.com/office/drawing/2014/main" id="{7C6E7BD8-8D45-4ABD-8DF8-B9F42E0BFB5D}"/>
            </a:ext>
          </a:extLst>
        </p:cNvPr>
        <p:cNvGrpSpPr/>
        <p:nvPr/>
      </p:nvGrpSpPr>
      <p:grpSpPr>
        <a:xfrm>
          <a:off x="0" y="0"/>
          <a:ext cx="0" cy="0"/>
          <a:chOff x="0" y="0"/>
          <a:chExt cx="0" cy="0"/>
        </a:xfrm>
      </p:grpSpPr>
      <p:sp>
        <p:nvSpPr>
          <p:cNvPr id="811155099" name="Slide Image Placeholder 1 [811155099]">
            <a:extLst>
              <a:ext uri="{FF2B5EF4-FFF2-40B4-BE49-F238E27FC236}">
                <a16:creationId xmlns:a16="http://schemas.microsoft.com/office/drawing/2014/main" id="{EECE1612-2D5C-49D5-B692-0F25127A6219}"/>
              </a:ext>
            </a:extLst>
          </p:cNvPr>
          <p:cNvSpPr>
            <a:spLocks noGrp="1" noRot="1" noChangeAspect="1"/>
          </p:cNvSpPr>
          <p:nvPr>
            <p:ph type="sldImg"/>
          </p:nvPr>
        </p:nvSpPr>
        <p:spPr/>
      </p:sp>
      <p:sp>
        <p:nvSpPr>
          <p:cNvPr id="811155100" name="Notes Placeholder 2 [811155100]">
            <a:extLst>
              <a:ext uri="{FF2B5EF4-FFF2-40B4-BE49-F238E27FC236}">
                <a16:creationId xmlns:a16="http://schemas.microsoft.com/office/drawing/2014/main" id="{308021C2-12C6-4634-B3F3-3658082C7258}"/>
              </a:ext>
            </a:extLst>
          </p:cNvPr>
          <p:cNvSpPr>
            <a:spLocks noGrp="1"/>
          </p:cNvSpPr>
          <p:nvPr>
            <p:ph type="body" idx="1"/>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r>
              <a:t>Original source slide 20</a:t>
            </a:r>
          </a:p>
          <a:p>
            <a:pPr marL="0" indent="0">
              <a:buNone/>
            </a:pPr>
            <a:endParaRPr/>
          </a:p>
          <a:p>
            <a:pPr marL="0" indent="0">
              <a:buNone/>
            </a:pPr>
            <a:r>
              <a:t>What Matters: Goals, Values, Care Preferences, Advance Planning</a:t>
            </a:r>
          </a:p>
          <a:p>
            <a:pPr marL="0" indent="0">
              <a:buNone/>
            </a:pPr>
            <a:endParaRPr/>
          </a:p>
          <a:p>
            <a:pPr marL="0" indent="0">
              <a:buNone/>
            </a:pPr>
            <a:r>
              <a:t>Individual Goals and Values</a:t>
            </a:r>
          </a:p>
          <a:p>
            <a:pPr marL="0" indent="0">
              <a:buNone/>
            </a:pPr>
            <a:r>
              <a:t>Recognizing each Veteran's personal goals and values is essential for tailored, respectful care.</a:t>
            </a:r>
          </a:p>
          <a:p>
            <a:pPr marL="0" indent="0">
              <a:buNone/>
            </a:pPr>
            <a:r>
              <a:t>Care Preferences Inclusion</a:t>
            </a:r>
          </a:p>
          <a:p>
            <a:pPr marL="0" indent="0">
              <a:buNone/>
            </a:pPr>
            <a:r>
              <a:t>Involving Veterans and their families in care decisions ensures preferences guide the treatment plan.</a:t>
            </a:r>
          </a:p>
          <a:p>
            <a:pPr marL="0" indent="0">
              <a:buNone/>
            </a:pPr>
            <a:r>
              <a:t>Advance Care Planning</a:t>
            </a:r>
          </a:p>
          <a:p>
            <a:pPr marL="0" indent="0">
              <a:buNone/>
            </a:pPr>
            <a:r>
              <a:t>Advance care planning supports shared decision making and respects Veteran autonomy during future health changes.</a:t>
            </a:r>
          </a:p>
          <a:p>
            <a:pPr marL="0" indent="0">
              <a:buNone/>
            </a:pPr>
            <a:endParaRPr/>
          </a:p>
          <a:p>
            <a:pPr marL="0" indent="0">
              <a:buNone/>
            </a:pPr>
            <a:r>
              <a:t>Original speaker notes and source references:</a:t>
            </a:r>
          </a:p>
          <a:p>
            <a:pPr marL="0" indent="0">
              <a:buNone/>
            </a:pPr>
            <a:endParaRPr/>
          </a:p>
          <a:p>
            <a:pPr marL="0" indent="0">
              <a:buNone/>
            </a:pPr>
            <a:r>
              <a:t>---</a:t>
            </a:r>
          </a:p>
          <a:p>
            <a:pPr marL="0" indent="0">
              <a:buNone/>
            </a:pPr>
            <a:r>
              <a:t>This slide references information from the following file: https://dvagov-my.sharepoint.com/personal/ashley_spellman_va_gov/_layouts/15/Doc.aspx?sourcedoc=%7BEE333019-3C55-481B-BF80-99544A2B5DF0%7D&amp;file=age%20friendly%20ppt%20nova.docx&amp;action=default&amp;mobileredirect=true&amp;DefaultItemOpen=1</a:t>
            </a:r>
          </a:p>
          <a:p>
            <a:pPr marL="0" indent="0">
              <a:buNone/>
            </a:pPr>
            <a:endParaRPr/>
          </a:p>
          <a:p>
            <a:pPr marL="0" indent="0">
              <a:buNone/>
            </a:pPr>
            <a:r>
              <a:t># Slide 1: Title Slide **Caring for the Aging Veteran Population in VHA** Your Name Your Title/Role Date --- # Slide 2: Objectives - Understand characteristics of the aging veteran population - Identify specific medical and psychosocial needs - Appreciate the spectrum of care: inpatient, outpatient, specialty, mental health - Learn the 4Ms framework in geriatrics - Explore special training considerations for nursing in VHA **Speaker Note:** Today’s session will walk you through the demographics, needs, approaches, and special considerations for the aging veteran population. --- # Slide 3: Who Are VA’s Aging Veterans? - Over 50% of enrolled Veterans in VHA are age 65+ - Largest cohorts: WWII, Korea, Vietnam, and Gulf War - Unique exposures and service-related conditions *[Insert pie chart of age distribution from VHA data]* **Speaker Note:** The majority of Veterans utilizing VA services are now senior citizens, with the Vietnam era being the largest group. --- # Slide 4: War Eras Represented in VHA - **World War II:** 1941-1945 (now 90+ years old) - **Korean War:** 1950-1953 (late 80s-90s) - **Vietnam War:** 1955-1975 (late 60s-late 70s) - **Gulf War:** 1990-2001 (mid 50s-early 60s) - Multiple deployments for many; unique needs per era --- # Slide 5: Impact of Military Service on Aging - Service-connected conditions: PTSD, TBI, amputations, Agent Orange - Accelerated aging from injuries/exposures - Distinct life experiences and challenges *[Insert image: medals or service uniforms]* --- # Slide 6: General Needs of the Aging Population - Chronic disease management: heart, diabetes, arthritis, cancer - Polypharmacy: risk of drug interactions - Functional support: ADLs/IADLs, assistive devices - Cognitive changes: dementia, MCI, delirium --- # Slide 7: Veteran-Specific Health Needs - Higher rates: - Chronic pain - Depression, PTSD, substance use - Suicide (especially men over 75) - Key issues: - Hearing and vision loss - Mobility, falls, amputations - Homelessness risk - Exposure-related conditions: Agent Orange, asbestos, burn pits --- # Slide 8: Aging Veterans—Psychosocial Issues - Social isolation and loss of support network - Stigma and reluctance to seek help - Reintegrating into civilian life - Risk of poverty and homelessness - Moral injury and survivor’s guilt *[Insert image: older Veteran, alone at home]* --- # Slide 9: Social Determinants of Health - Economic stability and benefits access (VA, Social Security, pensions) - Housing and environment - Access to community resources - Family and social supports --- # Slide 10: The 4Ms Framework *[Insert graphic of the 4Ms boxes]* - **What Matters** - **Mobility** - **Mentation** - **Medications** --- # Slide 11: 4Ms—What Matters - Understand individual goals, values, and care preferences - Involve Veteran and family in all decisions - Advance care planning and shared decision making --- # Slide 12: 4Ms—Mobility - Assess mobility and fall risk - Promote safe, daily movement - PT/OT involvement for function and adaptations --- # Slide 13: 4Ms—Mentation - Screen for cognitive impairment, delirium, depression, PTSD - Manage dementia and mental health conditions - Caregiver education and support --- # Slide 14: 4Ms—Medications - Review all medications regularly - Reduce polypharmacy and inappropriate drugs (Beers Criteria) - Involve clinical pharmacists in deprescribing --- # Slide 15: Special Nursing Training - **Military Cultural Competency**: Recognizing service-related experiences - **Geriatric assessment** skills: Cognitive, physical, functional - **Mental health crisis intervention**: Suicide, substance use, PTSD - **VHA Programs**: - Geriatric Resource Nurse role - Geriatric Scholars Program - Simulation and ongoing in-service training --- # Slide 16: Multidisciplinary Approach - **Geriatrics, Social Work, PT/OT, Pharmacy** - Integrated care planning - Support for caregivers and families --- # Slide 17: Inpatient Care for Aging Veterans - Focus: Preventing delirium, falls, hospital-acquired complications - Interdisciplinary teams: nurse, geriatrician, PT, pharmacy, social work - Early mobilization, orientation, sensory aids, medication reconciliation - Discharge planning to prevent readmissions --- # Slide 18: Outpatient Care - Geriatric PACTs (Patient-Aligned Care Teams) - Home-Based Primary Care, telehealth, remote monitoring - Screening/prevention: cancer, osteoporosis, vaccinations - Coordination with community services and home health --- # Slide 19: Specialty and Mental Health Care - Geriatric Evaluation &amp; Management (GEM) Clinics - Dementia/memory clinics, Adult Day Health Care, respite - PTSD, substance use disorder, late-life depression treatment - Peer support, caregiver training, social work navigation --- # Slide 20: Challenges and Opportunities - Managing complexity: Multiple comorbidities, mental health, social needs - Cultural humility: Meeting Veterans “where they are” - Advance care planning and palliative approaches - Leveraging technology (telehealth, remote monitoring) --- # Slide 21: Case Study (Optional) - Present a de-identified scenario of an aging Veteran with comorbidities, social isolation, and medication complexity - Ask audience: "How would you apply the 4Ms?" **Speaker Note:** Discuss the case together, mapping interventions to each of the 4Ms. --- # Slide 22: Key Resources - VHA Geriatrics &amp; Extended Care: www.va.gov/geriatrics/ - Age-Friendly Health Systems: ihi.org/Engage/Initiatives/Age-Friendly-Health-Systems - VA Mental Health: www.mentalhealth.va.gov - Beers Criteria: www.americangeriatrics.org --- /# Slide 23: Summary - Aging Veterans have complex, unique needs - The 4Ms framework + person-centered care = best outcomes - Interdisciplinary teamwork is essential - VHA offers comprehensive resources to support this population --- # Slide 24: Questions &amp; Discussion - Invite questions - Option to discuss potential role-specific challenges (nursing, social work, etc.) --- ​‌</a:t>
            </a:r>
          </a:p>
          <a:p>
            <a:pPr marL="0" indent="0">
              <a:buNone/>
            </a:pPr>
            <a:endParaRPr/>
          </a:p>
          <a:p>
            <a:pPr marL="0" indent="0">
              <a:buNone/>
            </a:pPr>
            <a:endParaRPr/>
          </a:p>
          <a:p>
            <a:pPr marL="0" indent="0">
              <a:buNone/>
            </a:pPr>
            <a:r>
              <a:t>20</a:t>
            </a:r>
          </a:p>
          <a:p>
            <a:pPr marL="0" indent="0">
              <a:buNone/>
            </a:pPr>
            <a:endParaRPr/>
          </a:p>
        </p:txBody>
      </p:sp>
      <p:sp>
        <p:nvSpPr>
          <p:cNvPr id="811155101" name="Slide Number Placeholder 3 [811155101]">
            <a:extLst>
              <a:ext uri="{FF2B5EF4-FFF2-40B4-BE49-F238E27FC236}">
                <a16:creationId xmlns:a16="http://schemas.microsoft.com/office/drawing/2014/main" id="{75082C0B-DAFC-4A18-8F76-63331D0D2A1C}"/>
              </a:ext>
            </a:extLst>
          </p:cNvPr>
          <p:cNvSpPr>
            <a:spLocks noGrp="1"/>
          </p:cNvSpPr>
          <p:nvPr>
            <p:ph type="sldNum" idx="5"/>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Shape [811155102]">
          <a:extLst>
            <a:ext uri="{FF2B5EF4-FFF2-40B4-BE49-F238E27FC236}">
              <a16:creationId xmlns:a16="http://schemas.microsoft.com/office/drawing/2014/main" id="{9C6D2C38-B1D0-44E6-8D1F-ED8BE8DCBA4B}"/>
            </a:ext>
          </a:extLst>
        </p:cNvPr>
        <p:cNvGrpSpPr/>
        <p:nvPr/>
      </p:nvGrpSpPr>
      <p:grpSpPr>
        <a:xfrm>
          <a:off x="0" y="0"/>
          <a:ext cx="0" cy="0"/>
          <a:chOff x="0" y="0"/>
          <a:chExt cx="0" cy="0"/>
        </a:xfrm>
      </p:grpSpPr>
      <p:sp>
        <p:nvSpPr>
          <p:cNvPr id="811155103" name="Slide Image Placeholder 1 [811155103]">
            <a:extLst>
              <a:ext uri="{FF2B5EF4-FFF2-40B4-BE49-F238E27FC236}">
                <a16:creationId xmlns:a16="http://schemas.microsoft.com/office/drawing/2014/main" id="{70BAD108-2572-4A41-9F73-439065B533EC}"/>
              </a:ext>
            </a:extLst>
          </p:cNvPr>
          <p:cNvSpPr>
            <a:spLocks noGrp="1" noRot="1" noChangeAspect="1"/>
          </p:cNvSpPr>
          <p:nvPr>
            <p:ph type="sldImg"/>
          </p:nvPr>
        </p:nvSpPr>
        <p:spPr/>
      </p:sp>
      <p:sp>
        <p:nvSpPr>
          <p:cNvPr id="811155104" name="Notes Placeholder 2 [811155104]">
            <a:extLst>
              <a:ext uri="{FF2B5EF4-FFF2-40B4-BE49-F238E27FC236}">
                <a16:creationId xmlns:a16="http://schemas.microsoft.com/office/drawing/2014/main" id="{7F2AD929-10F3-4BDC-8620-240BF3BB0521}"/>
              </a:ext>
            </a:extLst>
          </p:cNvPr>
          <p:cNvSpPr>
            <a:spLocks noGrp="1"/>
          </p:cNvSpPr>
          <p:nvPr>
            <p:ph type="body" idx="1"/>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r>
              <a:t>Original source slide 21</a:t>
            </a:r>
          </a:p>
          <a:p>
            <a:pPr marL="0" indent="0">
              <a:buNone/>
            </a:pPr>
            <a:endParaRPr/>
          </a:p>
          <a:p>
            <a:pPr marL="0" indent="0">
              <a:buNone/>
            </a:pPr>
            <a:r>
              <a:t>Mobility: Assessment, Fall Risk, PT/OT Involvement</a:t>
            </a:r>
          </a:p>
          <a:p>
            <a:pPr marL="0" indent="0">
              <a:buNone/>
            </a:pPr>
            <a:endParaRPr/>
          </a:p>
          <a:p>
            <a:pPr marL="0" indent="0">
              <a:buNone/>
            </a:pPr>
            <a:r>
              <a:t>Mobility Assessment Importance</a:t>
            </a:r>
          </a:p>
          <a:p>
            <a:pPr marL="0" indent="0">
              <a:buNone/>
            </a:pPr>
            <a:r>
              <a:t>Regular mobility assessment helps identify fall risks and functional decline in aging veterans.</a:t>
            </a:r>
          </a:p>
          <a:p>
            <a:pPr marL="0" indent="0">
              <a:buNone/>
            </a:pPr>
            <a:r>
              <a:t>Fall Risk Identification</a:t>
            </a:r>
          </a:p>
          <a:p>
            <a:pPr marL="0" indent="0">
              <a:buNone/>
            </a:pPr>
            <a:r>
              <a:t>Identifying fall risk enables timely interventions to prevent injuries and hospitalizations.</a:t>
            </a:r>
          </a:p>
          <a:p>
            <a:pPr marL="0" indent="0">
              <a:buNone/>
            </a:pPr>
            <a:r>
              <a:t>PT/OT Role in Care</a:t>
            </a:r>
          </a:p>
          <a:p>
            <a:pPr marL="0" indent="0">
              <a:buNone/>
            </a:pPr>
            <a:r>
              <a:t>Physical and occupational therapists support functional independence through tailored exercises and adaptive strategies.</a:t>
            </a:r>
          </a:p>
          <a:p>
            <a:pPr marL="0" indent="0">
              <a:buNone/>
            </a:pPr>
            <a:endParaRPr/>
          </a:p>
          <a:p>
            <a:pPr marL="0" indent="0">
              <a:buNone/>
            </a:pPr>
            <a:r>
              <a:t>Original speaker notes and source references:</a:t>
            </a:r>
          </a:p>
          <a:p>
            <a:pPr marL="0" indent="0">
              <a:buNone/>
            </a:pPr>
            <a:endParaRPr/>
          </a:p>
          <a:p>
            <a:pPr marL="0" indent="0">
              <a:buNone/>
            </a:pPr>
            <a:r>
              <a:t>---</a:t>
            </a:r>
          </a:p>
          <a:p>
            <a:pPr marL="0" indent="0">
              <a:buNone/>
            </a:pPr>
            <a:r>
              <a:t>This slide references information from the following file: https://dvagov-my.sharepoint.com/personal/ashley_spellman_va_gov/_layouts/15/Doc.aspx?sourcedoc=%7BEE333019-3C55-481B-BF80-99544A2B5DF0%7D&amp;file=age%20friendly%20ppt%20nova.docx&amp;action=default&amp;mobileredirect=true&amp;DefaultItemOpen=1</a:t>
            </a:r>
          </a:p>
          <a:p>
            <a:pPr marL="0" indent="0">
              <a:buNone/>
            </a:pPr>
            <a:endParaRPr/>
          </a:p>
          <a:p>
            <a:pPr marL="0" indent="0">
              <a:buNone/>
            </a:pPr>
            <a:r>
              <a:t># Slide 1: Title Slide **Caring for the Aging Veteran Population in VHA** Your Name Your Title/Role Date --- # Slide 2: Objectives - Understand characteristics of the aging veteran population - Identify specific medical and psychosocial needs - Appreciate the spectrum of care: inpatient, outpatient, specialty, mental health - Learn the 4Ms framework in geriatrics - Explore special training considerations for nursing in VHA **Speaker Note:** Today’s session will walk you through the demographics, needs, approaches, and special considerations for the aging veteran population. --- # Slide 3: Who Are VA’s Aging Veterans? - Over 50% of enrolled Veterans in VHA are age 65+ - Largest cohorts: WWII, Korea, Vietnam, and Gulf War - Unique exposures and service-related conditions *[Insert pie chart of age distribution from VHA data]* **Speaker Note:** The majority of Veterans utilizing VA services are now senior citizens, with the Vietnam era being the largest group. --- # Slide 4: War Eras Represented in VHA - **World War II:** 1941-1945 (now 90+ years old) - **Korean War:** 1950-1953 (late 80s-90s) - **Vietnam War:** 1955-1975 (late 60s-late 70s) - **Gulf War:** 1990-2001 (mid 50s-early 60s) - Multiple deployments for many; unique needs per era --- # Slide 5: Impact of Military Service on Aging - Service-connected conditions: PTSD, TBI, amputations, Agent Orange - Accelerated aging from injuries/exposures - Distinct life experiences and challenges *[Insert image: medals or service uniforms]* --- # Slide 6: General Needs of the Aging Population - Chronic disease management: heart, diabetes, arthritis, cancer - Polypharmacy: risk of drug interactions - Functional support: ADLs/IADLs, assistive devices - Cognitive changes: dementia, MCI, delirium --- # Slide 7: Veteran-Specific Health Needs - Higher rates: - Chronic pain - Depression, PTSD, substance use - Suicide (especially men over 75) - Key issues: - Hearing and vision loss - Mobility, falls, amputations - Homelessness risk - Exposure-related conditions: Agent Orange, asbestos, burn pits --- # Slide 8: Aging Veterans—Psychosocial Issues - Social isolation and loss of support network - Stigma and reluctance to seek help - Reintegrating into civilian life - Risk of poverty and homelessness - Moral injury and survivor’s guilt *[Insert image: older Veteran, alone at home]* --- # Slide 9: Social Determinants of Health - Economic stability and benefits access (VA, Social Security, pensions) - Housing and environment - Access to community resources - Family and social supports --- # Slide 10: The 4Ms Framework *[Insert graphic of the 4Ms boxes]* - **What Matters** - **Mobility** - **Mentation** - **Medications** --- # Slide 11: 4Ms—What Matters - Understand individual goals, values, and care preferences - Involve Veteran and family in all decisions - Advance care planning and shared decision making --- # Slide 12: 4Ms—Mobility - Assess mobility and fall risk - Promote safe, daily movement - PT/OT involvement for function and adaptations --- # Slide 13: 4Ms—Mentation - Screen for cognitive impairment, delirium, depression, PTSD - Manage dementia and mental health conditions - Caregiver education and support --- # Slide 14: 4Ms—Medications - Review all medications regularly - Reduce polypharmacy and inappropriate drugs (Beers Criteria) - Involve clinical pharmacists in deprescribing --- # Slide 15: Special Nursing Training - **Military Cultural Competency**: Recognizing service-related experiences - **Geriatric assessment** skills: Cognitive, physical, functional - **Mental health crisis intervention**: Suicide, substance use, PTSD - **VHA Programs**: - Geriatric Resource Nurse role - Geriatric Scholars Program - Simulation and ongoing in-service training --- # Slide 16: Multidisciplinary Approach - **Geriatrics, Social Work, PT/OT, Pharmacy** - Integrated care planning - Support for caregivers and families --- # Slide 17: Inpatient Care for Aging Veterans - Focus: Preventing delirium, falls, hospital-acquired complications - Interdisciplinary teams: nurse, geriatrician, PT, pharmacy, social work - Early mobilization, orientation, sensory aids, medication reconciliation - Discharge planning to prevent readmissions --- # Slide 18: Outpatient Care - Geriatric PACTs (Patient-Aligned Care Teams) - Home-Based Primary Care, telehealth, remote monitoring - Screening/prevention: cancer, osteoporosis, vaccinations - Coordination with community services and home health --- # Slide 19: Specialty and Mental Health Care - Geriatric Evaluation &amp; Management (GEM) Clinics - Dementia/memory clinics, Adult Day Health Care, respite - PTSD, substance use disorder, late-life depression treatment - Peer support, caregiver training, social work navigation --- # Slide 20: Challenges and Opportunities - Managing complexity: Multiple comorbidities, mental health, social needs - Cultural humility: Meeting Veterans “where they are” - Advance care planning and palliative approaches - Leveraging technology (telehealth, remote monitoring) --- # Slide 21: Case Study (Optional) - Present a de-identified scenario of an aging Veteran with comorbidities, social isolation, and medication complexity - Ask audience: "How would you apply the 4Ms?" **Speaker Note:** Discuss the case together, mapping interventions to each of the 4Ms. --- # Slide 22: Key Resources - VHA Geriatrics &amp; Extended Care: www.va.gov/geriatrics/ - Age-Friendly Health Systems: ihi.org/Engage/Initiatives/Age-Friendly-Health-Systems - VA Mental Health: www.mentalhealth.va.gov - Beers Criteria: www.americangeriatrics.org --- /# Slide 23: Summary - Aging Veterans have complex, unique needs - The 4Ms framework + person-centered care = best outcomes - Interdisciplinary teamwork is essential - VHA offers comprehensive resources to support this population --- # Slide 24: Questions &amp; Discussion - Invite questions - Option to discuss potential role-specific challenges (nursing, social work, etc.) --- ​‌</a:t>
            </a:r>
          </a:p>
          <a:p>
            <a:pPr marL="0" indent="0">
              <a:buNone/>
            </a:pPr>
            <a:endParaRPr/>
          </a:p>
          <a:p>
            <a:pPr marL="0" indent="0">
              <a:buNone/>
            </a:pPr>
            <a:endParaRPr/>
          </a:p>
          <a:p>
            <a:pPr marL="0" indent="0">
              <a:buNone/>
            </a:pPr>
            <a:r>
              <a:t>21</a:t>
            </a:r>
          </a:p>
          <a:p>
            <a:pPr marL="0" indent="0">
              <a:buNone/>
            </a:pPr>
            <a:endParaRPr/>
          </a:p>
          <a:p>
            <a:pPr marL="0" indent="0">
              <a:buNone/>
            </a:pPr>
            <a:endParaRPr/>
          </a:p>
          <a:p>
            <a:pPr marL="0" indent="0">
              <a:buNone/>
            </a:pPr>
            <a:r>
              <a:t>Photograph attribution: Source care photograph: mobility support — Original presentation asset. Source presentation asset; no new license asserted. Source: NOVA Presentation Geriatrics.pptx License: . Cropped proportionally for layout, with translucent navy overlays where used; original photograph unretouched. Photograph crop retains its original license; other presentation material is separate.</a:t>
            </a:r>
          </a:p>
        </p:txBody>
      </p:sp>
      <p:sp>
        <p:nvSpPr>
          <p:cNvPr id="811155105" name="Slide Number Placeholder 3 [811155105]">
            <a:extLst>
              <a:ext uri="{FF2B5EF4-FFF2-40B4-BE49-F238E27FC236}">
                <a16:creationId xmlns:a16="http://schemas.microsoft.com/office/drawing/2014/main" id="{BFD4C839-F0EC-4CE1-A3CD-BAAA9836C2D1}"/>
              </a:ext>
            </a:extLst>
          </p:cNvPr>
          <p:cNvSpPr>
            <a:spLocks noGrp="1"/>
          </p:cNvSpPr>
          <p:nvPr>
            <p:ph type="sldNum" idx="5"/>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Shape [811155106]">
          <a:extLst>
            <a:ext uri="{FF2B5EF4-FFF2-40B4-BE49-F238E27FC236}">
              <a16:creationId xmlns:a16="http://schemas.microsoft.com/office/drawing/2014/main" id="{5B91DB89-3056-4B53-BA98-42EE4B48A7CC}"/>
            </a:ext>
          </a:extLst>
        </p:cNvPr>
        <p:cNvGrpSpPr/>
        <p:nvPr/>
      </p:nvGrpSpPr>
      <p:grpSpPr>
        <a:xfrm>
          <a:off x="0" y="0"/>
          <a:ext cx="0" cy="0"/>
          <a:chOff x="0" y="0"/>
          <a:chExt cx="0" cy="0"/>
        </a:xfrm>
      </p:grpSpPr>
      <p:sp>
        <p:nvSpPr>
          <p:cNvPr id="811155107" name="Slide Image Placeholder 1 [811155107]">
            <a:extLst>
              <a:ext uri="{FF2B5EF4-FFF2-40B4-BE49-F238E27FC236}">
                <a16:creationId xmlns:a16="http://schemas.microsoft.com/office/drawing/2014/main" id="{FBC1EC83-34E9-4DAF-9D04-50ED2B8D26C1}"/>
              </a:ext>
            </a:extLst>
          </p:cNvPr>
          <p:cNvSpPr>
            <a:spLocks noGrp="1" noRot="1" noChangeAspect="1"/>
          </p:cNvSpPr>
          <p:nvPr>
            <p:ph type="sldImg"/>
          </p:nvPr>
        </p:nvSpPr>
        <p:spPr/>
      </p:sp>
      <p:sp>
        <p:nvSpPr>
          <p:cNvPr id="811155108" name="Notes Placeholder 2 [811155108]">
            <a:extLst>
              <a:ext uri="{FF2B5EF4-FFF2-40B4-BE49-F238E27FC236}">
                <a16:creationId xmlns:a16="http://schemas.microsoft.com/office/drawing/2014/main" id="{89AB95DA-591E-48FD-AB05-99C677EEAA75}"/>
              </a:ext>
            </a:extLst>
          </p:cNvPr>
          <p:cNvSpPr>
            <a:spLocks noGrp="1"/>
          </p:cNvSpPr>
          <p:nvPr>
            <p:ph type="body" idx="1"/>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r>
              <a:t>Original source slide 22</a:t>
            </a:r>
          </a:p>
          <a:p>
            <a:pPr marL="0" indent="0">
              <a:buNone/>
            </a:pPr>
            <a:endParaRPr/>
          </a:p>
          <a:p>
            <a:pPr marL="0" indent="0">
              <a:buNone/>
            </a:pPr>
            <a:r>
              <a:t>Mentation: Cognitive Screening, Mental Health, Caregiver Support</a:t>
            </a:r>
          </a:p>
          <a:p>
            <a:pPr marL="0" indent="0">
              <a:buNone/>
            </a:pPr>
            <a:endParaRPr/>
          </a:p>
          <a:p>
            <a:pPr marL="0" indent="0">
              <a:buNone/>
            </a:pPr>
            <a:r>
              <a:t>Cognitive Screening</a:t>
            </a:r>
          </a:p>
          <a:p>
            <a:pPr marL="0" indent="0">
              <a:buNone/>
            </a:pPr>
            <a:r>
              <a:t>Regular screening for dementia, mild cognitive impairment, and delirium is essential for early detection in aging Veterans.</a:t>
            </a:r>
          </a:p>
          <a:p>
            <a:pPr marL="0" indent="0">
              <a:buNone/>
            </a:pPr>
            <a:r>
              <a:t>Mental Health Management</a:t>
            </a:r>
          </a:p>
          <a:p>
            <a:pPr marL="0" indent="0">
              <a:buNone/>
            </a:pPr>
            <a:r>
              <a:t>Addressing PTSD, depression, and other mental health conditions improves quality of life and supports recovery.</a:t>
            </a:r>
          </a:p>
          <a:p>
            <a:pPr marL="0" indent="0">
              <a:buNone/>
            </a:pPr>
            <a:r>
              <a:t>Caregiver Support</a:t>
            </a:r>
          </a:p>
          <a:p>
            <a:pPr marL="0" indent="0">
              <a:buNone/>
            </a:pPr>
            <a:r>
              <a:t>Educating and supporting caregivers is vital to sustain care and manage stress for family members of aging Veterans.</a:t>
            </a:r>
          </a:p>
          <a:p>
            <a:pPr marL="0" indent="0">
              <a:buNone/>
            </a:pPr>
            <a:endParaRPr/>
          </a:p>
          <a:p>
            <a:pPr marL="0" indent="0">
              <a:buNone/>
            </a:pPr>
            <a:r>
              <a:t>Original speaker notes and source references:</a:t>
            </a:r>
          </a:p>
          <a:p>
            <a:pPr marL="0" indent="0">
              <a:buNone/>
            </a:pPr>
            <a:endParaRPr/>
          </a:p>
          <a:p>
            <a:pPr marL="0" indent="0">
              <a:buNone/>
            </a:pPr>
            <a:r>
              <a:t>---</a:t>
            </a:r>
          </a:p>
          <a:p>
            <a:pPr marL="0" indent="0">
              <a:buNone/>
            </a:pPr>
            <a:r>
              <a:t>This slide references information from the following file: https://dvagov-my.sharepoint.com/personal/ashley_spellman_va_gov/_layouts/15/Doc.aspx?sourcedoc=%7BEE333019-3C55-481B-BF80-99544A2B5DF0%7D&amp;file=age%20friendly%20ppt%20nova.docx&amp;action=default&amp;mobileredirect=true&amp;DefaultItemOpen=1</a:t>
            </a:r>
          </a:p>
          <a:p>
            <a:pPr marL="0" indent="0">
              <a:buNone/>
            </a:pPr>
            <a:endParaRPr/>
          </a:p>
          <a:p>
            <a:pPr marL="0" indent="0">
              <a:buNone/>
            </a:pPr>
            <a:r>
              <a:t># Slide 1: Title Slide **Caring for the Aging Veteran Population in VHA** Your Name Your Title/Role Date --- # Slide 2: Objectives - Understand characteristics of the aging veteran population - Identify specific medical and psychosocial needs - Appreciate the spectrum of care: inpatient, outpatient, specialty, mental health - Learn the 4Ms framework in geriatrics - Explore special training considerations for nursing in VHA **Speaker Note:** Today’s session will walk you through the demographics, needs, approaches, and special considerations for the aging veteran population. --- # Slide 3: Who Are VA’s Aging Veterans? - Over 50% of enrolled Veterans in VHA are age 65+ - Largest cohorts: WWII, Korea, Vietnam, and Gulf War - Unique exposures and service-related conditions *[Insert pie chart of age distribution from VHA data]* **Speaker Note:** The majority of Veterans utilizing VA services are now senior citizens, with the Vietnam era being the largest group. --- # Slide 4: War Eras Represented in VHA - **World War II:** 1941-1945 (now 90+ years old) - **Korean War:** 1950-1953 (late 80s-90s) - **Vietnam War:** 1955-1975 (late 60s-late 70s) - **Gulf War:** 1990-2001 (mid 50s-early 60s) - Multiple deployments for many; unique needs per era --- # Slide 5: Impact of Military Service on Aging - Service-connected conditions: PTSD, TBI, amputations, Agent Orange - Accelerated aging from injuries/exposures - Distinct life experiences and challenges *[Insert image: medals or service uniforms]* --- # Slide 6: General Needs of the Aging Population - Chronic disease management: heart, diabetes, arthritis, cancer - Polypharmacy: risk of drug interactions - Functional support: ADLs/IADLs, assistive devices - Cognitive changes: dementia, MCI, delirium --- # Slide 7: Veteran-Specific Health Needs - Higher rates: - Chronic pain - Depression, PTSD, substance use - Suicide (especially men over 75) - Key issues: - Hearing and vision loss - Mobility, falls, amputations - Homelessness risk - Exposure-related conditions: Agent Orange, asbestos, burn pits --- # Slide 8: Aging Veterans—Psychosocial Issues - Social isolation and loss of support network - Stigma and reluctance to seek help - Reintegrating into civilian life - Risk of poverty and homelessness - Moral injury and survivor’s guilt *[Insert image: older Veteran, alone at home]* --- # Slide 9: Social Determinants of Health - Economic stability and benefits access (VA, Social Security, pensions) - Housing and environment - Access to community resources - Family and social supports --- # Slide 10: The 4Ms Framework *[Insert graphic of the 4Ms boxes]* - **What Matters** - **Mobility** - **Mentation** - **Medications** --- # Slide 11: 4Ms—What Matters - Understand individual goals, values, and care preferences - Involve Veteran and family in all decisions - Advance care planning and shared decision making --- # Slide 12: 4Ms—Mobility - Assess mobility and fall risk - Promote safe, daily movement - PT/OT involvement for function and adaptations --- # Slide 13: 4Ms—Mentation - Screen for cognitive impairment, delirium, depression, PTSD - Manage dementia and mental health conditions - Caregiver education and support --- # Slide 14: 4Ms—Medications - Review all medications regularly - Reduce polypharmacy and inappropriate drugs (Beers Criteria) - Involve clinical pharmacists in deprescribing --- # Slide 15: Special Nursing Training - **Military Cultural Competency**: Recognizing service-related experiences - **Geriatric assessment** skills: Cognitive, physical, functional - **Mental health crisis intervention**: Suicide, substance use, PTSD - **VHA Programs**: - Geriatric Resource Nurse role - Geriatric Scholars Program - Simulation and ongoing in-service training --- # Slide 16: Multidisciplinary Approach - **Geriatrics, Social Work, PT/OT, Pharmacy** - Integrated care planning - Support for caregivers and families --- # Slide 17: Inpatient Care for Aging Veterans - Focus: Preventing delirium, falls, hospital-acquired complications - Interdisciplinary teams: nurse, geriatrician, PT, pharmacy, social work - Early mobilization, orientation, sensory aids, medication reconciliation - Discharge planning to prevent readmissions --- # Slide 18: Outpatient Care - Geriatric PACTs (Patient-Aligned Care Teams) - Home-Based Primary Care, telehealth, remote monitoring - Screening/prevention: cancer, osteoporosis, vaccinations - Coordination with community services and home health --- # Slide 19: Specialty and Mental Health Care - Geriatric Evaluation &amp; Management (GEM) Clinics - Dementia/memory clinics, Adult Day Health Care, respite - PTSD, substance use disorder, late-life depression treatment - Peer support, caregiver training, social work navigation --- # Slide 20: Challenges and Opportunities - Managing complexity: Multiple comorbidities, mental health, social needs - Cultural humility: Meeting Veterans “where they are” - Advance care planning and palliative approaches - Leveraging technology (telehealth, remote monitoring) --- # Slide 21: Case Study (Optional) - Present a de-identified scenario of an aging Veteran with comorbidities, social isolation, and medication complexity - Ask audience: "How would you apply the 4Ms?" **Speaker Note:** Discuss the case together, mapping interventions to each of the 4Ms. --- # Slide 22: Key Resources - VHA Geriatrics &amp; Extended Care: www.va.gov/geriatrics/ - Age-Friendly Health Systems: ihi.org/Engage/Initiatives/Age-Friendly-Health-Systems - VA Mental Health: www.mentalhealth.va.gov - Beers Criteria: www.americangeriatrics.org --- /# Slide 23: Summary - Aging Veterans have complex, unique needs - The 4Ms framework + person-centered care = best outcomes - Interdisciplinary teamwork is essential - VHA offers comprehensive resources to support this population --- # Slide 24: Questions &amp; Discussion - Invite questions - Option to discuss potential role-specific challenges (nursing, social work, etc.) --- ​‌</a:t>
            </a:r>
          </a:p>
          <a:p>
            <a:pPr marL="0" indent="0">
              <a:buNone/>
            </a:pPr>
            <a:endParaRPr/>
          </a:p>
          <a:p>
            <a:pPr marL="0" indent="0">
              <a:buNone/>
            </a:pPr>
            <a:endParaRPr/>
          </a:p>
          <a:p>
            <a:pPr marL="0" indent="0">
              <a:buNone/>
            </a:pPr>
            <a:r>
              <a:t>22</a:t>
            </a:r>
          </a:p>
          <a:p>
            <a:pPr marL="0" indent="0">
              <a:buNone/>
            </a:pPr>
            <a:endParaRPr/>
          </a:p>
          <a:p>
            <a:pPr marL="0" indent="0">
              <a:buNone/>
            </a:pPr>
            <a:endParaRPr/>
          </a:p>
          <a:p>
            <a:r>
              <a:t>Photograph attribution: Source care photograph: nurse and older adult conversation — Original presentation asset. Source presentation asset; no new license asserted. Source: NOVA Presentation Geriatrics.pptx License: . Proportional resizing and cropping for layout; original image unretouched. Coastal photograph overlays, where used, retain the photograph’s original license. No new identities are asserted for people in source care photographs.</a:t>
            </a:r>
          </a:p>
        </p:txBody>
      </p:sp>
      <p:sp>
        <p:nvSpPr>
          <p:cNvPr id="811155109" name="Slide Number Placeholder 3 [811155109]">
            <a:extLst>
              <a:ext uri="{FF2B5EF4-FFF2-40B4-BE49-F238E27FC236}">
                <a16:creationId xmlns:a16="http://schemas.microsoft.com/office/drawing/2014/main" id="{1D624B78-7E73-4CC4-883C-811F5EA18CF2}"/>
              </a:ext>
            </a:extLst>
          </p:cNvPr>
          <p:cNvSpPr>
            <a:spLocks noGrp="1"/>
          </p:cNvSpPr>
          <p:nvPr>
            <p:ph type="sldNum" idx="5"/>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Shape [811155110]">
          <a:extLst>
            <a:ext uri="{FF2B5EF4-FFF2-40B4-BE49-F238E27FC236}">
              <a16:creationId xmlns:a16="http://schemas.microsoft.com/office/drawing/2014/main" id="{51A606EB-1B79-4F22-B1D3-CC1DDCC43E98}"/>
            </a:ext>
          </a:extLst>
        </p:cNvPr>
        <p:cNvGrpSpPr/>
        <p:nvPr/>
      </p:nvGrpSpPr>
      <p:grpSpPr>
        <a:xfrm>
          <a:off x="0" y="0"/>
          <a:ext cx="0" cy="0"/>
          <a:chOff x="0" y="0"/>
          <a:chExt cx="0" cy="0"/>
        </a:xfrm>
      </p:grpSpPr>
      <p:sp>
        <p:nvSpPr>
          <p:cNvPr id="811155111" name="Slide Image Placeholder 1 [811155111]">
            <a:extLst>
              <a:ext uri="{FF2B5EF4-FFF2-40B4-BE49-F238E27FC236}">
                <a16:creationId xmlns:a16="http://schemas.microsoft.com/office/drawing/2014/main" id="{3E6D4DF8-AA61-4AF3-9147-CAF6F67F16E0}"/>
              </a:ext>
            </a:extLst>
          </p:cNvPr>
          <p:cNvSpPr>
            <a:spLocks noGrp="1" noRot="1" noChangeAspect="1"/>
          </p:cNvSpPr>
          <p:nvPr>
            <p:ph type="sldImg"/>
          </p:nvPr>
        </p:nvSpPr>
        <p:spPr/>
      </p:sp>
      <p:sp>
        <p:nvSpPr>
          <p:cNvPr id="811155112" name="Notes Placeholder 2 [811155112]">
            <a:extLst>
              <a:ext uri="{FF2B5EF4-FFF2-40B4-BE49-F238E27FC236}">
                <a16:creationId xmlns:a16="http://schemas.microsoft.com/office/drawing/2014/main" id="{5BAD1CAB-512C-46A3-B7CF-C00A51F2F028}"/>
              </a:ext>
            </a:extLst>
          </p:cNvPr>
          <p:cNvSpPr>
            <a:spLocks noGrp="1"/>
          </p:cNvSpPr>
          <p:nvPr>
            <p:ph type="body" idx="1"/>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r>
              <a:t>Original source slide 23</a:t>
            </a:r>
          </a:p>
          <a:p>
            <a:pPr marL="0" indent="0">
              <a:buNone/>
            </a:pPr>
            <a:endParaRPr/>
          </a:p>
          <a:p>
            <a:pPr marL="0" indent="0">
              <a:buNone/>
            </a:pPr>
            <a:r>
              <a:t>Medications: Polypharmacy, Deprescribing, Pharmacist Involvement</a:t>
            </a:r>
          </a:p>
          <a:p>
            <a:pPr marL="0" indent="0">
              <a:buNone/>
            </a:pPr>
            <a:endParaRPr/>
          </a:p>
          <a:p>
            <a:pPr marL="0" indent="0">
              <a:buNone/>
            </a:pPr>
            <a:r>
              <a:t>Polypharmacy Risks</a:t>
            </a:r>
          </a:p>
          <a:p>
            <a:pPr marL="0" indent="0">
              <a:buNone/>
            </a:pPr>
            <a:r>
              <a:t>Aging veterans often face polypharmacy, increasing risks for drug interactions and adverse effects that require careful management.</a:t>
            </a:r>
          </a:p>
          <a:p>
            <a:pPr marL="0" indent="0">
              <a:buNone/>
            </a:pPr>
            <a:r>
              <a:t>Deprescribing Strategies</a:t>
            </a:r>
          </a:p>
          <a:p>
            <a:pPr marL="0" indent="0">
              <a:buNone/>
            </a:pPr>
            <a:r>
              <a:t>Deprescribing involves reviewing medications regularly to reduce or stop inappropriate drugs using criteria like the Beers List.</a:t>
            </a:r>
          </a:p>
          <a:p>
            <a:pPr marL="0" indent="0">
              <a:buNone/>
            </a:pPr>
            <a:r>
              <a:t>Pharmacist Involvement</a:t>
            </a:r>
          </a:p>
          <a:p>
            <a:pPr marL="0" indent="0">
              <a:buNone/>
            </a:pPr>
            <a:r>
              <a:t>Clinical pharmacists play a critical role in medication reconciliation and deprescribing to enhance safe pharmacotherapy for aging veterans.</a:t>
            </a:r>
          </a:p>
          <a:p>
            <a:pPr marL="0" indent="0">
              <a:buNone/>
            </a:pPr>
            <a:endParaRPr/>
          </a:p>
          <a:p>
            <a:pPr marL="0" indent="0">
              <a:buNone/>
            </a:pPr>
            <a:r>
              <a:t>Original speaker notes and source references:</a:t>
            </a:r>
          </a:p>
          <a:p>
            <a:pPr marL="0" indent="0">
              <a:buNone/>
            </a:pPr>
            <a:endParaRPr/>
          </a:p>
          <a:p>
            <a:pPr marL="0" indent="0">
              <a:buNone/>
            </a:pPr>
            <a:r>
              <a:t>---</a:t>
            </a:r>
          </a:p>
          <a:p>
            <a:pPr marL="0" indent="0">
              <a:buNone/>
            </a:pPr>
            <a:r>
              <a:t>This slide references information from the following file: https://dvagov-my.sharepoint.com/personal/ashley_spellman_va_gov/_layouts/15/Doc.aspx?sourcedoc=%7BEE333019-3C55-481B-BF80-99544A2B5DF0%7D&amp;file=age%20friendly%20ppt%20nova.docx&amp;action=default&amp;mobileredirect=true&amp;DefaultItemOpen=1</a:t>
            </a:r>
          </a:p>
          <a:p>
            <a:pPr marL="0" indent="0">
              <a:buNone/>
            </a:pPr>
            <a:endParaRPr/>
          </a:p>
          <a:p>
            <a:pPr marL="0" indent="0">
              <a:buNone/>
            </a:pPr>
            <a:r>
              <a:t># Slide 1: Title Slide **Caring for the Aging Veteran Population in VHA** Your Name Your Title/Role Date --- # Slide 2: Objectives - Understand characteristics of the aging veteran population - Identify specific medical and psychosocial needs - Appreciate the spectrum of care: inpatient, outpatient, specialty, mental health - Learn the 4Ms framework in geriatrics - Explore special training considerations for nursing in VHA **Speaker Note:** Today’s session will walk you through the demographics, needs, approaches, and special considerations for the aging veteran population. --- # Slide 3: Who Are VA’s Aging Veterans? - Over 50% of enrolled Veterans in VHA are age 65+ - Largest cohorts: WWII, Korea, Vietnam, and Gulf War - Unique exposures and service-related conditions *[Insert pie chart of age distribution from VHA data]* **Speaker Note:** The majority of Veterans utilizing VA services are now senior citizens, with the Vietnam era being the largest group. --- # Slide 4: War Eras Represented in VHA - **World War II:** 1941-1945 (now 90+ years old) - **Korean War:** 1950-1953 (late 80s-90s) - **Vietnam War:** 1955-1975 (late 60s-late 70s) - **Gulf War:** 1990-2001 (mid 50s-early 60s) - Multiple deployments for many; unique needs per era --- # Slide 5: Impact of Military Service on Aging - Service-connected conditions: PTSD, TBI, amputations, Agent Orange - Accelerated aging from injuries/exposures - Distinct life experiences and challenges *[Insert image: medals or service uniforms]* --- # Slide 6: General Needs of the Aging Population - Chronic disease management: heart, diabetes, arthritis, cancer - Polypharmacy: risk of drug interactions - Functional support: ADLs/IADLs, assistive devices - Cognitive changes: dementia, MCI, delirium --- # Slide 7: Veteran-Specific Health Needs - Higher rates: - Chronic pain - Depression, PTSD, substance use - Suicide (especially men over 75) - Key issues: - Hearing and vision loss - Mobility, falls, amputations - Homelessness risk - Exposure-related conditions: Agent Orange, asbestos, burn pits --- # Slide 8: Aging Veterans—Psychosocial Issues - Social isolation and loss of support network - Stigma and reluctance to seek help - Reintegrating into civilian life - Risk of poverty and homelessness - Moral injury and survivor’s guilt *[Insert image: older Veteran, alone at home]* --- # Slide 9: Social Determinants of Health - Economic stability and benefits access (VA, Social Security, pensions) - Housing and environment - Access to community resources - Family and social supports --- # Slide 10: The 4Ms Framework *[Insert graphic of the 4Ms boxes]* - **What Matters** - **Mobility** - **Mentation** - **Medications** --- # Slide 11: 4Ms—What Matters - Understand individual goals, values, and care preferences - Involve Veteran and family in all decisions - Advance care planning and shared decision making --- # Slide 12: 4Ms—Mobility - Assess mobility and fall risk - Promote safe, daily movement - PT/OT involvement for function and adaptations --- # Slide 13: 4Ms—Mentation - Screen for cognitive impairment, delirium, depression, PTSD - Manage dementia and mental health conditions - Caregiver education and support --- # Slide 14: 4Ms—Medications - Review all medications regularly - Reduce polypharmacy and inappropriate drugs (Beers Criteria) - Involve clinical pharmacists in deprescribing --- # Slide 15: Special Nursing Training - **Military Cultural Competency**: Recognizing service-related experiences - **Geriatric assessment** skills: Cognitive, physical, functional - **Mental health crisis intervention**: Suicide, substance use, PTSD - **VHA Programs**: - Geriatric Resource Nurse role - Geriatric Scholars Program - Simulation and ongoing in-service training --- # Slide 16: Multidisciplinary Approach - **Geriatrics, Social Work, PT/OT, Pharmacy** - Integrated care planning - Support for caregivers and families --- # Slide 17: Inpatient Care for Aging Veterans - Focus: Preventing delirium, falls, hospital-acquired complications - Interdisciplinary teams: nurse, geriatrician, PT, pharmacy, social work - Early mobilization, orientation, sensory aids, medication reconciliation - Discharge planning to prevent readmissions --- # Slide 18: Outpatient Care - Geriatric PACTs (Patient-Aligned Care Teams) - Home-Based Primary Care, telehealth, remote monitoring - Screening/prevention: cancer, osteoporosis, vaccinations - Coordination with community services and home health --- # Slide 19: Specialty and Mental Health Care - Geriatric Evaluation &amp; Management (GEM) Clinics - Dementia/memory clinics, Adult Day Health Care, respite - PTSD, substance use disorder, late-life depression treatment - Peer support, caregiver training, social work navigation --- # Slide 20: Challenges and Opportunities - Managing complexity: Multiple comorbidities, mental health, social needs - Cultural humility: Meeting Veterans “where they are” - Advance care planning and palliative approaches - Leveraging technology (telehealth, remote monitoring) --- # Slide 21: Case Study (Optional) - Present a de-identified scenario of an aging Veteran with comorbidities, social isolation, and medication complexity - Ask audience: "How would you apply the 4Ms?" **Speaker Note:** Discuss the case together, mapping interventions to each of the 4Ms. --- # Slide 22: Key Resources - VHA Geriatrics &amp; Extended Care: www.va.gov/geriatrics/ - Age-Friendly Health Systems: ihi.org/Engage/Initiatives/Age-Friendly-Health-Systems - VA Mental Health: www.mentalhealth.va.gov - Beers Criteria: www.americangeriatrics.org --- /# Slide 23: Summary - Aging Veterans have complex, unique needs - The 4Ms framework + person-centered care = best outcomes - Interdisciplinary teamwork is essential - VHA offers comprehensive resources to support this population --- # Slide 24: Questions &amp; Discussion - Invite questions - Option to discuss potential role-specific challenges (nursing, social work, etc.) --- ​‌</a:t>
            </a:r>
          </a:p>
          <a:p>
            <a:pPr marL="0" indent="0">
              <a:buNone/>
            </a:pPr>
            <a:endParaRPr/>
          </a:p>
          <a:p>
            <a:pPr marL="0" indent="0">
              <a:buNone/>
            </a:pPr>
            <a:endParaRPr/>
          </a:p>
          <a:p>
            <a:pPr marL="0" indent="0">
              <a:buNone/>
            </a:pPr>
            <a:r>
              <a:t>23</a:t>
            </a:r>
          </a:p>
          <a:p>
            <a:pPr marL="0" indent="0">
              <a:buNone/>
            </a:pPr>
            <a:endParaRPr/>
          </a:p>
        </p:txBody>
      </p:sp>
      <p:sp>
        <p:nvSpPr>
          <p:cNvPr id="811155113" name="Slide Number Placeholder 3 [811155113]">
            <a:extLst>
              <a:ext uri="{FF2B5EF4-FFF2-40B4-BE49-F238E27FC236}">
                <a16:creationId xmlns:a16="http://schemas.microsoft.com/office/drawing/2014/main" id="{47F21796-2107-44D9-9385-5FE5DFEC7287}"/>
              </a:ext>
            </a:extLst>
          </p:cNvPr>
          <p:cNvSpPr>
            <a:spLocks noGrp="1"/>
          </p:cNvSpPr>
          <p:nvPr>
            <p:ph type="sldNum" idx="5"/>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Shape [811155110]">
          <a:extLst>
            <a:ext uri="{FF2B5EF4-FFF2-40B4-BE49-F238E27FC236}">
              <a16:creationId xmlns:a16="http://schemas.microsoft.com/office/drawing/2014/main" id="{FA7B8C76-52F7-6BFA-7FB9-E2B824BB363B}"/>
            </a:ext>
          </a:extLst>
        </p:cNvPr>
        <p:cNvGrpSpPr/>
        <p:nvPr/>
      </p:nvGrpSpPr>
      <p:grpSpPr>
        <a:xfrm>
          <a:off x="0" y="0"/>
          <a:ext cx="0" cy="0"/>
          <a:chOff x="0" y="0"/>
          <a:chExt cx="0" cy="0"/>
        </a:xfrm>
      </p:grpSpPr>
      <p:sp>
        <p:nvSpPr>
          <p:cNvPr id="811155111" name="Slide Image Placeholder 1 [811155111]">
            <a:extLst>
              <a:ext uri="{FF2B5EF4-FFF2-40B4-BE49-F238E27FC236}">
                <a16:creationId xmlns:a16="http://schemas.microsoft.com/office/drawing/2014/main" id="{32DF5F0D-BC76-907E-FEEB-277B04DF8FC8}"/>
              </a:ext>
            </a:extLst>
          </p:cNvPr>
          <p:cNvSpPr>
            <a:spLocks noGrp="1" noRot="1" noChangeAspect="1"/>
          </p:cNvSpPr>
          <p:nvPr>
            <p:ph type="sldImg"/>
          </p:nvPr>
        </p:nvSpPr>
        <p:spPr/>
      </p:sp>
      <p:sp>
        <p:nvSpPr>
          <p:cNvPr id="811155112" name="Notes Placeholder 2 [811155112]">
            <a:extLst>
              <a:ext uri="{FF2B5EF4-FFF2-40B4-BE49-F238E27FC236}">
                <a16:creationId xmlns:a16="http://schemas.microsoft.com/office/drawing/2014/main" id="{E6DE6C6C-20FC-5B3D-55F9-308927DA79E6}"/>
              </a:ext>
            </a:extLst>
          </p:cNvPr>
          <p:cNvSpPr>
            <a:spLocks noGrp="1"/>
          </p:cNvSpPr>
          <p:nvPr>
            <p:ph type="body" idx="1"/>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r>
              <a:t>Original source slide 23</a:t>
            </a:r>
          </a:p>
          <a:p>
            <a:pPr marL="0" indent="0">
              <a:buNone/>
            </a:pPr>
            <a:endParaRPr/>
          </a:p>
          <a:p>
            <a:pPr marL="0" indent="0">
              <a:buNone/>
            </a:pPr>
            <a:r>
              <a:t>Medications: Polypharmacy, Deprescribing, Pharmacist Involvement</a:t>
            </a:r>
          </a:p>
          <a:p>
            <a:pPr marL="0" indent="0">
              <a:buNone/>
            </a:pPr>
            <a:endParaRPr/>
          </a:p>
          <a:p>
            <a:pPr marL="0" indent="0">
              <a:buNone/>
            </a:pPr>
            <a:r>
              <a:t>Polypharmacy Risks</a:t>
            </a:r>
          </a:p>
          <a:p>
            <a:pPr marL="0" indent="0">
              <a:buNone/>
            </a:pPr>
            <a:r>
              <a:t>Aging veterans often face polypharmacy, increasing risks for drug interactions and adverse effects that require careful management.</a:t>
            </a:r>
          </a:p>
          <a:p>
            <a:pPr marL="0" indent="0">
              <a:buNone/>
            </a:pPr>
            <a:r>
              <a:t>Deprescribing Strategies</a:t>
            </a:r>
          </a:p>
          <a:p>
            <a:pPr marL="0" indent="0">
              <a:buNone/>
            </a:pPr>
            <a:r>
              <a:t>Deprescribing involves reviewing medications regularly to reduce or stop inappropriate drugs using criteria like the Beers List.</a:t>
            </a:r>
          </a:p>
          <a:p>
            <a:pPr marL="0" indent="0">
              <a:buNone/>
            </a:pPr>
            <a:r>
              <a:t>Pharmacist Involvement</a:t>
            </a:r>
          </a:p>
          <a:p>
            <a:pPr marL="0" indent="0">
              <a:buNone/>
            </a:pPr>
            <a:r>
              <a:t>Clinical pharmacists play a critical role in medication reconciliation and deprescribing to enhance safe pharmacotherapy for aging veterans.</a:t>
            </a:r>
          </a:p>
          <a:p>
            <a:pPr marL="0" indent="0">
              <a:buNone/>
            </a:pPr>
            <a:endParaRPr/>
          </a:p>
          <a:p>
            <a:pPr marL="0" indent="0">
              <a:buNone/>
            </a:pPr>
            <a:r>
              <a:t>Original speaker notes and source references:</a:t>
            </a:r>
          </a:p>
          <a:p>
            <a:pPr marL="0" indent="0">
              <a:buNone/>
            </a:pPr>
            <a:endParaRPr/>
          </a:p>
          <a:p>
            <a:pPr marL="0" indent="0">
              <a:buNone/>
            </a:pPr>
            <a:r>
              <a:t>---</a:t>
            </a:r>
          </a:p>
          <a:p>
            <a:pPr marL="0" indent="0">
              <a:buNone/>
            </a:pPr>
            <a:r>
              <a:t>This slide references information from the following file: https://dvagov-my.sharepoint.com/personal/ashley_spellman_va_gov/_layouts/15/Doc.aspx?sourcedoc=%7BEE333019-3C55-481B-BF80-99544A2B5DF0%7D&amp;file=age%20friendly%20ppt%20nova.docx&amp;action=default&amp;mobileredirect=true&amp;DefaultItemOpen=1</a:t>
            </a:r>
          </a:p>
          <a:p>
            <a:pPr marL="0" indent="0">
              <a:buNone/>
            </a:pPr>
            <a:endParaRPr/>
          </a:p>
          <a:p>
            <a:pPr marL="0" indent="0">
              <a:buNone/>
            </a:pPr>
            <a:r>
              <a:t># Slide 1: Title Slide **Caring for the Aging Veteran Population in VHA** Your Name Your Title/Role Date --- # Slide 2: Objectives - Understand characteristics of the aging veteran population - Identify specific medical and psychosocial needs - Appreciate the spectrum of care: inpatient, outpatient, specialty, mental health - Learn the 4Ms framework in geriatrics - Explore special training considerations for nursing in VHA **Speaker Note:** Today’s session will walk you through the demographics, needs, approaches, and special considerations for the aging veteran population. --- # Slide 3: Who Are VA’s Aging Veterans? - Over 50% of enrolled Veterans in VHA are age 65+ - Largest cohorts: WWII, Korea, Vietnam, and Gulf War - Unique exposures and service-related conditions *[Insert pie chart of age distribution from VHA data]* **Speaker Note:** The majority of Veterans utilizing VA services are now senior citizens, with the Vietnam era being the largest group. --- # Slide 4: War Eras Represented in VHA - **World War II:** 1941-1945 (now 90+ years old) - **Korean War:** 1950-1953 (late 80s-90s) - **Vietnam War:** 1955-1975 (late 60s-late 70s) - **Gulf War:** 1990-2001 (mid 50s-early 60s) - Multiple deployments for many; unique needs per era --- # Slide 5: Impact of Military Service on Aging - Service-connected conditions: PTSD, TBI, amputations, Agent Orange - Accelerated aging from injuries/exposures - Distinct life experiences and challenges *[Insert image: medals or service uniforms]* --- # Slide 6: General Needs of the Aging Population - Chronic disease management: heart, diabetes, arthritis, cancer - Polypharmacy: risk of drug interactions - Functional support: ADLs/IADLs, assistive devices - Cognitive changes: dementia, MCI, delirium --- # Slide 7: Veteran-Specific Health Needs - Higher rates: - Chronic pain - Depression, PTSD, substance use - Suicide (especially men over 75) - Key issues: - Hearing and vision loss - Mobility, falls, amputations - Homelessness risk - Exposure-related conditions: Agent Orange, asbestos, burn pits --- # Slide 8: Aging Veterans—Psychosocial Issues - Social isolation and loss of support network - Stigma and reluctance to seek help - Reintegrating into civilian life - Risk of poverty and homelessness - Moral injury and survivor’s guilt *[Insert image: older Veteran, alone at home]* --- # Slide 9: Social Determinants of Health - Economic stability and benefits access (VA, Social Security, pensions) - Housing and environment - Access to community resources - Family and social supports --- # Slide 10: The 4Ms Framework *[Insert graphic of the 4Ms boxes]* - **What Matters** - **Mobility** - **Mentation** - **Medications** --- # Slide 11: 4Ms—What Matters - Understand individual goals, values, and care preferences - Involve Veteran and family in all decisions - Advance care planning and shared decision making --- # Slide 12: 4Ms—Mobility - Assess mobility and fall risk - Promote safe, daily movement - PT/OT involvement for function and adaptations --- # Slide 13: 4Ms—Mentation - Screen for cognitive impairment, delirium, depression, PTSD - Manage dementia and mental health conditions - Caregiver education and support --- # Slide 14: 4Ms—Medications - Review all medications regularly - Reduce polypharmacy and inappropriate drugs (Beers Criteria) - Involve clinical pharmacists in deprescribing --- # Slide 15: Special Nursing Training - **Military Cultural Competency**: Recognizing service-related experiences - **Geriatric assessment** skills: Cognitive, physical, functional - **Mental health crisis intervention**: Suicide, substance use, PTSD - **VHA Programs**: - Geriatric Resource Nurse role - Geriatric Scholars Program - Simulation and ongoing in-service training --- # Slide 16: Multidisciplinary Approach - **Geriatrics, Social Work, PT/OT, Pharmacy** - Integrated care planning - Support for caregivers and families --- # Slide 17: Inpatient Care for Aging Veterans - Focus: Preventing delirium, falls, hospital-acquired complications - Interdisciplinary teams: nurse, geriatrician, PT, pharmacy, social work - Early mobilization, orientation, sensory aids, medication reconciliation - Discharge planning to prevent readmissions --- # Slide 18: Outpatient Care - Geriatric PACTs (Patient-Aligned Care Teams) - Home-Based Primary Care, telehealth, remote monitoring - Screening/prevention: cancer, osteoporosis, vaccinations - Coordination with community services and home health --- # Slide 19: Specialty and Mental Health Care - Geriatric Evaluation &amp; Management (GEM) Clinics - Dementia/memory clinics, Adult Day Health Care, respite - PTSD, substance use disorder, late-life depression treatment - Peer support, caregiver training, social work navigation --- # Slide 20: Challenges and Opportunities - Managing complexity: Multiple comorbidities, mental health, social needs - Cultural humility: Meeting Veterans “where they are” - Advance care planning and palliative approaches - Leveraging technology (telehealth, remote monitoring) --- # Slide 21: Case Study (Optional) - Present a de-identified scenario of an aging Veteran with comorbidities, social isolation, and medication complexity - Ask audience: "How would you apply the 4Ms?" **Speaker Note:** Discuss the case together, mapping interventions to each of the 4Ms. --- # Slide 22: Key Resources - VHA Geriatrics &amp; Extended Care: www.va.gov/geriatrics/ - Age-Friendly Health Systems: ihi.org/Engage/Initiatives/Age-Friendly-Health-Systems - VA Mental Health: www.mentalhealth.va.gov - Beers Criteria: www.americangeriatrics.org --- /# Slide 23: Summary - Aging Veterans have complex, unique needs - The 4Ms framework + person-centered care = best outcomes - Interdisciplinary teamwork is essential - VHA offers comprehensive resources to support this population --- # Slide 24: Questions &amp; Discussion - Invite questions - Option to discuss potential role-specific challenges (nursing, social work, etc.) --- ​‌</a:t>
            </a:r>
          </a:p>
          <a:p>
            <a:pPr marL="0" indent="0">
              <a:buNone/>
            </a:pPr>
            <a:endParaRPr/>
          </a:p>
          <a:p>
            <a:pPr marL="0" indent="0">
              <a:buNone/>
            </a:pPr>
            <a:endParaRPr/>
          </a:p>
          <a:p>
            <a:pPr marL="0" indent="0">
              <a:buNone/>
            </a:pPr>
            <a:r>
              <a:t>23</a:t>
            </a:r>
          </a:p>
          <a:p>
            <a:pPr marL="0" indent="0">
              <a:buNone/>
            </a:pPr>
            <a:endParaRPr/>
          </a:p>
        </p:txBody>
      </p:sp>
      <p:sp>
        <p:nvSpPr>
          <p:cNvPr id="811155113" name="Slide Number Placeholder 3 [811155113]">
            <a:extLst>
              <a:ext uri="{FF2B5EF4-FFF2-40B4-BE49-F238E27FC236}">
                <a16:creationId xmlns:a16="http://schemas.microsoft.com/office/drawing/2014/main" id="{03603113-DDF7-3683-CB88-7C313CF38ABB}"/>
              </a:ext>
            </a:extLst>
          </p:cNvPr>
          <p:cNvSpPr>
            <a:spLocks noGrp="1"/>
          </p:cNvSpPr>
          <p:nvPr>
            <p:ph type="sldNum" idx="5"/>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Tree>
    <p:extLst>
      <p:ext uri="{BB962C8B-B14F-4D97-AF65-F5344CB8AC3E}">
        <p14:creationId xmlns:p14="http://schemas.microsoft.com/office/powerpoint/2010/main" val="5450651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Shape [811155114]">
          <a:extLst>
            <a:ext uri="{FF2B5EF4-FFF2-40B4-BE49-F238E27FC236}">
              <a16:creationId xmlns:a16="http://schemas.microsoft.com/office/drawing/2014/main" id="{37F00D13-2886-4B80-AC0E-439AAD022A1B}"/>
            </a:ext>
          </a:extLst>
        </p:cNvPr>
        <p:cNvGrpSpPr/>
        <p:nvPr/>
      </p:nvGrpSpPr>
      <p:grpSpPr>
        <a:xfrm>
          <a:off x="0" y="0"/>
          <a:ext cx="0" cy="0"/>
          <a:chOff x="0" y="0"/>
          <a:chExt cx="0" cy="0"/>
        </a:xfrm>
      </p:grpSpPr>
      <p:sp>
        <p:nvSpPr>
          <p:cNvPr id="811155115" name="Slide Image Placeholder 1 [811155115]">
            <a:extLst>
              <a:ext uri="{FF2B5EF4-FFF2-40B4-BE49-F238E27FC236}">
                <a16:creationId xmlns:a16="http://schemas.microsoft.com/office/drawing/2014/main" id="{2E427F16-5B30-4A6B-9B5E-82B78F16E6CA}"/>
              </a:ext>
            </a:extLst>
          </p:cNvPr>
          <p:cNvSpPr>
            <a:spLocks noGrp="1" noRot="1" noChangeAspect="1"/>
          </p:cNvSpPr>
          <p:nvPr>
            <p:ph type="sldImg"/>
          </p:nvPr>
        </p:nvSpPr>
        <p:spPr/>
      </p:sp>
      <p:sp>
        <p:nvSpPr>
          <p:cNvPr id="811155116" name="Notes Placeholder 2 [811155116]">
            <a:extLst>
              <a:ext uri="{FF2B5EF4-FFF2-40B4-BE49-F238E27FC236}">
                <a16:creationId xmlns:a16="http://schemas.microsoft.com/office/drawing/2014/main" id="{5554A8F7-3D3B-4D2D-92FD-AC543EF05E49}"/>
              </a:ext>
            </a:extLst>
          </p:cNvPr>
          <p:cNvSpPr>
            <a:spLocks noGrp="1"/>
          </p:cNvSpPr>
          <p:nvPr>
            <p:ph type="body" idx="1"/>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r>
              <a:t>Original source slide 24</a:t>
            </a:r>
          </a:p>
          <a:p>
            <a:pPr marL="0" indent="0">
              <a:buNone/>
            </a:pPr>
            <a:endParaRPr/>
          </a:p>
          <a:p>
            <a:pPr marL="0" indent="0">
              <a:buNone/>
            </a:pPr>
            <a:r>
              <a:t>Special Training and Multidisciplinary Approaches</a:t>
            </a:r>
          </a:p>
          <a:p>
            <a:pPr marL="0" indent="0">
              <a:buNone/>
            </a:pPr>
            <a:endParaRPr/>
          </a:p>
          <a:p>
            <a:pPr marL="0" indent="0">
              <a:buNone/>
            </a:pPr>
            <a:r>
              <a:t>Original speaker notes and source references:</a:t>
            </a:r>
          </a:p>
          <a:p>
            <a:pPr marL="0" indent="0">
              <a:buNone/>
            </a:pPr>
            <a:endParaRPr/>
          </a:p>
          <a:p>
            <a:pPr marL="0" indent="0">
              <a:buNone/>
            </a:pPr>
            <a:r>
              <a:t>---</a:t>
            </a:r>
          </a:p>
          <a:p>
            <a:pPr marL="0" indent="0">
              <a:buNone/>
            </a:pPr>
            <a:r>
              <a:t>This slide references information from the following file: https://dvagov-my.sharepoint.com/personal/ashley_spellman_va_gov/_layouts/15/Doc.aspx?sourcedoc=%7BEE333019-3C55-481B-BF80-99544A2B5DF0%7D&amp;file=age%20friendly%20ppt%20nova.docx&amp;action=default&amp;mobileredirect=true&amp;DefaultItemOpen=1</a:t>
            </a:r>
          </a:p>
          <a:p>
            <a:pPr marL="0" indent="0">
              <a:buNone/>
            </a:pPr>
            <a:endParaRPr/>
          </a:p>
          <a:p>
            <a:pPr marL="0" indent="0">
              <a:buNone/>
            </a:pPr>
            <a:r>
              <a:t>Special Nursing Training: Military Cultural Competency, Geriatric Assessment, Mental Health Crisis Intervention, VHA Programs, Multidisciplinary Approach: Integrated Care Planning, Support for Caregivers and Families</a:t>
            </a:r>
          </a:p>
          <a:p>
            <a:pPr marL="0" indent="0">
              <a:buNone/>
            </a:pPr>
            <a:endParaRPr/>
          </a:p>
          <a:p>
            <a:pPr marL="0" indent="0">
              <a:buNone/>
            </a:pPr>
            <a:endParaRPr/>
          </a:p>
          <a:p>
            <a:pPr marL="0" indent="0">
              <a:buNone/>
            </a:pPr>
            <a:r>
              <a:t>24</a:t>
            </a:r>
          </a:p>
          <a:p>
            <a:pPr marL="0" indent="0">
              <a:buNone/>
            </a:pPr>
            <a:endParaRPr/>
          </a:p>
          <a:p>
            <a:pPr marL="0" indent="0">
              <a:buNone/>
            </a:pPr>
            <a:r>
              <a:t>Photograph attribution: Provincetown Harbor and Long Point — RoySmith. CC BY-SA 4.0. Source: https://commons.wikimedia.org/wiki/File:Provincetown_Harbor_and_Long_Point.jpg License: https://creativecommons.org/licenses/by-sa/4.0/. Cropped proportionally for layout, with translucent navy overlays where used; original photograph unretouched. Photograph crop retains its original license; other presentation material is separate.</a:t>
            </a:r>
          </a:p>
        </p:txBody>
      </p:sp>
      <p:sp>
        <p:nvSpPr>
          <p:cNvPr id="811155117" name="Slide Number Placeholder 3 [811155117]">
            <a:extLst>
              <a:ext uri="{FF2B5EF4-FFF2-40B4-BE49-F238E27FC236}">
                <a16:creationId xmlns:a16="http://schemas.microsoft.com/office/drawing/2014/main" id="{F436F733-F7A8-4DB9-9597-F21467F957F1}"/>
              </a:ext>
            </a:extLst>
          </p:cNvPr>
          <p:cNvSpPr>
            <a:spLocks noGrp="1"/>
          </p:cNvSpPr>
          <p:nvPr>
            <p:ph type="sldNum" idx="5"/>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Shape [811155118]">
          <a:extLst>
            <a:ext uri="{FF2B5EF4-FFF2-40B4-BE49-F238E27FC236}">
              <a16:creationId xmlns:a16="http://schemas.microsoft.com/office/drawing/2014/main" id="{3E37904C-8516-48F0-94EC-8FFA8410917C}"/>
            </a:ext>
          </a:extLst>
        </p:cNvPr>
        <p:cNvGrpSpPr/>
        <p:nvPr/>
      </p:nvGrpSpPr>
      <p:grpSpPr>
        <a:xfrm>
          <a:off x="0" y="0"/>
          <a:ext cx="0" cy="0"/>
          <a:chOff x="0" y="0"/>
          <a:chExt cx="0" cy="0"/>
        </a:xfrm>
      </p:grpSpPr>
      <p:sp>
        <p:nvSpPr>
          <p:cNvPr id="811155119" name="Slide Image Placeholder 1 [811155119]">
            <a:extLst>
              <a:ext uri="{FF2B5EF4-FFF2-40B4-BE49-F238E27FC236}">
                <a16:creationId xmlns:a16="http://schemas.microsoft.com/office/drawing/2014/main" id="{D8488917-0463-45A6-B0D4-AF62C0E7D11B}"/>
              </a:ext>
            </a:extLst>
          </p:cNvPr>
          <p:cNvSpPr>
            <a:spLocks noGrp="1" noRot="1" noChangeAspect="1"/>
          </p:cNvSpPr>
          <p:nvPr>
            <p:ph type="sldImg"/>
          </p:nvPr>
        </p:nvSpPr>
        <p:spPr/>
      </p:sp>
      <p:sp>
        <p:nvSpPr>
          <p:cNvPr id="811155120" name="Notes Placeholder 2 [811155120]">
            <a:extLst>
              <a:ext uri="{FF2B5EF4-FFF2-40B4-BE49-F238E27FC236}">
                <a16:creationId xmlns:a16="http://schemas.microsoft.com/office/drawing/2014/main" id="{2F669B57-39D6-4651-92F1-E74AF5F4291C}"/>
              </a:ext>
            </a:extLst>
          </p:cNvPr>
          <p:cNvSpPr>
            <a:spLocks noGrp="1"/>
          </p:cNvSpPr>
          <p:nvPr>
            <p:ph type="body" idx="1"/>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r>
              <a:t>Original source slide 25</a:t>
            </a:r>
          </a:p>
          <a:p>
            <a:pPr marL="0" indent="0">
              <a:buNone/>
            </a:pPr>
            <a:endParaRPr/>
          </a:p>
          <a:p>
            <a:pPr marL="0" indent="0">
              <a:buNone/>
            </a:pPr>
            <a:r>
              <a:t>Special Nursing Training: Military Cultural Competency, Geriatric Assessment, Mental Health Crisis Intervention, VHA Programs</a:t>
            </a:r>
          </a:p>
          <a:p>
            <a:pPr marL="0" indent="0">
              <a:buNone/>
            </a:pPr>
            <a:endParaRPr/>
          </a:p>
          <a:p>
            <a:pPr marL="0" indent="0">
              <a:buNone/>
            </a:pPr>
            <a:r>
              <a:t>Military Cultural Competency</a:t>
            </a:r>
          </a:p>
          <a:p>
            <a:pPr marL="0" indent="0">
              <a:buNone/>
            </a:pPr>
            <a:r>
              <a:t>Nurses learn to recognize and respect veterans' unique service experiences and related healthcare needs.</a:t>
            </a:r>
          </a:p>
          <a:p>
            <a:pPr marL="0" indent="0">
              <a:buNone/>
            </a:pPr>
            <a:r>
              <a:t>Geriatric Assessment Skills</a:t>
            </a:r>
          </a:p>
          <a:p>
            <a:pPr marL="0" indent="0">
              <a:buNone/>
            </a:pPr>
            <a:r>
              <a:t>Training focuses on cognitive, physical, and functional assessments tailored for aging veterans.</a:t>
            </a:r>
          </a:p>
          <a:p>
            <a:pPr marL="0" indent="0">
              <a:buNone/>
            </a:pPr>
            <a:r>
              <a:t>Mental Health Crisis Intervention</a:t>
            </a:r>
          </a:p>
          <a:p>
            <a:pPr marL="0" indent="0">
              <a:buNone/>
            </a:pPr>
            <a:r>
              <a:t>Specialized approaches address suicide prevention, PTSD, and substance use in veteran populations.</a:t>
            </a:r>
          </a:p>
          <a:p>
            <a:pPr marL="0" indent="0">
              <a:buNone/>
            </a:pPr>
            <a:r>
              <a:t>VHA Training Programs</a:t>
            </a:r>
          </a:p>
          <a:p>
            <a:pPr marL="0" indent="0">
              <a:buNone/>
            </a:pPr>
            <a:r>
              <a:t>Programs like Geriatric Resource Nurse and ongoing in-service training enhance nursing expertise in veteran care.</a:t>
            </a:r>
          </a:p>
          <a:p>
            <a:pPr marL="0" indent="0">
              <a:buNone/>
            </a:pPr>
            <a:endParaRPr/>
          </a:p>
          <a:p>
            <a:pPr marL="0" indent="0">
              <a:buNone/>
            </a:pPr>
            <a:r>
              <a:t>Original speaker notes and source references:</a:t>
            </a:r>
          </a:p>
          <a:p>
            <a:pPr marL="0" indent="0">
              <a:buNone/>
            </a:pPr>
            <a:endParaRPr/>
          </a:p>
          <a:p>
            <a:pPr marL="0" indent="0">
              <a:buNone/>
            </a:pPr>
            <a:r>
              <a:t>---</a:t>
            </a:r>
          </a:p>
          <a:p>
            <a:pPr marL="0" indent="0">
              <a:buNone/>
            </a:pPr>
            <a:r>
              <a:t>This slide references information from the following file: https://dvagov-my.sharepoint.com/personal/ashley_spellman_va_gov/_layouts/15/Doc.aspx?sourcedoc=%7BEE333019-3C55-481B-BF80-99544A2B5DF0%7D&amp;file=age%20friendly%20ppt%20nova.docx&amp;action=default&amp;mobileredirect=true&amp;DefaultItemOpen=1</a:t>
            </a:r>
          </a:p>
          <a:p>
            <a:pPr marL="0" indent="0">
              <a:buNone/>
            </a:pPr>
            <a:endParaRPr/>
          </a:p>
          <a:p>
            <a:pPr marL="0" indent="0">
              <a:buNone/>
            </a:pPr>
            <a:r>
              <a:t># Slide 1: Title Slide **Caring for the Aging Veteran Population in VHA** Your Name Your Title/Role Date --- # Slide 2: Objectives - Understand characteristics of the aging veteran population - Identify specific medical and psychosocial needs - Appreciate the spectrum of care: inpatient, outpatient, specialty, mental health - Learn the 4Ms framework in geriatrics - Explore special training considerations for nursing in VHA **Speaker Note:** Today’s session will walk you through the demographics, needs, approaches, and special considerations for the aging veteran population. --- # Slide 3: Who Are VA’s Aging Veterans? - Over 50% of enrolled Veterans in VHA are age 65+ - Largest cohorts: WWII, Korea, Vietnam, and Gulf War - Unique exposures and service-related conditions *[Insert pie chart of age distribution from VHA data]* **Speaker Note:** The majority of Veterans utilizing VA services are now senior citizens, with the Vietnam era being the largest group. --- # Slide 4: War Eras Represented in VHA - **World War II:** 1941-1945 (now 90+ years old) - **Korean War:** 1950-1953 (late 80s-90s) - **Vietnam War:** 1955-1975 (late 60s-late 70s) - **Gulf War:** 1990-2001 (mid 50s-early 60s) - Multiple deployments for many; unique needs per era --- # Slide 5: Impact of Military Service on Aging - Service-connected conditions: PTSD, TBI, amputations, Agent Orange - Accelerated aging from injuries/exposures - Distinct life experiences and challenges *[Insert image: medals or service uniforms]* --- # Slide 6: General Needs of the Aging Population - Chronic disease management: heart, diabetes, arthritis, cancer - Polypharmacy: risk of drug interactions - Functional support: ADLs/IADLs, assistive devices - Cognitive changes: dementia, MCI, delirium --- # Slide 7: Veteran-Specific Health Needs - Higher rates: - Chronic pain - Depression, PTSD, substance use - Suicide (especially men over 75) - Key issues: - Hearing and vision loss - Mobility, falls, amputations - Homelessness risk - Exposure-related conditions: Agent Orange, asbestos, burn pits --- # Slide 8: Aging Veterans—Psychosocial Issues - Social isolation and loss of support network - Stigma and reluctance to seek help - Reintegrating into civilian life - Risk of poverty and homelessness - Moral injury and survivor’s guilt *[Insert image: older Veteran, alone at home]* --- # Slide 9: Social Determinants of Health - Economic stability and benefits access (VA, Social Security, pensions) - Housing and environment - Access to community resources - Family and social supports --- # Slide 10: The 4Ms Framework *[Insert graphic of the 4Ms boxes]* - **What Matters** - **Mobility** - **Mentation** - **Medications** --- # Slide 11: 4Ms—What Matters - Understand individual goals, values, and care preferences - Involve Veteran and family in all decisions - Advance care planning and shared decision making --- # Slide 12: 4Ms—Mobility - Assess mobility and fall risk - Promote safe, daily movement - PT/OT involvement for function and adaptations --- # Slide 13: 4Ms—Mentation - Screen for cognitive impairment, delirium, depression, PTSD - Manage dementia and mental health conditions - Caregiver education and support --- # Slide 14: 4Ms—Medications - Review all medications regularly - Reduce polypharmacy and inappropriate drugs (Beers Criteria) - Involve clinical pharmacists in deprescribing --- # Slide 15: Special Nursing Training - **Military Cultural Competency**: Recognizing service-related experiences - **Geriatric assessment** skills: Cognitive, physical, functional - **Mental health crisis intervention**: Suicide, substance use, PTSD - **VHA Programs**: - Geriatric Resource Nurse role - Geriatric Scholars Program - Simulation and ongoing in-service training --- # Slide 16: Multidisciplinary Approach - **Geriatrics, Social Work, PT/OT, Pharmacy** - Integrated care planning - Support for caregivers and families --- # Slide 17: Inpatient Care for Aging Veterans - Focus: Preventing delirium, falls, hospital-acquired complications - Interdisciplinary teams: nurse, geriatrician, PT, pharmacy, social work - Early mobilization, orientation, sensory aids, medication reconciliation - Discharge planning to prevent readmissions --- # Slide 18: Outpatient Care - Geriatric PACTs (Patient-Aligned Care Teams) - Home-Based Primary Care, telehealth, remote monitoring - Screening/prevention: cancer, osteoporosis, vaccinations - Coordination with community services and home health --- # Slide 19: Specialty and Mental Health Care - Geriatric Evaluation &amp; Management (GEM) Clinics - Dementia/memory clinics, Adult Day Health Care, respite - PTSD, substance use disorder, late-life depression treatment - Peer support, caregiver training, social work navigation --- # Slide 20: Challenges and Opportunities - Managing complexity: Multiple comorbidities, mental health, social needs - Cultural humility: Meeting Veterans “where they are” - Advance care planning and palliative approaches - Leveraging technology (telehealth, remote monitoring) --- # Slide 21: Case Study (Optional) - Present a de-identified scenario of an aging Veteran with comorbidities, social isolation, and medication complexity - Ask audience: "How would you apply the 4Ms?" **Speaker Note:** Discuss the case together, mapping interventions to each of the 4Ms. --- # Slide 22: Key Resources - VHA Geriatrics &amp; Extended Care: www.va.gov/geriatrics/ - Age-Friendly Health Systems: ihi.org/Engage/Initiatives/Age-Friendly-Health-Systems - VA Mental Health: www.mentalhealth.va.gov - Beers Criteria: www.americangeriatrics.org --- /# Slide 23: Summary - Aging Veterans have complex, unique needs - The 4Ms framework + person-centered care = best outcomes - Interdisciplinary teamwork is essential - VHA offers comprehensive resources to support this population --- # Slide 24: Questions &amp; Discussion - Invite questions - Option to discuss potential role-specific challenges (nursing, social work, etc.) --- ​‌</a:t>
            </a:r>
          </a:p>
          <a:p>
            <a:pPr marL="0" indent="0">
              <a:buNone/>
            </a:pPr>
            <a:endParaRPr/>
          </a:p>
          <a:p>
            <a:pPr marL="0" indent="0">
              <a:buNone/>
            </a:pPr>
            <a:endParaRPr/>
          </a:p>
          <a:p>
            <a:pPr marL="0" indent="0">
              <a:buNone/>
            </a:pPr>
            <a:r>
              <a:t>25</a:t>
            </a:r>
          </a:p>
          <a:p>
            <a:pPr marL="0" indent="0">
              <a:buNone/>
            </a:pPr>
            <a:endParaRPr/>
          </a:p>
        </p:txBody>
      </p:sp>
      <p:sp>
        <p:nvSpPr>
          <p:cNvPr id="811155121" name="Slide Number Placeholder 3 [811155121]">
            <a:extLst>
              <a:ext uri="{FF2B5EF4-FFF2-40B4-BE49-F238E27FC236}">
                <a16:creationId xmlns:a16="http://schemas.microsoft.com/office/drawing/2014/main" id="{2BE6CEB0-F36C-4ABA-B919-45465AA0C95D}"/>
              </a:ext>
            </a:extLst>
          </p:cNvPr>
          <p:cNvSpPr>
            <a:spLocks noGrp="1"/>
          </p:cNvSpPr>
          <p:nvPr>
            <p:ph type="sldNum" idx="5"/>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Shape [811155122]">
          <a:extLst>
            <a:ext uri="{FF2B5EF4-FFF2-40B4-BE49-F238E27FC236}">
              <a16:creationId xmlns:a16="http://schemas.microsoft.com/office/drawing/2014/main" id="{8E9B13A0-7445-4A62-94C8-B8E1F7B9A45C}"/>
            </a:ext>
          </a:extLst>
        </p:cNvPr>
        <p:cNvGrpSpPr/>
        <p:nvPr/>
      </p:nvGrpSpPr>
      <p:grpSpPr>
        <a:xfrm>
          <a:off x="0" y="0"/>
          <a:ext cx="0" cy="0"/>
          <a:chOff x="0" y="0"/>
          <a:chExt cx="0" cy="0"/>
        </a:xfrm>
      </p:grpSpPr>
      <p:sp>
        <p:nvSpPr>
          <p:cNvPr id="811155123" name="Slide Image Placeholder 1 [811155123]">
            <a:extLst>
              <a:ext uri="{FF2B5EF4-FFF2-40B4-BE49-F238E27FC236}">
                <a16:creationId xmlns:a16="http://schemas.microsoft.com/office/drawing/2014/main" id="{AACAE4C2-40AB-4BC1-A460-BFF63DCA0D1C}"/>
              </a:ext>
            </a:extLst>
          </p:cNvPr>
          <p:cNvSpPr>
            <a:spLocks noGrp="1" noRot="1" noChangeAspect="1"/>
          </p:cNvSpPr>
          <p:nvPr>
            <p:ph type="sldImg"/>
          </p:nvPr>
        </p:nvSpPr>
        <p:spPr/>
      </p:sp>
      <p:sp>
        <p:nvSpPr>
          <p:cNvPr id="811155124" name="Notes Placeholder 2 [811155124]">
            <a:extLst>
              <a:ext uri="{FF2B5EF4-FFF2-40B4-BE49-F238E27FC236}">
                <a16:creationId xmlns:a16="http://schemas.microsoft.com/office/drawing/2014/main" id="{7770F0C7-518F-480B-A6B5-AFA4B4D60CCD}"/>
              </a:ext>
            </a:extLst>
          </p:cNvPr>
          <p:cNvSpPr>
            <a:spLocks noGrp="1"/>
          </p:cNvSpPr>
          <p:nvPr>
            <p:ph type="body" idx="1"/>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r>
              <a:t>Original source slide 26</a:t>
            </a:r>
          </a:p>
          <a:p>
            <a:pPr marL="0" indent="0">
              <a:buNone/>
            </a:pPr>
            <a:endParaRPr/>
          </a:p>
          <a:p>
            <a:pPr marL="0" indent="0">
              <a:buNone/>
            </a:pPr>
            <a:r>
              <a:t>Multidisciplinary Approach: Integrated Care Planning, Support for Caregivers and Families</a:t>
            </a:r>
          </a:p>
          <a:p>
            <a:pPr marL="0" indent="0">
              <a:buNone/>
            </a:pPr>
            <a:endParaRPr/>
          </a:p>
          <a:p>
            <a:pPr marL="0" indent="0">
              <a:buNone/>
            </a:pPr>
            <a:r>
              <a:t>Multidisciplinary Team</a:t>
            </a:r>
          </a:p>
          <a:p>
            <a:pPr marL="0" indent="0">
              <a:buNone/>
            </a:pPr>
            <a:r>
              <a:t>Care involves geriatrics, social work, physical and occupational therapy, and pharmacy collaborating for holistic patient management.</a:t>
            </a:r>
          </a:p>
          <a:p>
            <a:pPr marL="0" indent="0">
              <a:buNone/>
            </a:pPr>
            <a:r>
              <a:t>Integrated Care Planning</a:t>
            </a:r>
          </a:p>
          <a:p>
            <a:pPr marL="0" indent="0">
              <a:buNone/>
            </a:pPr>
            <a:r>
              <a:t>Coordinated care planning ensures comprehensive management of veterans' complex medical and psychosocial needs.</a:t>
            </a:r>
          </a:p>
          <a:p>
            <a:pPr marL="0" indent="0">
              <a:buNone/>
            </a:pPr>
            <a:r>
              <a:t>Support for Caregivers and Families</a:t>
            </a:r>
          </a:p>
          <a:p>
            <a:pPr marL="0" indent="0">
              <a:buNone/>
            </a:pPr>
            <a:r>
              <a:t>Providing education, resources, and emotional support to caregivers and families is vital for sustainable veteran care.</a:t>
            </a:r>
          </a:p>
          <a:p>
            <a:pPr marL="0" indent="0">
              <a:buNone/>
            </a:pPr>
            <a:endParaRPr/>
          </a:p>
          <a:p>
            <a:pPr marL="0" indent="0">
              <a:buNone/>
            </a:pPr>
            <a:r>
              <a:t>Original speaker notes and source references:</a:t>
            </a:r>
          </a:p>
          <a:p>
            <a:pPr marL="0" indent="0">
              <a:buNone/>
            </a:pPr>
            <a:endParaRPr/>
          </a:p>
          <a:p>
            <a:pPr marL="0" indent="0">
              <a:buNone/>
            </a:pPr>
            <a:r>
              <a:t>---</a:t>
            </a:r>
          </a:p>
          <a:p>
            <a:pPr marL="0" indent="0">
              <a:buNone/>
            </a:pPr>
            <a:r>
              <a:t>This slide references information from the following file: https://dvagov-my.sharepoint.com/personal/ashley_spellman_va_gov/_layouts/15/Doc.aspx?sourcedoc=%7BEE333019-3C55-481B-BF80-99544A2B5DF0%7D&amp;file=age%20friendly%20ppt%20nova.docx&amp;action=default&amp;mobileredirect=true&amp;DefaultItemOpen=1</a:t>
            </a:r>
          </a:p>
          <a:p>
            <a:pPr marL="0" indent="0">
              <a:buNone/>
            </a:pPr>
            <a:endParaRPr/>
          </a:p>
          <a:p>
            <a:pPr marL="0" indent="0">
              <a:buNone/>
            </a:pPr>
            <a:r>
              <a:t># Slide 1: Title Slide **Caring for the Aging Veteran Population in VHA** Your Name Your Title/Role Date --- # Slide 2: Objectives - Understand characteristics of the aging veteran population - Identify specific medical and psychosocial needs - Appreciate the spectrum of care: inpatient, outpatient, specialty, mental health - Learn the 4Ms framework in geriatrics - Explore special training considerations for nursing in VHA **Speaker Note:** Today’s session will walk you through the demographics, needs, approaches, and special considerations for the aging veteran population. --- # Slide 3: Who Are VA’s Aging Veterans? - Over 50% of enrolled Veterans in VHA are age 65+ - Largest cohorts: WWII, Korea, Vietnam, and Gulf War - Unique exposures and service-related conditions *[Insert pie chart of age distribution from VHA data]* **Speaker Note:** The majority of Veterans utilizing VA services are now senior citizens, with the Vietnam era being the largest group. --- # Slide 4: War Eras Represented in VHA - **World War II:** 1941-1945 (now 90+ years old) - **Korean War:** 1950-1953 (late 80s-90s) - **Vietnam War:** 1955-1975 (late 60s-late 70s) - **Gulf War:** 1990-2001 (mid 50s-early 60s) - Multiple deployments for many; unique needs per era --- # Slide 5: Impact of Military Service on Aging - Service-connected conditions: PTSD, TBI, amputations, Agent Orange - Accelerated aging from injuries/exposures - Distinct life experiences and challenges *[Insert image: medals or service uniforms]* --- # Slide 6: General Needs of the Aging Population - Chronic disease management: heart, diabetes, arthritis, cancer - Polypharmacy: risk of drug interactions - Functional support: ADLs/IADLs, assistive devices - Cognitive changes: dementia, MCI, delirium --- # Slide 7: Veteran-Specific Health Needs - Higher rates: - Chronic pain - Depression, PTSD, substance use - Suicide (especially men over 75) - Key issues: - Hearing and vision loss - Mobility, falls, amputations - Homelessness risk - Exposure-related conditions: Agent Orange, asbestos, burn pits --- # Slide 8: Aging Veterans—Psychosocial Issues - Social isolation and loss of support network - Stigma and reluctance to seek help - Reintegrating into civilian life - Risk of poverty and homelessness - Moral injury and survivor’s guilt *[Insert image: older Veteran, alone at home]* --- # Slide 9: Social Determinants of Health - Economic stability and benefits access (VA, Social Security, pensions) - Housing and environment - Access to community resources - Family and social supports --- # Slide 10: The 4Ms Framework *[Insert graphic of the 4Ms boxes]* - **What Matters** - **Mobility** - **Mentation** - **Medications** --- # Slide 11: 4Ms—What Matters - Understand individual goals, values, and care preferences - Involve Veteran and family in all decisions - Advance care planning and shared decision making --- # Slide 12: 4Ms—Mobility - Assess mobility and fall risk - Promote safe, daily movement - PT/OT involvement for function and adaptations --- # Slide 13: 4Ms—Mentation - Screen for cognitive impairment, delirium, depression, PTSD - Manage dementia and mental health conditions - Caregiver education and support --- # Slide 14: 4Ms—Medications - Review all medications regularly - Reduce polypharmacy and inappropriate drugs (Beers Criteria) - Involve clinical pharmacists in deprescribing --- # Slide 15: Special Nursing Training - **Military Cultural Competency**: Recognizing service-related experiences - **Geriatric assessment** skills: Cognitive, physical, functional - **Mental health crisis intervention**: Suicide, substance use, PTSD - **VHA Programs**: - Geriatric Resource Nurse role - Geriatric Scholars Program - Simulation and ongoing in-service training --- # Slide 16: Multidisciplinary Approach - **Geriatrics, Social Work, PT/OT, Pharmacy** - Integrated care planning - Support for caregivers and families --- # Slide 17: Inpatient Care for Aging Veterans - Focus: Preventing delirium, falls, hospital-acquired complications - Interdisciplinary teams: nurse, geriatrician, PT, pharmacy, social work - Early mobilization, orientation, sensory aids, medication reconciliation - Discharge planning to prevent readmissions --- # Slide 18: Outpatient Care - Geriatric PACTs (Patient-Aligned Care Teams) - Home-Based Primary Care, telehealth, remote monitoring - Screening/prevention: cancer, osteoporosis, vaccinations - Coordination with community services and home health --- # Slide 19: Specialty and Mental Health Care - Geriatric Evaluation &amp; Management (GEM) Clinics - Dementia/memory clinics, Adult Day Health Care, respite - PTSD, substance use disorder, late-life depression treatment - Peer support, caregiver training, social work navigation --- # Slide 20: Challenges and Opportunities - Managing complexity: Multiple comorbidities, mental health, social needs - Cultural humility: Meeting Veterans “where they are” - Advance care planning and palliative approaches - Leveraging technology (telehealth, remote monitoring) --- # Slide 21: Case Study (Optional) - Present a de-identified scenario of an aging Veteran with comorbidities, social isolation, and medication complexity - Ask audience: "How would you apply the 4Ms?" **Speaker Note:** Discuss the case together, mapping interventions to each of the 4Ms. --- # Slide 22: Key Resources - VHA Geriatrics &amp; Extended Care: www.va.gov/geriatrics/ - Age-Friendly Health Systems: ihi.org/Engage/Initiatives/Age-Friendly-Health-Systems - VA Mental Health: www.mentalhealth.va.gov - Beers Criteria: www.americangeriatrics.org --- /# Slide 23: Summary - Aging Veterans have complex, unique needs - The 4Ms framework + person-centered care = best outcomes - Interdisciplinary teamwork is essential - VHA offers comprehensive resources to support this population --- # Slide 24: Questions &amp; Discussion - Invite questions - Option to discuss potential role-specific challenges (nursing, social work, etc.) --- ​‌</a:t>
            </a:r>
          </a:p>
          <a:p>
            <a:pPr marL="0" indent="0">
              <a:buNone/>
            </a:pPr>
            <a:endParaRPr/>
          </a:p>
          <a:p>
            <a:pPr marL="0" indent="0">
              <a:buNone/>
            </a:pPr>
            <a:endParaRPr/>
          </a:p>
          <a:p>
            <a:pPr marL="0" indent="0">
              <a:buNone/>
            </a:pPr>
            <a:r>
              <a:t>26</a:t>
            </a:r>
          </a:p>
          <a:p>
            <a:pPr marL="0" indent="0">
              <a:buNone/>
            </a:pPr>
            <a:endParaRPr/>
          </a:p>
        </p:txBody>
      </p:sp>
      <p:sp>
        <p:nvSpPr>
          <p:cNvPr id="811155125" name="Slide Number Placeholder 3 [811155125]">
            <a:extLst>
              <a:ext uri="{FF2B5EF4-FFF2-40B4-BE49-F238E27FC236}">
                <a16:creationId xmlns:a16="http://schemas.microsoft.com/office/drawing/2014/main" id="{DC665629-A03E-4D6A-A395-5EA702E3D87F}"/>
              </a:ext>
            </a:extLst>
          </p:cNvPr>
          <p:cNvSpPr>
            <a:spLocks noGrp="1"/>
          </p:cNvSpPr>
          <p:nvPr>
            <p:ph type="sldNum" idx="5"/>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Shape [811155130]">
          <a:extLst>
            <a:ext uri="{FF2B5EF4-FFF2-40B4-BE49-F238E27FC236}">
              <a16:creationId xmlns:a16="http://schemas.microsoft.com/office/drawing/2014/main" id="{087669B0-6D86-4F42-85F9-780D43713015}"/>
            </a:ext>
          </a:extLst>
        </p:cNvPr>
        <p:cNvGrpSpPr/>
        <p:nvPr/>
      </p:nvGrpSpPr>
      <p:grpSpPr>
        <a:xfrm>
          <a:off x="0" y="0"/>
          <a:ext cx="0" cy="0"/>
          <a:chOff x="0" y="0"/>
          <a:chExt cx="0" cy="0"/>
        </a:xfrm>
      </p:grpSpPr>
      <p:sp>
        <p:nvSpPr>
          <p:cNvPr id="811155131" name="Slide Image Placeholder 1 [811155131]">
            <a:extLst>
              <a:ext uri="{FF2B5EF4-FFF2-40B4-BE49-F238E27FC236}">
                <a16:creationId xmlns:a16="http://schemas.microsoft.com/office/drawing/2014/main" id="{6768E712-E511-4E1A-B04A-EDF77EA42ABC}"/>
              </a:ext>
            </a:extLst>
          </p:cNvPr>
          <p:cNvSpPr>
            <a:spLocks noGrp="1" noRot="1" noChangeAspect="1"/>
          </p:cNvSpPr>
          <p:nvPr>
            <p:ph type="sldImg"/>
          </p:nvPr>
        </p:nvSpPr>
        <p:spPr/>
      </p:sp>
      <p:sp>
        <p:nvSpPr>
          <p:cNvPr id="811155132" name="Notes Placeholder 2 [811155132]">
            <a:extLst>
              <a:ext uri="{FF2B5EF4-FFF2-40B4-BE49-F238E27FC236}">
                <a16:creationId xmlns:a16="http://schemas.microsoft.com/office/drawing/2014/main" id="{33EC7A46-CAC9-48F0-B3C4-EBA6B239C76E}"/>
              </a:ext>
            </a:extLst>
          </p:cNvPr>
          <p:cNvSpPr>
            <a:spLocks noGrp="1"/>
          </p:cNvSpPr>
          <p:nvPr>
            <p:ph type="body" idx="1"/>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r>
              <a:t>Original source slide 27</a:t>
            </a:r>
          </a:p>
          <a:p>
            <a:pPr marL="0" indent="0">
              <a:buNone/>
            </a:pPr>
            <a:endParaRPr/>
          </a:p>
          <a:p>
            <a:pPr marL="0" indent="0">
              <a:buNone/>
            </a:pPr>
            <a:r>
              <a:t>Care Settings for Aging Veterans</a:t>
            </a:r>
          </a:p>
          <a:p>
            <a:pPr marL="0" indent="0">
              <a:buNone/>
            </a:pPr>
            <a:endParaRPr/>
          </a:p>
          <a:p>
            <a:pPr marL="0" indent="0">
              <a:buNone/>
            </a:pPr>
            <a:r>
              <a:t>Original speaker notes and source references:</a:t>
            </a:r>
          </a:p>
          <a:p>
            <a:pPr marL="0" indent="0">
              <a:buNone/>
            </a:pPr>
            <a:endParaRPr/>
          </a:p>
          <a:p>
            <a:pPr marL="0" indent="0">
              <a:buNone/>
            </a:pPr>
            <a:r>
              <a:t>---</a:t>
            </a:r>
          </a:p>
          <a:p>
            <a:pPr marL="0" indent="0">
              <a:buNone/>
            </a:pPr>
            <a:r>
              <a:t>This slide references information from the following file: https://dvagov-my.sharepoint.com/personal/ashley_spellman_va_gov/_layouts/15/Doc.aspx?sourcedoc=%7BEE333019-3C55-481B-BF80-99544A2B5DF0%7D&amp;file=age%20friendly%20ppt%20nova.docx&amp;action=default&amp;mobileredirect=true&amp;DefaultItemOpen=1</a:t>
            </a:r>
          </a:p>
          <a:p>
            <a:pPr marL="0" indent="0">
              <a:buNone/>
            </a:pPr>
            <a:endParaRPr/>
          </a:p>
          <a:p>
            <a:pPr marL="0" indent="0">
              <a:buNone/>
            </a:pPr>
            <a:r>
              <a:t>Inpatient Care: Preventing Complications, Interdisciplinary Teams, Early Mobilization, Discharge Planning, Outpatient Care: Geriatric PACTs, Home-Based Primary Care, Telehealth, Screening, Community Coordination, Specialty and Mental Health Care: GEM Clinics, Dementia Clinics, Adult Day Health, PTSD, Peer Support</a:t>
            </a:r>
          </a:p>
          <a:p>
            <a:pPr marL="0" indent="0">
              <a:buNone/>
            </a:pPr>
            <a:endParaRPr/>
          </a:p>
          <a:p>
            <a:pPr marL="0" indent="0">
              <a:buNone/>
            </a:pPr>
            <a:endParaRPr/>
          </a:p>
          <a:p>
            <a:pPr marL="0" indent="0">
              <a:buNone/>
            </a:pPr>
            <a:r>
              <a:t>27</a:t>
            </a:r>
          </a:p>
          <a:p>
            <a:pPr marL="0" indent="0">
              <a:buNone/>
            </a:pPr>
            <a:endParaRPr/>
          </a:p>
          <a:p>
            <a:pPr marL="0" indent="0">
              <a:buNone/>
            </a:pPr>
            <a:r>
              <a:t>Photograph attribution: Race Point Beach - Cape Cod National Seashore — m01229. CC BY 2.0. Source: https://commons.wikimedia.org/wiki/File:Race_Point_Beach_-_Cape_Cod_National_Seashore_(14081872902).jpg License: https://creativecommons.org/licenses/by/2.0/. Cropped proportionally for layout, with translucent navy overlays where used; original photograph unretouched. Photograph crop retains its original license; other presentation material is separate.</a:t>
            </a:r>
          </a:p>
        </p:txBody>
      </p:sp>
      <p:sp>
        <p:nvSpPr>
          <p:cNvPr id="811155133" name="Slide Number Placeholder 3 [811155133]">
            <a:extLst>
              <a:ext uri="{FF2B5EF4-FFF2-40B4-BE49-F238E27FC236}">
                <a16:creationId xmlns:a16="http://schemas.microsoft.com/office/drawing/2014/main" id="{329AF16C-1FB0-4A3C-B177-31F2CF0668DF}"/>
              </a:ext>
            </a:extLst>
          </p:cNvPr>
          <p:cNvSpPr>
            <a:spLocks noGrp="1"/>
          </p:cNvSpPr>
          <p:nvPr>
            <p:ph type="sldNum" idx="5"/>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Shape [811155134]">
          <a:extLst>
            <a:ext uri="{FF2B5EF4-FFF2-40B4-BE49-F238E27FC236}">
              <a16:creationId xmlns:a16="http://schemas.microsoft.com/office/drawing/2014/main" id="{18822B8B-0C77-4249-91DD-058E58BFB894}"/>
            </a:ext>
          </a:extLst>
        </p:cNvPr>
        <p:cNvGrpSpPr/>
        <p:nvPr/>
      </p:nvGrpSpPr>
      <p:grpSpPr>
        <a:xfrm>
          <a:off x="0" y="0"/>
          <a:ext cx="0" cy="0"/>
          <a:chOff x="0" y="0"/>
          <a:chExt cx="0" cy="0"/>
        </a:xfrm>
      </p:grpSpPr>
      <p:sp>
        <p:nvSpPr>
          <p:cNvPr id="811155135" name="Slide Image Placeholder 1 [811155135]">
            <a:extLst>
              <a:ext uri="{FF2B5EF4-FFF2-40B4-BE49-F238E27FC236}">
                <a16:creationId xmlns:a16="http://schemas.microsoft.com/office/drawing/2014/main" id="{BF4447CF-8684-4AE5-A7BA-D32C7755BAAC}"/>
              </a:ext>
            </a:extLst>
          </p:cNvPr>
          <p:cNvSpPr>
            <a:spLocks noGrp="1" noRot="1" noChangeAspect="1"/>
          </p:cNvSpPr>
          <p:nvPr>
            <p:ph type="sldImg"/>
          </p:nvPr>
        </p:nvSpPr>
        <p:spPr/>
      </p:sp>
      <p:sp>
        <p:nvSpPr>
          <p:cNvPr id="811155136" name="Notes Placeholder 2 [811155136]">
            <a:extLst>
              <a:ext uri="{FF2B5EF4-FFF2-40B4-BE49-F238E27FC236}">
                <a16:creationId xmlns:a16="http://schemas.microsoft.com/office/drawing/2014/main" id="{944E7EAE-7999-4A24-A5EC-504AC5F39869}"/>
              </a:ext>
            </a:extLst>
          </p:cNvPr>
          <p:cNvSpPr>
            <a:spLocks noGrp="1"/>
          </p:cNvSpPr>
          <p:nvPr>
            <p:ph type="body" idx="1"/>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r>
              <a:t>Original source slide 28</a:t>
            </a:r>
          </a:p>
          <a:p>
            <a:pPr marL="0" indent="0">
              <a:buNone/>
            </a:pPr>
            <a:endParaRPr/>
          </a:p>
          <a:p>
            <a:pPr marL="0" indent="0">
              <a:buNone/>
            </a:pPr>
            <a:r>
              <a:t>Inpatient Care: Preventing Complications, Interdisciplinary Teams, Early Mobilization, Discharge Planning</a:t>
            </a:r>
          </a:p>
          <a:p>
            <a:pPr marL="0" indent="0">
              <a:buNone/>
            </a:pPr>
            <a:endParaRPr/>
          </a:p>
          <a:p>
            <a:pPr marL="0" indent="0">
              <a:buNone/>
            </a:pPr>
            <a:r>
              <a:t>Preventing Complications</a:t>
            </a:r>
          </a:p>
          <a:p>
            <a:pPr marL="0" indent="0">
              <a:buNone/>
            </a:pPr>
            <a:r>
              <a:t>Focus on preventing delirium, falls, and hospital-acquired infections during inpatient care.</a:t>
            </a:r>
          </a:p>
          <a:p>
            <a:pPr marL="0" indent="0">
              <a:buNone/>
            </a:pPr>
            <a:r>
              <a:t>Interdisciplinary Teams</a:t>
            </a:r>
          </a:p>
          <a:p>
            <a:pPr marL="0" indent="0">
              <a:buNone/>
            </a:pPr>
            <a:r>
              <a:t>Care involves nurses, geriatricians, physical therapists, pharmacists, and social workers working collaboratively.</a:t>
            </a:r>
          </a:p>
          <a:p>
            <a:pPr marL="0" indent="0">
              <a:buNone/>
            </a:pPr>
            <a:r>
              <a:t>Early Mobilization</a:t>
            </a:r>
          </a:p>
          <a:p>
            <a:pPr marL="0" indent="0">
              <a:buNone/>
            </a:pPr>
            <a:r>
              <a:t>Encourage safe, daily movement to maintain function and reduce complications in aging patients.</a:t>
            </a:r>
          </a:p>
          <a:p>
            <a:pPr marL="0" indent="0">
              <a:buNone/>
            </a:pPr>
            <a:r>
              <a:t>Discharge Planning</a:t>
            </a:r>
          </a:p>
          <a:p>
            <a:pPr marL="0" indent="0">
              <a:buNone/>
            </a:pPr>
            <a:r>
              <a:t>Careful planning to prevent readmissions through medication review and community support coordination.</a:t>
            </a:r>
          </a:p>
          <a:p>
            <a:pPr marL="0" indent="0">
              <a:buNone/>
            </a:pPr>
            <a:endParaRPr/>
          </a:p>
          <a:p>
            <a:pPr marL="0" indent="0">
              <a:buNone/>
            </a:pPr>
            <a:r>
              <a:t>Original speaker notes and source references:</a:t>
            </a:r>
          </a:p>
          <a:p>
            <a:pPr marL="0" indent="0">
              <a:buNone/>
            </a:pPr>
            <a:endParaRPr/>
          </a:p>
          <a:p>
            <a:pPr marL="0" indent="0">
              <a:buNone/>
            </a:pPr>
            <a:r>
              <a:t>---</a:t>
            </a:r>
          </a:p>
          <a:p>
            <a:pPr marL="0" indent="0">
              <a:buNone/>
            </a:pPr>
            <a:r>
              <a:t>This slide references information from the following file: https://dvagov-my.sharepoint.com/personal/ashley_spellman_va_gov/_layouts/15/Doc.aspx?sourcedoc=%7BEE333019-3C55-481B-BF80-99544A2B5DF0%7D&amp;file=age%20friendly%20ppt%20nova.docx&amp;action=default&amp;mobileredirect=true&amp;DefaultItemOpen=1</a:t>
            </a:r>
          </a:p>
          <a:p>
            <a:pPr marL="0" indent="0">
              <a:buNone/>
            </a:pPr>
            <a:endParaRPr/>
          </a:p>
          <a:p>
            <a:pPr marL="0" indent="0">
              <a:buNone/>
            </a:pPr>
            <a:r>
              <a:t># Slide 1: Title Slide **Caring for the Aging Veteran Population in VHA** Your Name Your Title/Role Date --- # Slide 2: Objectives - Understand characteristics of the aging veteran population - Identify specific medical and psychosocial needs - Appreciate the spectrum of care: inpatient, outpatient, specialty, mental health - Learn the 4Ms framework in geriatrics - Explore special training considerations for nursing in VHA **Speaker Note:** Today’s session will walk you through the demographics, needs, approaches, and special considerations for the aging veteran population. --- # Slide 3: Who Are VA’s Aging Veterans? - Over 50% of enrolled Veterans in VHA are age 65+ - Largest cohorts: WWII, Korea, Vietnam, and Gulf War - Unique exposures and service-related conditions *[Insert pie chart of age distribution from VHA data]* **Speaker Note:** The majority of Veterans utilizing VA services are now senior citizens, with the Vietnam era being the largest group. --- # Slide 4: War Eras Represented in VHA - **World War II:** 1941-1945 (now 90+ years old) - **Korean War:** 1950-1953 (late 80s-90s) - **Vietnam War:** 1955-1975 (late 60s-late 70s) - **Gulf War:** 1990-2001 (mid 50s-early 60s) - Multiple deployments for many; unique needs per era --- # Slide 5: Impact of Military Service on Aging - Service-connected conditions: PTSD, TBI, amputations, Agent Orange - Accelerated aging from injuries/exposures - Distinct life experiences and challenges *[Insert image: medals or service uniforms]* --- # Slide 6: General Needs of the Aging Population - Chronic disease management: heart, diabetes, arthritis, cancer - Polypharmacy: risk of drug interactions - Functional support: ADLs/IADLs, assistive devices - Cognitive changes: dementia, MCI, delirium --- # Slide 7: Veteran-Specific Health Needs - Higher rates: - Chronic pain - Depression, PTSD, substance use - Suicide (especially men over 75) - Key issues: - Hearing and vision loss - Mobility, falls, amputations - Homelessness risk - Exposure-related conditions: Agent Orange, asbestos, burn pits --- # Slide 8: Aging Veterans—Psychosocial Issues - Social isolation and loss of support network - Stigma and reluctance to seek help - Reintegrating into civilian life - Risk of poverty and homelessness - Moral injury and survivor’s guilt *[Insert image: older Veteran, alone at home]* --- # Slide 9: Social Determinants of Health - Economic stability and benefits access (VA, Social Security, pensions) - Housing and environment - Access to community resources - Family and social supports --- # Slide 10: The 4Ms Framework *[Insert graphic of the 4Ms boxes]* - **What Matters** - **Mobility** - **Mentation** - **Medications** --- # Slide 11: 4Ms—What Matters - Understand individual goals, values, and care preferences - Involve Veteran and family in all decisions - Advance care planning and shared decision making --- # Slide 12: 4Ms—Mobility - Assess mobility and fall risk - Promote safe, daily movement - PT/OT involvement for function and adaptations --- # Slide 13: 4Ms—Mentation - Screen for cognitive impairment, delirium, depression, PTSD - Manage dementia and mental health conditions - Caregiver education and support --- # Slide 14: 4Ms—Medications - Review all medications regularly - Reduce polypharmacy and inappropriate drugs (Beers Criteria) - Involve clinical pharmacists in deprescribing --- # Slide 15: Special Nursing Training - **Military Cultural Competency**: Recognizing service-related experiences - **Geriatric assessment** skills: Cognitive, physical, functional - **Mental health crisis intervention**: Suicide, substance use, PTSD - **VHA Programs**: - Geriatric Resource Nurse role - Geriatric Scholars Program - Simulation and ongoing in-service training --- # Slide 16: Multidisciplinary Approach - **Geriatrics, Social Work, PT/OT, Pharmacy** - Integrated care planning - Support for caregivers and families --- # Slide 17: Inpatient Care for Aging Veterans - Focus: Preventing delirium, falls, hospital-acquired complications - Interdisciplinary teams: nurse, geriatrician, PT, pharmacy, social work - Early mobilization, orientation, sensory aids, medication reconciliation - Discharge planning to prevent readmissions --- # Slide 18: Outpatient Care - Geriatric PACTs (Patient-Aligned Care Teams) - Home-Based Primary Care, telehealth, remote monitoring - Screening/prevention: cancer, osteoporosis, vaccinations - Coordination with community services and home health --- # Slide 19: Specialty and Mental Health Care - Geriatric Evaluation &amp; Management (GEM) Clinics - Dementia/memory clinics, Adult Day Health Care, respite - PTSD, substance use disorder, late-life depression treatment - Peer support, caregiver training, social work navigation --- # Slide 20: Challenges and Opportunities - Managing complexity: Multiple comorbidities, mental health, social needs - Cultural humility: Meeting Veterans “where they are” - Advance care planning and palliative approaches - Leveraging technology (telehealth, remote monitoring) --- # Slide 21: Case Study (Optional) - Present a de-identified scenario of an aging Veteran with comorbidities, social isolation, and medication complexity - Ask audience: "How would you apply the 4Ms?" **Speaker Note:** Discuss the case together, mapping interventions to each of the 4Ms. --- # Slide 22: Key Resources - VHA Geriatrics &amp; Extended Care: www.va.gov/geriatrics/ - Age-Friendly Health Systems: ihi.org/Engage/Initiatives/Age-Friendly-Health-Systems - VA Mental Health: www.mentalhealth.va.gov - Beers Criteria: www.americangeriatrics.org --- /# Slide 23: Summary - Aging Veterans have complex, unique needs - The 4Ms framework + person-centered care = best outcomes - Interdisciplinary teamwork is essential - VHA offers comprehensive resources to support this population --- # Slide 24: Questions &amp; Discussion - Invite questions - Option to discuss potential role-specific challenges (nursing, social work, etc.) --- ​‌</a:t>
            </a:r>
          </a:p>
          <a:p>
            <a:pPr marL="0" indent="0">
              <a:buNone/>
            </a:pPr>
            <a:endParaRPr/>
          </a:p>
          <a:p>
            <a:pPr marL="0" indent="0">
              <a:buNone/>
            </a:pPr>
            <a:endParaRPr/>
          </a:p>
          <a:p>
            <a:pPr marL="0" indent="0">
              <a:buNone/>
            </a:pPr>
            <a:r>
              <a:t>28</a:t>
            </a:r>
          </a:p>
          <a:p>
            <a:pPr marL="0" indent="0">
              <a:buNone/>
            </a:pPr>
            <a:endParaRPr/>
          </a:p>
        </p:txBody>
      </p:sp>
      <p:sp>
        <p:nvSpPr>
          <p:cNvPr id="811155137" name="Slide Number Placeholder 3 [811155137]">
            <a:extLst>
              <a:ext uri="{FF2B5EF4-FFF2-40B4-BE49-F238E27FC236}">
                <a16:creationId xmlns:a16="http://schemas.microsoft.com/office/drawing/2014/main" id="{EE26A997-EF7C-44FD-A7D4-5C5329EBB144}"/>
              </a:ext>
            </a:extLst>
          </p:cNvPr>
          <p:cNvSpPr>
            <a:spLocks noGrp="1"/>
          </p:cNvSpPr>
          <p:nvPr>
            <p:ph type="sldNum" idx="5"/>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Shape [811155138]">
          <a:extLst>
            <a:ext uri="{FF2B5EF4-FFF2-40B4-BE49-F238E27FC236}">
              <a16:creationId xmlns:a16="http://schemas.microsoft.com/office/drawing/2014/main" id="{E7BD1442-17A0-40E1-97CC-392AADD17629}"/>
            </a:ext>
          </a:extLst>
        </p:cNvPr>
        <p:cNvGrpSpPr/>
        <p:nvPr/>
      </p:nvGrpSpPr>
      <p:grpSpPr>
        <a:xfrm>
          <a:off x="0" y="0"/>
          <a:ext cx="0" cy="0"/>
          <a:chOff x="0" y="0"/>
          <a:chExt cx="0" cy="0"/>
        </a:xfrm>
      </p:grpSpPr>
      <p:sp>
        <p:nvSpPr>
          <p:cNvPr id="811155139" name="Slide Image Placeholder 1 [811155139]">
            <a:extLst>
              <a:ext uri="{FF2B5EF4-FFF2-40B4-BE49-F238E27FC236}">
                <a16:creationId xmlns:a16="http://schemas.microsoft.com/office/drawing/2014/main" id="{AA3A9A24-0BF8-4B09-90E3-83E9CAD0E518}"/>
              </a:ext>
            </a:extLst>
          </p:cNvPr>
          <p:cNvSpPr>
            <a:spLocks noGrp="1" noRot="1" noChangeAspect="1"/>
          </p:cNvSpPr>
          <p:nvPr>
            <p:ph type="sldImg"/>
          </p:nvPr>
        </p:nvSpPr>
        <p:spPr/>
      </p:sp>
      <p:sp>
        <p:nvSpPr>
          <p:cNvPr id="811155140" name="Notes Placeholder 2 [811155140]">
            <a:extLst>
              <a:ext uri="{FF2B5EF4-FFF2-40B4-BE49-F238E27FC236}">
                <a16:creationId xmlns:a16="http://schemas.microsoft.com/office/drawing/2014/main" id="{369421C0-C8B2-4DE7-B6AC-371AC14641F4}"/>
              </a:ext>
            </a:extLst>
          </p:cNvPr>
          <p:cNvSpPr>
            <a:spLocks noGrp="1"/>
          </p:cNvSpPr>
          <p:nvPr>
            <p:ph type="body" idx="1"/>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r>
              <a:t>Original source slide 29</a:t>
            </a:r>
          </a:p>
          <a:p>
            <a:pPr marL="0" indent="0">
              <a:buNone/>
            </a:pPr>
            <a:endParaRPr/>
          </a:p>
          <a:p>
            <a:pPr marL="0" indent="0">
              <a:buNone/>
            </a:pPr>
            <a:r>
              <a:t>Age Friendly Unit</a:t>
            </a:r>
          </a:p>
          <a:p>
            <a:pPr marL="0" indent="0">
              <a:buNone/>
            </a:pPr>
            <a:endParaRPr/>
          </a:p>
          <a:p>
            <a:pPr marL="0" indent="0">
              <a:buNone/>
            </a:pPr>
            <a:r>
              <a:t>Designated 10 beds within med/surg/tele unit for qualifying admissions</a:t>
            </a:r>
          </a:p>
          <a:p>
            <a:pPr marL="0" indent="0">
              <a:buNone/>
            </a:pPr>
            <a:r>
              <a:t>Inclusion criteria: age greater than 72, no active substance abuse, no psychosis, no active/acute psychiatric illness</a:t>
            </a:r>
          </a:p>
          <a:p>
            <a:pPr marL="0" indent="0">
              <a:buNone/>
            </a:pPr>
            <a:r>
              <a:t>Daily Rounding by Interdisciplinary Team</a:t>
            </a:r>
          </a:p>
          <a:p>
            <a:pPr marL="0" indent="0">
              <a:buNone/>
            </a:pPr>
            <a:r>
              <a:t>Geriatrician, Pharmacy, Social Work, Occupational Therapy, Nursing</a:t>
            </a:r>
          </a:p>
          <a:p>
            <a:pPr marL="0" indent="0">
              <a:buNone/>
            </a:pPr>
            <a:r>
              <a:t>4M Focused</a:t>
            </a:r>
          </a:p>
          <a:p>
            <a:pPr marL="0" indent="0">
              <a:buNone/>
            </a:pPr>
            <a:r>
              <a:t>Mobility</a:t>
            </a:r>
          </a:p>
          <a:p>
            <a:pPr marL="0" indent="0">
              <a:buNone/>
            </a:pPr>
            <a:r>
              <a:t>Medications</a:t>
            </a:r>
          </a:p>
          <a:p>
            <a:pPr marL="0" indent="0">
              <a:buNone/>
            </a:pPr>
            <a:r>
              <a:t>Mentation</a:t>
            </a:r>
          </a:p>
          <a:p>
            <a:pPr marL="0" indent="0">
              <a:buNone/>
            </a:pPr>
            <a:r>
              <a:t>Matters (what matters to the Veteran)</a:t>
            </a:r>
          </a:p>
          <a:p>
            <a:pPr marL="0" indent="0">
              <a:buNone/>
            </a:pPr>
            <a:r>
              <a:t>Movement (bowel)</a:t>
            </a:r>
          </a:p>
          <a:p>
            <a:pPr marL="0" indent="0">
              <a:buNone/>
            </a:pPr>
            <a:endParaRPr/>
          </a:p>
          <a:p>
            <a:pPr marL="0" indent="0">
              <a:buNone/>
            </a:pPr>
            <a:r>
              <a:t>Original speaker notes and source references:</a:t>
            </a:r>
          </a:p>
          <a:p>
            <a:pPr marL="0" indent="0">
              <a:buNone/>
            </a:pPr>
            <a:endParaRPr/>
          </a:p>
          <a:p>
            <a:pPr marL="0" indent="0">
              <a:buNone/>
            </a:pPr>
            <a:endParaRPr/>
          </a:p>
          <a:p>
            <a:pPr marL="0" indent="0">
              <a:buNone/>
            </a:pPr>
            <a:r>
              <a:t>Photograph attribution: Castle Hill Lighthouse, Newport, Rhode Island — Dsdugan. CC BY-SA 4.0. Source: https://commons.wikimedia.org/wiki/File:15_23_0450_castle_hill_light.jpg License: https://creativecommons.org/licenses/by-sa/4.0/. Cropped proportionally for layout, with translucent navy overlays where used; original photograph unretouched. Photograph crop retains its original license; other presentation material is separate.</a:t>
            </a:r>
          </a:p>
          <a:p>
            <a:pPr marL="0" indent="0">
              <a:buNone/>
            </a:pPr>
            <a:endParaRPr/>
          </a:p>
          <a:p>
            <a:pPr marL="0" indent="0">
              <a:buNone/>
            </a:pPr>
            <a:r>
              <a:t>Local source-reported admission criteria retained. Bowel movement is an additional local focus, not an official fifth M.</a:t>
            </a:r>
          </a:p>
        </p:txBody>
      </p:sp>
      <p:sp>
        <p:nvSpPr>
          <p:cNvPr id="811155141" name="Slide Number Placeholder 3 [811155141]">
            <a:extLst>
              <a:ext uri="{FF2B5EF4-FFF2-40B4-BE49-F238E27FC236}">
                <a16:creationId xmlns:a16="http://schemas.microsoft.com/office/drawing/2014/main" id="{979EC21B-0B4A-4125-BBD2-1A753D01E286}"/>
              </a:ext>
            </a:extLst>
          </p:cNvPr>
          <p:cNvSpPr>
            <a:spLocks noGrp="1"/>
          </p:cNvSpPr>
          <p:nvPr>
            <p:ph type="sldNum" idx="5"/>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Shape [811155142]">
          <a:extLst>
            <a:ext uri="{FF2B5EF4-FFF2-40B4-BE49-F238E27FC236}">
              <a16:creationId xmlns:a16="http://schemas.microsoft.com/office/drawing/2014/main" id="{E00F4575-5FEE-4F75-8230-0896FD7DB90E}"/>
            </a:ext>
          </a:extLst>
        </p:cNvPr>
        <p:cNvGrpSpPr/>
        <p:nvPr/>
      </p:nvGrpSpPr>
      <p:grpSpPr>
        <a:xfrm>
          <a:off x="0" y="0"/>
          <a:ext cx="0" cy="0"/>
          <a:chOff x="0" y="0"/>
          <a:chExt cx="0" cy="0"/>
        </a:xfrm>
      </p:grpSpPr>
      <p:sp>
        <p:nvSpPr>
          <p:cNvPr id="811155143" name="Slide Image Placeholder 1 [811155143]">
            <a:extLst>
              <a:ext uri="{FF2B5EF4-FFF2-40B4-BE49-F238E27FC236}">
                <a16:creationId xmlns:a16="http://schemas.microsoft.com/office/drawing/2014/main" id="{9754BB23-0F5E-49B7-8C90-F23D37836A4C}"/>
              </a:ext>
            </a:extLst>
          </p:cNvPr>
          <p:cNvSpPr>
            <a:spLocks noGrp="1" noRot="1" noChangeAspect="1"/>
          </p:cNvSpPr>
          <p:nvPr>
            <p:ph type="sldImg"/>
          </p:nvPr>
        </p:nvSpPr>
        <p:spPr/>
      </p:sp>
      <p:sp>
        <p:nvSpPr>
          <p:cNvPr id="811155144" name="Notes Placeholder 2 [811155144]">
            <a:extLst>
              <a:ext uri="{FF2B5EF4-FFF2-40B4-BE49-F238E27FC236}">
                <a16:creationId xmlns:a16="http://schemas.microsoft.com/office/drawing/2014/main" id="{065A9F47-27F7-4E05-9F51-05DAF82FB46D}"/>
              </a:ext>
            </a:extLst>
          </p:cNvPr>
          <p:cNvSpPr>
            <a:spLocks noGrp="1"/>
          </p:cNvSpPr>
          <p:nvPr>
            <p:ph type="body" idx="1"/>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r>
              <a:t>Original source slide 30</a:t>
            </a:r>
          </a:p>
          <a:p>
            <a:pPr marL="0" indent="0">
              <a:buNone/>
            </a:pPr>
            <a:endParaRPr/>
          </a:p>
          <a:p>
            <a:pPr marL="0" indent="0">
              <a:buNone/>
            </a:pPr>
            <a:r>
              <a:t>Focus on Care Assessment Need (CAN) scores</a:t>
            </a:r>
          </a:p>
          <a:p>
            <a:pPr marL="0" indent="0">
              <a:buNone/>
            </a:pPr>
            <a:r>
              <a:t>Reflects estimated probability of admission or death within a specified time period (90 days), expressed as a percentile from 0 (lowest risk) to 99 (highest risk) and indicates how a Veteran compares with other individuals in terms of likelihood of hospitalization or death</a:t>
            </a:r>
          </a:p>
          <a:p>
            <a:pPr marL="0" indent="0">
              <a:buNone/>
            </a:pPr>
            <a:r>
              <a:t>Metrics</a:t>
            </a:r>
          </a:p>
          <a:p>
            <a:pPr marL="0" indent="0">
              <a:buNone/>
            </a:pPr>
            <a:r>
              <a:t>30 day mortality</a:t>
            </a:r>
          </a:p>
          <a:p>
            <a:pPr marL="0" indent="0">
              <a:buNone/>
            </a:pPr>
            <a:r>
              <a:t>Average length of stay</a:t>
            </a:r>
          </a:p>
          <a:p>
            <a:pPr marL="0" indent="0">
              <a:buNone/>
            </a:pPr>
            <a:r>
              <a:t>30 day readmission rate</a:t>
            </a:r>
          </a:p>
          <a:p>
            <a:pPr marL="0" indent="0">
              <a:buNone/>
            </a:pPr>
            <a:endParaRPr/>
          </a:p>
          <a:p>
            <a:pPr marL="0" indent="0">
              <a:buNone/>
            </a:pPr>
            <a:r>
              <a:t>Original speaker notes and source references:</a:t>
            </a:r>
          </a:p>
          <a:p>
            <a:pPr marL="0" indent="0">
              <a:buNone/>
            </a:pPr>
            <a:endParaRPr/>
          </a:p>
          <a:p>
            <a:pPr marL="0" indent="0">
              <a:buNone/>
            </a:pPr>
            <a:endParaRPr/>
          </a:p>
          <a:p>
            <a:pPr marL="0" indent="0">
              <a:buNone/>
            </a:pPr>
            <a:endParaRPr/>
          </a:p>
          <a:p>
            <a:pPr marL="0" indent="0">
              <a:buNone/>
            </a:pPr>
            <a:r>
              <a:t>CAN is a relative percentile, not a probability percentage. The 90-day horizon is retained from the source.</a:t>
            </a:r>
          </a:p>
        </p:txBody>
      </p:sp>
      <p:sp>
        <p:nvSpPr>
          <p:cNvPr id="811155145" name="Slide Number Placeholder 3 [811155145]">
            <a:extLst>
              <a:ext uri="{FF2B5EF4-FFF2-40B4-BE49-F238E27FC236}">
                <a16:creationId xmlns:a16="http://schemas.microsoft.com/office/drawing/2014/main" id="{2D499213-30C0-4CE9-9230-5D696805F595}"/>
              </a:ext>
            </a:extLst>
          </p:cNvPr>
          <p:cNvSpPr>
            <a:spLocks noGrp="1"/>
          </p:cNvSpPr>
          <p:nvPr>
            <p:ph type="sldNum" idx="5"/>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Shape [811155146]">
          <a:extLst>
            <a:ext uri="{FF2B5EF4-FFF2-40B4-BE49-F238E27FC236}">
              <a16:creationId xmlns:a16="http://schemas.microsoft.com/office/drawing/2014/main" id="{E9EECC19-7DCA-48C9-A3D0-C9534072D731}"/>
            </a:ext>
          </a:extLst>
        </p:cNvPr>
        <p:cNvGrpSpPr/>
        <p:nvPr/>
      </p:nvGrpSpPr>
      <p:grpSpPr>
        <a:xfrm>
          <a:off x="0" y="0"/>
          <a:ext cx="0" cy="0"/>
          <a:chOff x="0" y="0"/>
          <a:chExt cx="0" cy="0"/>
        </a:xfrm>
      </p:grpSpPr>
      <p:sp>
        <p:nvSpPr>
          <p:cNvPr id="811155147" name="Slide Image Placeholder 1 [811155147]">
            <a:extLst>
              <a:ext uri="{FF2B5EF4-FFF2-40B4-BE49-F238E27FC236}">
                <a16:creationId xmlns:a16="http://schemas.microsoft.com/office/drawing/2014/main" id="{30795F0B-121E-42FB-9958-2C5109929281}"/>
              </a:ext>
            </a:extLst>
          </p:cNvPr>
          <p:cNvSpPr>
            <a:spLocks noGrp="1" noRot="1" noChangeAspect="1"/>
          </p:cNvSpPr>
          <p:nvPr>
            <p:ph type="sldImg"/>
          </p:nvPr>
        </p:nvSpPr>
        <p:spPr/>
      </p:sp>
      <p:sp>
        <p:nvSpPr>
          <p:cNvPr id="811155148" name="Notes Placeholder 2 [811155148]">
            <a:extLst>
              <a:ext uri="{FF2B5EF4-FFF2-40B4-BE49-F238E27FC236}">
                <a16:creationId xmlns:a16="http://schemas.microsoft.com/office/drawing/2014/main" id="{9F2D954B-4A22-4E69-B3A8-4FD9299DB773}"/>
              </a:ext>
            </a:extLst>
          </p:cNvPr>
          <p:cNvSpPr>
            <a:spLocks noGrp="1"/>
          </p:cNvSpPr>
          <p:nvPr>
            <p:ph type="body" idx="1"/>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r>
              <a:t>Original source slide 31</a:t>
            </a:r>
          </a:p>
          <a:p>
            <a:pPr marL="0" indent="0">
              <a:buNone/>
            </a:pPr>
            <a:endParaRPr/>
          </a:p>
          <a:p>
            <a:pPr marL="0" indent="0">
              <a:buNone/>
            </a:pPr>
            <a:r>
              <a:t>Age Fit Dashboard</a:t>
            </a:r>
          </a:p>
          <a:p>
            <a:pPr marL="0" indent="0">
              <a:buNone/>
            </a:pPr>
            <a:endParaRPr/>
          </a:p>
          <a:p>
            <a:pPr marL="0" indent="0">
              <a:buNone/>
            </a:pPr>
            <a:r>
              <a:t>Original speaker notes and source references:</a:t>
            </a:r>
          </a:p>
          <a:p>
            <a:pPr marL="0" indent="0">
              <a:buNone/>
            </a:pPr>
            <a:endParaRPr/>
          </a:p>
          <a:p>
            <a:pPr marL="0" indent="0">
              <a:buNone/>
            </a:pPr>
            <a:endParaRPr/>
          </a:p>
          <a:p>
            <a:pPr marL="0" indent="0">
              <a:buNone/>
            </a:pPr>
            <a:endParaRPr/>
          </a:p>
          <a:p>
            <a:pPr marL="0" indent="0">
              <a:buNone/>
            </a:pPr>
            <a:r>
              <a:t>Dashboard values are not reconciled with source slide32. Cohorts, denominators and periods are unspecified.</a:t>
            </a:r>
          </a:p>
        </p:txBody>
      </p:sp>
      <p:sp>
        <p:nvSpPr>
          <p:cNvPr id="811155149" name="Slide Number Placeholder 3 [811155149]">
            <a:extLst>
              <a:ext uri="{FF2B5EF4-FFF2-40B4-BE49-F238E27FC236}">
                <a16:creationId xmlns:a16="http://schemas.microsoft.com/office/drawing/2014/main" id="{CEA618CE-279C-4BE0-B2E1-856EA9B3E4C9}"/>
              </a:ext>
            </a:extLst>
          </p:cNvPr>
          <p:cNvSpPr>
            <a:spLocks noGrp="1"/>
          </p:cNvSpPr>
          <p:nvPr>
            <p:ph type="sldNum" idx="5"/>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Shape [811155150]">
          <a:extLst>
            <a:ext uri="{FF2B5EF4-FFF2-40B4-BE49-F238E27FC236}">
              <a16:creationId xmlns:a16="http://schemas.microsoft.com/office/drawing/2014/main" id="{6482FC83-5CC2-495F-85DB-303BBFF2CB4B}"/>
            </a:ext>
          </a:extLst>
        </p:cNvPr>
        <p:cNvGrpSpPr/>
        <p:nvPr/>
      </p:nvGrpSpPr>
      <p:grpSpPr>
        <a:xfrm>
          <a:off x="0" y="0"/>
          <a:ext cx="0" cy="0"/>
          <a:chOff x="0" y="0"/>
          <a:chExt cx="0" cy="0"/>
        </a:xfrm>
      </p:grpSpPr>
      <p:sp>
        <p:nvSpPr>
          <p:cNvPr id="811155151" name="Slide Image Placeholder 1 [811155151]">
            <a:extLst>
              <a:ext uri="{FF2B5EF4-FFF2-40B4-BE49-F238E27FC236}">
                <a16:creationId xmlns:a16="http://schemas.microsoft.com/office/drawing/2014/main" id="{6DEA6356-D874-4203-A334-E88050D385A7}"/>
              </a:ext>
            </a:extLst>
          </p:cNvPr>
          <p:cNvSpPr>
            <a:spLocks noGrp="1" noRot="1" noChangeAspect="1"/>
          </p:cNvSpPr>
          <p:nvPr>
            <p:ph type="sldImg"/>
          </p:nvPr>
        </p:nvSpPr>
        <p:spPr/>
      </p:sp>
      <p:sp>
        <p:nvSpPr>
          <p:cNvPr id="811155152" name="Notes Placeholder 2 [811155152]">
            <a:extLst>
              <a:ext uri="{FF2B5EF4-FFF2-40B4-BE49-F238E27FC236}">
                <a16:creationId xmlns:a16="http://schemas.microsoft.com/office/drawing/2014/main" id="{C79DDBE2-B067-4F23-BBE9-757543EBB307}"/>
              </a:ext>
            </a:extLst>
          </p:cNvPr>
          <p:cNvSpPr>
            <a:spLocks noGrp="1"/>
          </p:cNvSpPr>
          <p:nvPr>
            <p:ph type="body" idx="1"/>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r>
              <a:t>Original source slide 31</a:t>
            </a:r>
          </a:p>
          <a:p>
            <a:pPr marL="0" indent="0">
              <a:buNone/>
            </a:pPr>
            <a:endParaRPr/>
          </a:p>
          <a:p>
            <a:pPr marL="0" indent="0">
              <a:buNone/>
            </a:pPr>
            <a:r>
              <a:t>Age Fit Dashboard</a:t>
            </a:r>
          </a:p>
          <a:p>
            <a:pPr marL="0" indent="0">
              <a:buNone/>
            </a:pPr>
            <a:endParaRPr/>
          </a:p>
          <a:p>
            <a:pPr marL="0" indent="0">
              <a:buNone/>
            </a:pPr>
            <a:r>
              <a:t>Original speaker notes and source references:</a:t>
            </a:r>
          </a:p>
          <a:p>
            <a:pPr marL="0" indent="0">
              <a:buNone/>
            </a:pPr>
            <a:endParaRPr/>
          </a:p>
          <a:p>
            <a:pPr marL="0" indent="0">
              <a:buNone/>
            </a:pPr>
            <a:endParaRPr/>
          </a:p>
          <a:p>
            <a:pPr marL="0" indent="0">
              <a:buNone/>
            </a:pPr>
            <a:r>
              <a:t>Original dashboard image preserved byte-for-byte. Only the branded top header is cropped from view. Trends and discharge/disposition data remain visible at original proportions. The full screenshot is embedded.</a:t>
            </a:r>
          </a:p>
        </p:txBody>
      </p:sp>
      <p:sp>
        <p:nvSpPr>
          <p:cNvPr id="811155153" name="Slide Number Placeholder 3 [811155153]">
            <a:extLst>
              <a:ext uri="{FF2B5EF4-FFF2-40B4-BE49-F238E27FC236}">
                <a16:creationId xmlns:a16="http://schemas.microsoft.com/office/drawing/2014/main" id="{D46E8FF1-1BDA-4D31-970F-E6CDF8EFA14C}"/>
              </a:ext>
            </a:extLst>
          </p:cNvPr>
          <p:cNvSpPr>
            <a:spLocks noGrp="1"/>
          </p:cNvSpPr>
          <p:nvPr>
            <p:ph type="sldNum" idx="5"/>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Shape [811155154]">
          <a:extLst>
            <a:ext uri="{FF2B5EF4-FFF2-40B4-BE49-F238E27FC236}">
              <a16:creationId xmlns:a16="http://schemas.microsoft.com/office/drawing/2014/main" id="{2A9143EB-CD65-49A2-9C0D-7A71F60A6C15}"/>
            </a:ext>
          </a:extLst>
        </p:cNvPr>
        <p:cNvGrpSpPr/>
        <p:nvPr/>
      </p:nvGrpSpPr>
      <p:grpSpPr>
        <a:xfrm>
          <a:off x="0" y="0"/>
          <a:ext cx="0" cy="0"/>
          <a:chOff x="0" y="0"/>
          <a:chExt cx="0" cy="0"/>
        </a:xfrm>
      </p:grpSpPr>
      <p:sp>
        <p:nvSpPr>
          <p:cNvPr id="811155155" name="Slide Image Placeholder 1 [811155155]">
            <a:extLst>
              <a:ext uri="{FF2B5EF4-FFF2-40B4-BE49-F238E27FC236}">
                <a16:creationId xmlns:a16="http://schemas.microsoft.com/office/drawing/2014/main" id="{4625F590-43D4-49E7-A2E4-8714B8BA52BE}"/>
              </a:ext>
            </a:extLst>
          </p:cNvPr>
          <p:cNvSpPr>
            <a:spLocks noGrp="1" noRot="1" noChangeAspect="1"/>
          </p:cNvSpPr>
          <p:nvPr>
            <p:ph type="sldImg"/>
          </p:nvPr>
        </p:nvSpPr>
        <p:spPr/>
      </p:sp>
      <p:sp>
        <p:nvSpPr>
          <p:cNvPr id="811155156" name="Notes Placeholder 2 [811155156]">
            <a:extLst>
              <a:ext uri="{FF2B5EF4-FFF2-40B4-BE49-F238E27FC236}">
                <a16:creationId xmlns:a16="http://schemas.microsoft.com/office/drawing/2014/main" id="{6F5AC860-BF2D-4EC2-A907-80EDB59BA43E}"/>
              </a:ext>
            </a:extLst>
          </p:cNvPr>
          <p:cNvSpPr>
            <a:spLocks noGrp="1"/>
          </p:cNvSpPr>
          <p:nvPr>
            <p:ph type="body" idx="1"/>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r>
              <a:t>Original source slide 32</a:t>
            </a:r>
          </a:p>
          <a:p>
            <a:pPr marL="0" indent="0">
              <a:buNone/>
            </a:pPr>
            <a:endParaRPr/>
          </a:p>
          <a:p>
            <a:pPr marL="0" indent="0">
              <a:buNone/>
            </a:pPr>
            <a:r>
              <a:t>Outcomes</a:t>
            </a:r>
          </a:p>
          <a:p>
            <a:pPr marL="0" indent="0">
              <a:buNone/>
            </a:pPr>
            <a:endParaRPr/>
          </a:p>
          <a:p>
            <a:pPr marL="0" indent="0">
              <a:buNone/>
            </a:pPr>
            <a:r>
              <a:t>Average age 82.5</a:t>
            </a:r>
          </a:p>
          <a:p>
            <a:pPr marL="0" indent="0">
              <a:buNone/>
            </a:pPr>
            <a:r>
              <a:t>Average census 8.5</a:t>
            </a:r>
          </a:p>
          <a:p>
            <a:pPr marL="0" indent="0">
              <a:buNone/>
            </a:pPr>
            <a:r>
              <a:t>30 day mortality 6% to 4%</a:t>
            </a:r>
          </a:p>
          <a:p>
            <a:pPr marL="0" indent="0">
              <a:buNone/>
            </a:pPr>
            <a:r>
              <a:t>Average length of stay 7.7 days</a:t>
            </a:r>
          </a:p>
          <a:p>
            <a:pPr marL="0" indent="0">
              <a:buNone/>
            </a:pPr>
            <a:r>
              <a:t>30 day readmission rate 13% to 9.5%</a:t>
            </a:r>
          </a:p>
          <a:p>
            <a:pPr marL="0" indent="0">
              <a:buNone/>
            </a:pPr>
            <a:endParaRPr/>
          </a:p>
          <a:p>
            <a:pPr marL="0" indent="0">
              <a:buNone/>
            </a:pPr>
            <a:r>
              <a:t>Original speaker notes and source references:</a:t>
            </a:r>
          </a:p>
          <a:p>
            <a:pPr marL="0" indent="0">
              <a:buNone/>
            </a:pPr>
            <a:endParaRPr/>
          </a:p>
          <a:p>
            <a:pPr marL="0" indent="0">
              <a:buNone/>
            </a:pPr>
            <a:endParaRPr/>
          </a:p>
        </p:txBody>
      </p:sp>
      <p:sp>
        <p:nvSpPr>
          <p:cNvPr id="811155157" name="Slide Number Placeholder 3 [811155157]">
            <a:extLst>
              <a:ext uri="{FF2B5EF4-FFF2-40B4-BE49-F238E27FC236}">
                <a16:creationId xmlns:a16="http://schemas.microsoft.com/office/drawing/2014/main" id="{2E6211D2-091C-4671-AB76-CBEBE14DCA00}"/>
              </a:ext>
            </a:extLst>
          </p:cNvPr>
          <p:cNvSpPr>
            <a:spLocks noGrp="1"/>
          </p:cNvSpPr>
          <p:nvPr>
            <p:ph type="sldNum" idx="5"/>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Shape [811155154]">
          <a:extLst>
            <a:ext uri="{FF2B5EF4-FFF2-40B4-BE49-F238E27FC236}">
              <a16:creationId xmlns:a16="http://schemas.microsoft.com/office/drawing/2014/main" id="{97A8FF12-0230-EB8D-FF12-4267D3ED5D33}"/>
            </a:ext>
          </a:extLst>
        </p:cNvPr>
        <p:cNvGrpSpPr/>
        <p:nvPr/>
      </p:nvGrpSpPr>
      <p:grpSpPr>
        <a:xfrm>
          <a:off x="0" y="0"/>
          <a:ext cx="0" cy="0"/>
          <a:chOff x="0" y="0"/>
          <a:chExt cx="0" cy="0"/>
        </a:xfrm>
      </p:grpSpPr>
      <p:sp>
        <p:nvSpPr>
          <p:cNvPr id="811155155" name="Slide Image Placeholder 1 [811155155]">
            <a:extLst>
              <a:ext uri="{FF2B5EF4-FFF2-40B4-BE49-F238E27FC236}">
                <a16:creationId xmlns:a16="http://schemas.microsoft.com/office/drawing/2014/main" id="{164B8236-F274-A146-1923-A526019759DD}"/>
              </a:ext>
            </a:extLst>
          </p:cNvPr>
          <p:cNvSpPr>
            <a:spLocks noGrp="1" noRot="1" noChangeAspect="1"/>
          </p:cNvSpPr>
          <p:nvPr>
            <p:ph type="sldImg"/>
          </p:nvPr>
        </p:nvSpPr>
        <p:spPr/>
      </p:sp>
      <p:sp>
        <p:nvSpPr>
          <p:cNvPr id="811155156" name="Notes Placeholder 2 [811155156]">
            <a:extLst>
              <a:ext uri="{FF2B5EF4-FFF2-40B4-BE49-F238E27FC236}">
                <a16:creationId xmlns:a16="http://schemas.microsoft.com/office/drawing/2014/main" id="{3B19C698-470D-FA21-D77A-20C7561CEEED}"/>
              </a:ext>
            </a:extLst>
          </p:cNvPr>
          <p:cNvSpPr>
            <a:spLocks noGrp="1"/>
          </p:cNvSpPr>
          <p:nvPr>
            <p:ph type="body" idx="1"/>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r>
              <a:t>Original source slide 32</a:t>
            </a:r>
          </a:p>
          <a:p>
            <a:pPr marL="0" indent="0">
              <a:buNone/>
            </a:pPr>
            <a:endParaRPr/>
          </a:p>
          <a:p>
            <a:pPr marL="0" indent="0">
              <a:buNone/>
            </a:pPr>
            <a:r>
              <a:t>Outcomes</a:t>
            </a:r>
          </a:p>
          <a:p>
            <a:pPr marL="0" indent="0">
              <a:buNone/>
            </a:pPr>
            <a:endParaRPr/>
          </a:p>
          <a:p>
            <a:pPr marL="0" indent="0">
              <a:buNone/>
            </a:pPr>
            <a:r>
              <a:t>Average age 82.5</a:t>
            </a:r>
          </a:p>
          <a:p>
            <a:pPr marL="0" indent="0">
              <a:buNone/>
            </a:pPr>
            <a:r>
              <a:t>Average census 8.5</a:t>
            </a:r>
          </a:p>
          <a:p>
            <a:pPr marL="0" indent="0">
              <a:buNone/>
            </a:pPr>
            <a:r>
              <a:t>30 day mortality 6% to 4%</a:t>
            </a:r>
          </a:p>
          <a:p>
            <a:pPr marL="0" indent="0">
              <a:buNone/>
            </a:pPr>
            <a:r>
              <a:t>Average length of stay 7.7 days</a:t>
            </a:r>
          </a:p>
          <a:p>
            <a:pPr marL="0" indent="0">
              <a:buNone/>
            </a:pPr>
            <a:r>
              <a:t>30 day readmission rate 13% to 9.5%</a:t>
            </a:r>
          </a:p>
          <a:p>
            <a:pPr marL="0" indent="0">
              <a:buNone/>
            </a:pPr>
            <a:endParaRPr/>
          </a:p>
          <a:p>
            <a:pPr marL="0" indent="0">
              <a:buNone/>
            </a:pPr>
            <a:r>
              <a:t>Original speaker notes and source references:</a:t>
            </a:r>
          </a:p>
          <a:p>
            <a:pPr marL="0" indent="0">
              <a:buNone/>
            </a:pPr>
            <a:endParaRPr/>
          </a:p>
          <a:p>
            <a:pPr marL="0" indent="0">
              <a:buNone/>
            </a:pPr>
            <a:endParaRPr/>
          </a:p>
        </p:txBody>
      </p:sp>
      <p:sp>
        <p:nvSpPr>
          <p:cNvPr id="811155157" name="Slide Number Placeholder 3 [811155157]">
            <a:extLst>
              <a:ext uri="{FF2B5EF4-FFF2-40B4-BE49-F238E27FC236}">
                <a16:creationId xmlns:a16="http://schemas.microsoft.com/office/drawing/2014/main" id="{07F108AA-1095-15C4-1C90-8B063669AF1B}"/>
              </a:ext>
            </a:extLst>
          </p:cNvPr>
          <p:cNvSpPr>
            <a:spLocks noGrp="1"/>
          </p:cNvSpPr>
          <p:nvPr>
            <p:ph type="sldNum" idx="5"/>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Tree>
    <p:extLst>
      <p:ext uri="{BB962C8B-B14F-4D97-AF65-F5344CB8AC3E}">
        <p14:creationId xmlns:p14="http://schemas.microsoft.com/office/powerpoint/2010/main" val="36974533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Shape [811155158]">
          <a:extLst>
            <a:ext uri="{FF2B5EF4-FFF2-40B4-BE49-F238E27FC236}">
              <a16:creationId xmlns:a16="http://schemas.microsoft.com/office/drawing/2014/main" id="{2D80D43A-E8D4-4689-96AA-1E68372CFD9D}"/>
            </a:ext>
          </a:extLst>
        </p:cNvPr>
        <p:cNvGrpSpPr/>
        <p:nvPr/>
      </p:nvGrpSpPr>
      <p:grpSpPr>
        <a:xfrm>
          <a:off x="0" y="0"/>
          <a:ext cx="0" cy="0"/>
          <a:chOff x="0" y="0"/>
          <a:chExt cx="0" cy="0"/>
        </a:xfrm>
      </p:grpSpPr>
      <p:sp>
        <p:nvSpPr>
          <p:cNvPr id="811155159" name="Slide Image Placeholder 1 [811155159]">
            <a:extLst>
              <a:ext uri="{FF2B5EF4-FFF2-40B4-BE49-F238E27FC236}">
                <a16:creationId xmlns:a16="http://schemas.microsoft.com/office/drawing/2014/main" id="{69B105BC-1935-40E3-878C-91233DFAD46F}"/>
              </a:ext>
            </a:extLst>
          </p:cNvPr>
          <p:cNvSpPr>
            <a:spLocks noGrp="1" noRot="1" noChangeAspect="1"/>
          </p:cNvSpPr>
          <p:nvPr>
            <p:ph type="sldImg"/>
          </p:nvPr>
        </p:nvSpPr>
        <p:spPr/>
      </p:sp>
      <p:sp>
        <p:nvSpPr>
          <p:cNvPr id="811155160" name="Notes Placeholder 2 [811155160]">
            <a:extLst>
              <a:ext uri="{FF2B5EF4-FFF2-40B4-BE49-F238E27FC236}">
                <a16:creationId xmlns:a16="http://schemas.microsoft.com/office/drawing/2014/main" id="{99BF70EE-5A7A-457D-B8D7-8AFEA1D54F5B}"/>
              </a:ext>
            </a:extLst>
          </p:cNvPr>
          <p:cNvSpPr>
            <a:spLocks noGrp="1"/>
          </p:cNvSpPr>
          <p:nvPr>
            <p:ph type="body" idx="1"/>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r>
              <a:t>Original source slide 32</a:t>
            </a:r>
          </a:p>
          <a:p>
            <a:pPr marL="0" indent="0">
              <a:buNone/>
            </a:pPr>
            <a:endParaRPr/>
          </a:p>
          <a:p>
            <a:pPr marL="0" indent="0">
              <a:buNone/>
            </a:pPr>
            <a:r>
              <a:t>Outcomes</a:t>
            </a:r>
          </a:p>
          <a:p>
            <a:pPr marL="0" indent="0">
              <a:buNone/>
            </a:pPr>
            <a:endParaRPr/>
          </a:p>
          <a:p>
            <a:pPr marL="0" indent="0">
              <a:buNone/>
            </a:pPr>
            <a:r>
              <a:t>Average age 82.5</a:t>
            </a:r>
          </a:p>
          <a:p>
            <a:pPr marL="0" indent="0">
              <a:buNone/>
            </a:pPr>
            <a:r>
              <a:t>Average census 8.5</a:t>
            </a:r>
          </a:p>
          <a:p>
            <a:pPr marL="0" indent="0">
              <a:buNone/>
            </a:pPr>
            <a:r>
              <a:t>30 day mortality 6% to 4%</a:t>
            </a:r>
          </a:p>
          <a:p>
            <a:pPr marL="0" indent="0">
              <a:buNone/>
            </a:pPr>
            <a:r>
              <a:t>Average length of stay 7.7 days</a:t>
            </a:r>
          </a:p>
          <a:p>
            <a:pPr marL="0" indent="0">
              <a:buNone/>
            </a:pPr>
            <a:r>
              <a:t>30 day readmission rate 13% to 9.5%</a:t>
            </a:r>
          </a:p>
          <a:p>
            <a:pPr marL="0" indent="0">
              <a:buNone/>
            </a:pPr>
            <a:endParaRPr/>
          </a:p>
          <a:p>
            <a:pPr marL="0" indent="0">
              <a:buNone/>
            </a:pPr>
            <a:r>
              <a:t>Original speaker notes and source references:</a:t>
            </a:r>
          </a:p>
          <a:p>
            <a:pPr marL="0" indent="0">
              <a:buNone/>
            </a:pPr>
            <a:endParaRPr/>
          </a:p>
          <a:p>
            <a:pPr marL="0" indent="0">
              <a:buNone/>
            </a:pPr>
            <a:endParaRPr/>
          </a:p>
        </p:txBody>
      </p:sp>
      <p:sp>
        <p:nvSpPr>
          <p:cNvPr id="811155161" name="Slide Number Placeholder 3 [811155161]">
            <a:extLst>
              <a:ext uri="{FF2B5EF4-FFF2-40B4-BE49-F238E27FC236}">
                <a16:creationId xmlns:a16="http://schemas.microsoft.com/office/drawing/2014/main" id="{A76114FC-3630-4511-B815-3B4B5B257B80}"/>
              </a:ext>
            </a:extLst>
          </p:cNvPr>
          <p:cNvSpPr>
            <a:spLocks noGrp="1"/>
          </p:cNvSpPr>
          <p:nvPr>
            <p:ph type="sldNum" idx="5"/>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Shape [811155162]">
          <a:extLst>
            <a:ext uri="{FF2B5EF4-FFF2-40B4-BE49-F238E27FC236}">
              <a16:creationId xmlns:a16="http://schemas.microsoft.com/office/drawing/2014/main" id="{70837669-3CB6-4859-BF73-6FC99334E548}"/>
            </a:ext>
          </a:extLst>
        </p:cNvPr>
        <p:cNvGrpSpPr/>
        <p:nvPr/>
      </p:nvGrpSpPr>
      <p:grpSpPr>
        <a:xfrm>
          <a:off x="0" y="0"/>
          <a:ext cx="0" cy="0"/>
          <a:chOff x="0" y="0"/>
          <a:chExt cx="0" cy="0"/>
        </a:xfrm>
      </p:grpSpPr>
      <p:sp>
        <p:nvSpPr>
          <p:cNvPr id="811155163" name="Slide Image Placeholder 1 [811155163]">
            <a:extLst>
              <a:ext uri="{FF2B5EF4-FFF2-40B4-BE49-F238E27FC236}">
                <a16:creationId xmlns:a16="http://schemas.microsoft.com/office/drawing/2014/main" id="{8386AE41-78B3-46E1-93AB-5301B19B9F26}"/>
              </a:ext>
            </a:extLst>
          </p:cNvPr>
          <p:cNvSpPr>
            <a:spLocks noGrp="1" noRot="1" noChangeAspect="1"/>
          </p:cNvSpPr>
          <p:nvPr>
            <p:ph type="sldImg"/>
          </p:nvPr>
        </p:nvSpPr>
        <p:spPr/>
      </p:sp>
      <p:sp>
        <p:nvSpPr>
          <p:cNvPr id="811155164" name="Notes Placeholder 2 [811155164]">
            <a:extLst>
              <a:ext uri="{FF2B5EF4-FFF2-40B4-BE49-F238E27FC236}">
                <a16:creationId xmlns:a16="http://schemas.microsoft.com/office/drawing/2014/main" id="{D6B858CB-A74E-4B19-983C-8F6DB1C80608}"/>
              </a:ext>
            </a:extLst>
          </p:cNvPr>
          <p:cNvSpPr>
            <a:spLocks noGrp="1"/>
          </p:cNvSpPr>
          <p:nvPr>
            <p:ph type="body" idx="1"/>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r>
              <a:t>Original source slide 33</a:t>
            </a:r>
          </a:p>
          <a:p>
            <a:pPr marL="0" indent="0">
              <a:buNone/>
            </a:pPr>
            <a:endParaRPr/>
          </a:p>
          <a:p>
            <a:pPr marL="0" indent="0">
              <a:buNone/>
            </a:pPr>
            <a:r>
              <a:t>Outpatient Care: Geriatric PACTs, Home-Based Primary Care, Telehealth, Screening, Community Coordination</a:t>
            </a:r>
          </a:p>
          <a:p>
            <a:pPr marL="0" indent="0">
              <a:buNone/>
            </a:pPr>
            <a:endParaRPr/>
          </a:p>
          <a:p>
            <a:pPr marL="0" indent="0">
              <a:buNone/>
            </a:pPr>
            <a:r>
              <a:t>Geriatric PACTs</a:t>
            </a:r>
          </a:p>
          <a:p>
            <a:pPr marL="0" indent="0">
              <a:buNone/>
            </a:pPr>
            <a:r>
              <a:t>Patient-Aligned Care Teams deliver coordinated outpatient care addressing medical and psychosocial needs of aging veterans.</a:t>
            </a:r>
          </a:p>
          <a:p>
            <a:pPr marL="0" indent="0">
              <a:buNone/>
            </a:pPr>
            <a:r>
              <a:t>Home-Based Primary Care</a:t>
            </a:r>
          </a:p>
          <a:p>
            <a:pPr marL="0" indent="0">
              <a:buNone/>
            </a:pPr>
            <a:r>
              <a:t>Home-based primary care offers personalized medical support to veterans with mobility or access challenges.</a:t>
            </a:r>
          </a:p>
          <a:p>
            <a:pPr marL="0" indent="0">
              <a:buNone/>
            </a:pPr>
            <a:r>
              <a:t>Telehealth Services</a:t>
            </a:r>
          </a:p>
          <a:p>
            <a:pPr marL="0" indent="0">
              <a:buNone/>
            </a:pPr>
            <a:r>
              <a:t>Telehealth enables remote monitoring and virtual health consultations improving access and convenience.</a:t>
            </a:r>
          </a:p>
          <a:p>
            <a:pPr marL="0" indent="0">
              <a:buNone/>
            </a:pPr>
            <a:r>
              <a:t>Screening and Community Coordination</a:t>
            </a:r>
          </a:p>
          <a:p>
            <a:pPr marL="0" indent="0">
              <a:buNone/>
            </a:pPr>
            <a:r>
              <a:t>Regular health screenings and strong community ties help prevent illness and support veteran wellbeing.</a:t>
            </a:r>
          </a:p>
          <a:p>
            <a:pPr marL="0" indent="0">
              <a:buNone/>
            </a:pPr>
            <a:endParaRPr/>
          </a:p>
          <a:p>
            <a:pPr marL="0" indent="0">
              <a:buNone/>
            </a:pPr>
            <a:r>
              <a:t>Original speaker notes and source references:</a:t>
            </a:r>
          </a:p>
          <a:p>
            <a:pPr marL="0" indent="0">
              <a:buNone/>
            </a:pPr>
            <a:endParaRPr/>
          </a:p>
          <a:p>
            <a:pPr marL="0" indent="0">
              <a:buNone/>
            </a:pPr>
            <a:r>
              <a:t>---</a:t>
            </a:r>
          </a:p>
          <a:p>
            <a:pPr marL="0" indent="0">
              <a:buNone/>
            </a:pPr>
            <a:r>
              <a:t>This slide references information from the following file: https://dvagov-my.sharepoint.com/personal/ashley_spellman_va_gov/_layouts/15/Doc.aspx?sourcedoc=%7BEE333019-3C55-481B-BF80-99544A2B5DF0%7D&amp;file=age%20friendly%20ppt%20nova.docx&amp;action=default&amp;mobileredirect=true&amp;DefaultItemOpen=1</a:t>
            </a:r>
          </a:p>
          <a:p>
            <a:pPr marL="0" indent="0">
              <a:buNone/>
            </a:pPr>
            <a:endParaRPr/>
          </a:p>
          <a:p>
            <a:pPr marL="0" indent="0">
              <a:buNone/>
            </a:pPr>
            <a:r>
              <a:t># Slide 1: Title Slide **Caring for the Aging Veteran Population in VHA** Your Name Your Title/Role Date --- # Slide 2: Objectives - Understand characteristics of the aging veteran population - Identify specific medical and psychosocial needs - Appreciate the spectrum of care: inpatient, outpatient, specialty, mental health - Learn the 4Ms framework in geriatrics - Explore special training considerations for nursing in VHA **Speaker Note:** Today’s session will walk you through the demographics, needs, approaches, and special considerations for the aging veteran population. --- # Slide 3: Who Are VA’s Aging Veterans? - Over 50% of enrolled Veterans in VHA are age 65+ - Largest cohorts: WWII, Korea, Vietnam, and Gulf War - Unique exposures and service-related conditions *[Insert pie chart of age distribution from VHA data]* **Speaker Note:** The majority of Veterans utilizing VA services are now senior citizens, with the Vietnam era being the largest group. --- # Slide 4: War Eras Represented in VHA - **World War II:** 1941-1945 (now 90+ years old) - **Korean War:** 1950-1953 (late 80s-90s) - **Vietnam War:** 1955-1975 (late 60s-late 70s) - **Gulf War:** 1990-2001 (mid 50s-early 60s) - Multiple deployments for many; unique needs per era --- # Slide 5: Impact of Military Service on Aging - Service-connected conditions: PTSD, TBI, amputations, Agent Orange - Accelerated aging from injuries/exposures - Distinct life experiences and challenges *[Insert image: medals or service uniforms]* --- # Slide 6: General Needs of the Aging Population - Chronic disease management: heart, diabetes, arthritis, cancer - Polypharmacy: risk of drug interactions - Functional support: ADLs/IADLs, assistive devices - Cognitive changes: dementia, MCI, delirium --- # Slide 7: Veteran-Specific Health Needs - Higher rates: - Chronic pain - Depression, PTSD, substance use - Suicide (especially men over 75) - Key issues: - Hearing and vision loss - Mobility, falls, amputations - Homelessness risk - Exposure-related conditions: Agent Orange, asbestos, burn pits --- # Slide 8: Aging Veterans—Psychosocial Issues - Social isolation and loss of support network - Stigma and reluctance to seek help - Reintegrating into civilian life - Risk of poverty and homelessness - Moral injury and survivor’s guilt *[Insert image: older Veteran, alone at home]* --- # Slide 9: Social Determinants of Health - Economic stability and benefits access (VA, Social Security, pensions) - Housing and environment - Access to community resources - Family and social supports --- # Slide 10: The 4Ms Framework *[Insert graphic of the 4Ms boxes]* - **What Matters** - **Mobility** - **Mentation** - **Medications** --- # Slide 11: 4Ms—What Matters - Understand individual goals, values, and care preferences - Involve Veteran and family in all decisions - Advance care planning and shared decision making --- # Slide 12: 4Ms—Mobility - Assess mobility and fall risk - Promote safe, daily movement - PT/OT involvement for function and adaptations --- # Slide 13: 4Ms—Mentation - Screen for cognitive impairment, delirium, depression, PTSD - Manage dementia and mental health conditions - Caregiver education and support --- # Slide 14: 4Ms—Medications - Review all medications regularly - Reduce polypharmacy and inappropriate drugs (Beers Criteria) - Involve clinical pharmacists in deprescribing --- # Slide 15: Special Nursing Training - **Military Cultural Competency**: Recognizing service-related experiences - **Geriatric assessment** skills: Cognitive, physical, functional - **Mental health crisis intervention**: Suicide, substance use, PTSD - **VHA Programs**: - Geriatric Resource Nurse role - Geriatric Scholars Program - Simulation and ongoing in-service training --- # Slide 16: Multidisciplinary Approach - **Geriatrics, Social Work, PT/OT, Pharmacy** - Integrated care planning - Support for caregivers and families --- # Slide 17: Inpatient Care for Aging Veterans - Focus: Preventing delirium, falls, hospital-acquired complications - Interdisciplinary teams: nurse, geriatrician, PT, pharmacy, social work - Early mobilization, orientation, sensory aids, medication reconciliation - Discharge planning to prevent readmissions --- # Slide 18: Outpatient Care - Geriatric PACTs (Patient-Aligned Care Teams) - Home-Based Primary Care, telehealth, remote monitoring - Screening/prevention: cancer, osteoporosis, vaccinations - Coordination with community services and home health --- # Slide 19: Specialty and Mental Health Care - Geriatric Evaluation &amp; Management (GEM) Clinics - Dementia/memory clinics, Adult Day Health Care, respite - PTSD, substance use disorder, late-life depression treatment - Peer support, caregiver training, social work navigation --- # Slide 20: Challenges and Opportunities - Managing complexity: Multiple comorbidities, mental health, social needs - Cultural humility: Meeting Veterans “where they are” - Advance care planning and palliative approaches - Leveraging technology (telehealth, remote monitoring) --- # Slide 21: Case Study (Optional) - Present a de-identified scenario of an aging Veteran with comorbidities, social isolation, and medication complexity - Ask audience: "How would you apply the 4Ms?" **Speaker Note:** Discuss the case together, mapping interventions to each of the 4Ms. --- # Slide 22: Key Resources - VHA Geriatrics &amp; Extended Care: www.va.gov/geriatrics/ - Age-Friendly Health Systems: ihi.org/Engage/Initiatives/Age-Friendly-Health-Systems - VA Mental Health: www.mentalhealth.va.gov - Beers Criteria: www.americangeriatrics.org --- /# Slide 23: Summary - Aging Veterans have complex, unique needs - The 4Ms framework + person-centered care = best outcomes - Interdisciplinary teamwork is essential - VHA offers comprehensive resources to support this population --- # Slide 24: Questions &amp; Discussion - Invite questions - Option to discuss potential role-specific challenges (nursing, social work, etc.) --- ​‌</a:t>
            </a:r>
          </a:p>
          <a:p>
            <a:pPr marL="0" indent="0">
              <a:buNone/>
            </a:pPr>
            <a:endParaRPr/>
          </a:p>
          <a:p>
            <a:pPr marL="0" indent="0">
              <a:buNone/>
            </a:pPr>
            <a:endParaRPr/>
          </a:p>
          <a:p>
            <a:pPr marL="0" indent="0">
              <a:buNone/>
            </a:pPr>
            <a:r>
              <a:t>33</a:t>
            </a:r>
          </a:p>
          <a:p>
            <a:pPr marL="0" indent="0">
              <a:buNone/>
            </a:pPr>
            <a:endParaRPr/>
          </a:p>
        </p:txBody>
      </p:sp>
      <p:sp>
        <p:nvSpPr>
          <p:cNvPr id="811155165" name="Slide Number Placeholder 3 [811155165]">
            <a:extLst>
              <a:ext uri="{FF2B5EF4-FFF2-40B4-BE49-F238E27FC236}">
                <a16:creationId xmlns:a16="http://schemas.microsoft.com/office/drawing/2014/main" id="{0CB74C8B-2D52-4074-9420-D0F096544F0D}"/>
              </a:ext>
            </a:extLst>
          </p:cNvPr>
          <p:cNvSpPr>
            <a:spLocks noGrp="1"/>
          </p:cNvSpPr>
          <p:nvPr>
            <p:ph type="sldNum" idx="5"/>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Shape [811155166]">
          <a:extLst>
            <a:ext uri="{FF2B5EF4-FFF2-40B4-BE49-F238E27FC236}">
              <a16:creationId xmlns:a16="http://schemas.microsoft.com/office/drawing/2014/main" id="{549B70DA-5368-4AEE-8ABA-F48C76BEF01C}"/>
            </a:ext>
          </a:extLst>
        </p:cNvPr>
        <p:cNvGrpSpPr/>
        <p:nvPr/>
      </p:nvGrpSpPr>
      <p:grpSpPr>
        <a:xfrm>
          <a:off x="0" y="0"/>
          <a:ext cx="0" cy="0"/>
          <a:chOff x="0" y="0"/>
          <a:chExt cx="0" cy="0"/>
        </a:xfrm>
      </p:grpSpPr>
      <p:sp>
        <p:nvSpPr>
          <p:cNvPr id="811155167" name="Slide Image Placeholder 1 [811155167]">
            <a:extLst>
              <a:ext uri="{FF2B5EF4-FFF2-40B4-BE49-F238E27FC236}">
                <a16:creationId xmlns:a16="http://schemas.microsoft.com/office/drawing/2014/main" id="{B01C1D47-721A-4AA3-ABEB-19C7B554880B}"/>
              </a:ext>
            </a:extLst>
          </p:cNvPr>
          <p:cNvSpPr>
            <a:spLocks noGrp="1" noRot="1" noChangeAspect="1"/>
          </p:cNvSpPr>
          <p:nvPr>
            <p:ph type="sldImg"/>
          </p:nvPr>
        </p:nvSpPr>
        <p:spPr/>
      </p:sp>
      <p:sp>
        <p:nvSpPr>
          <p:cNvPr id="811155168" name="Notes Placeholder 2 [811155168]">
            <a:extLst>
              <a:ext uri="{FF2B5EF4-FFF2-40B4-BE49-F238E27FC236}">
                <a16:creationId xmlns:a16="http://schemas.microsoft.com/office/drawing/2014/main" id="{23F46C04-6480-4AEA-B924-D085ADFD8F1D}"/>
              </a:ext>
            </a:extLst>
          </p:cNvPr>
          <p:cNvSpPr>
            <a:spLocks noGrp="1"/>
          </p:cNvSpPr>
          <p:nvPr>
            <p:ph type="body" idx="1"/>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r>
              <a:t>Original source slide 34</a:t>
            </a:r>
          </a:p>
          <a:p>
            <a:pPr marL="0" indent="0">
              <a:buNone/>
            </a:pPr>
            <a:endParaRPr/>
          </a:p>
          <a:p>
            <a:pPr marL="0" indent="0">
              <a:buNone/>
            </a:pPr>
            <a:r>
              <a:t>Challenges, Opportunities</a:t>
            </a:r>
          </a:p>
          <a:p>
            <a:pPr marL="0" indent="0">
              <a:buNone/>
            </a:pPr>
            <a:endParaRPr/>
          </a:p>
          <a:p>
            <a:pPr marL="0" indent="0">
              <a:buNone/>
            </a:pPr>
            <a:r>
              <a:t>Original speaker notes and source references:</a:t>
            </a:r>
          </a:p>
          <a:p>
            <a:pPr marL="0" indent="0">
              <a:buNone/>
            </a:pPr>
            <a:endParaRPr/>
          </a:p>
          <a:p>
            <a:pPr marL="0" indent="0">
              <a:buNone/>
            </a:pPr>
            <a:r>
              <a:t>---</a:t>
            </a:r>
          </a:p>
          <a:p>
            <a:pPr marL="0" indent="0">
              <a:buNone/>
            </a:pPr>
            <a:r>
              <a:t>This slide references information from the following file: https://dvagov-my.sharepoint.com/personal/ashley_spellman_va_gov/_layouts/15/Doc.aspx?sourcedoc=%7BEE333019-3C55-481B-BF80-99544A2B5DF0%7D&amp;file=age%20friendly%20ppt%20nova.docx&amp;action=default&amp;mobileredirect=true&amp;DefaultItemOpen=1</a:t>
            </a:r>
          </a:p>
          <a:p>
            <a:pPr marL="0" indent="0">
              <a:buNone/>
            </a:pPr>
            <a:endParaRPr/>
          </a:p>
          <a:p>
            <a:pPr marL="0" indent="0">
              <a:buNone/>
            </a:pPr>
            <a:r>
              <a:t>Challenges and Opportunities: Managing Complexity, Cultural Humility, Advance Planning, Technology, Case Study: Scenario of an Aging Veteran, Application of the 4Ms</a:t>
            </a:r>
          </a:p>
          <a:p>
            <a:pPr marL="0" indent="0">
              <a:buNone/>
            </a:pPr>
            <a:endParaRPr/>
          </a:p>
          <a:p>
            <a:pPr marL="0" indent="0">
              <a:buNone/>
            </a:pPr>
            <a:endParaRPr/>
          </a:p>
          <a:p>
            <a:pPr marL="0" indent="0">
              <a:buNone/>
            </a:pPr>
            <a:r>
              <a:t>34</a:t>
            </a:r>
          </a:p>
          <a:p>
            <a:pPr marL="0" indent="0">
              <a:buNone/>
            </a:pPr>
            <a:endParaRPr/>
          </a:p>
          <a:p>
            <a:pPr marL="0" indent="0">
              <a:buNone/>
            </a:pPr>
            <a:r>
              <a:t>Photograph attribution: Block Island Southeast Light, New Shoreham, Rhode Island, USA — Brett Weinstein. CC BY-SA 4.0. Source: https://commons.wikimedia.org/wiki/File:Block_Island_Southeast_Light,_May,_2015.jpg License: https://creativecommons.org/licenses/by-sa/4.0/. Cropped proportionally for layout, with translucent navy overlays where used; original photograph unretouched. Photograph crop retains its original license; other presentation material is separate.</a:t>
            </a:r>
          </a:p>
        </p:txBody>
      </p:sp>
      <p:sp>
        <p:nvSpPr>
          <p:cNvPr id="811155169" name="Slide Number Placeholder 3 [811155169]">
            <a:extLst>
              <a:ext uri="{FF2B5EF4-FFF2-40B4-BE49-F238E27FC236}">
                <a16:creationId xmlns:a16="http://schemas.microsoft.com/office/drawing/2014/main" id="{98E725AE-1728-4C12-9180-8CA61C09481D}"/>
              </a:ext>
            </a:extLst>
          </p:cNvPr>
          <p:cNvSpPr>
            <a:spLocks noGrp="1"/>
          </p:cNvSpPr>
          <p:nvPr>
            <p:ph type="sldNum" idx="5"/>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Shape [811155174]">
          <a:extLst>
            <a:ext uri="{FF2B5EF4-FFF2-40B4-BE49-F238E27FC236}">
              <a16:creationId xmlns:a16="http://schemas.microsoft.com/office/drawing/2014/main" id="{FED700D0-EE75-4F5C-8120-10C81914AEA7}"/>
            </a:ext>
          </a:extLst>
        </p:cNvPr>
        <p:cNvGrpSpPr/>
        <p:nvPr/>
      </p:nvGrpSpPr>
      <p:grpSpPr>
        <a:xfrm>
          <a:off x="0" y="0"/>
          <a:ext cx="0" cy="0"/>
          <a:chOff x="0" y="0"/>
          <a:chExt cx="0" cy="0"/>
        </a:xfrm>
      </p:grpSpPr>
      <p:sp>
        <p:nvSpPr>
          <p:cNvPr id="811155175" name="Slide Image Placeholder 1 [811155175]">
            <a:extLst>
              <a:ext uri="{FF2B5EF4-FFF2-40B4-BE49-F238E27FC236}">
                <a16:creationId xmlns:a16="http://schemas.microsoft.com/office/drawing/2014/main" id="{777DEDA3-696B-4E2D-826E-65C85B9B0DEC}"/>
              </a:ext>
            </a:extLst>
          </p:cNvPr>
          <p:cNvSpPr>
            <a:spLocks noGrp="1" noRot="1" noChangeAspect="1"/>
          </p:cNvSpPr>
          <p:nvPr>
            <p:ph type="sldImg"/>
          </p:nvPr>
        </p:nvSpPr>
        <p:spPr/>
      </p:sp>
      <p:sp>
        <p:nvSpPr>
          <p:cNvPr id="811155176" name="Notes Placeholder 2 [811155176]">
            <a:extLst>
              <a:ext uri="{FF2B5EF4-FFF2-40B4-BE49-F238E27FC236}">
                <a16:creationId xmlns:a16="http://schemas.microsoft.com/office/drawing/2014/main" id="{3E93D75B-7794-4BBE-B72C-AAFAA0E547CA}"/>
              </a:ext>
            </a:extLst>
          </p:cNvPr>
          <p:cNvSpPr>
            <a:spLocks noGrp="1"/>
          </p:cNvSpPr>
          <p:nvPr>
            <p:ph type="body" idx="1"/>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r>
              <a:t>Original source slide 35</a:t>
            </a:r>
          </a:p>
          <a:p>
            <a:pPr marL="0" indent="0">
              <a:buNone/>
            </a:pPr>
            <a:endParaRPr/>
          </a:p>
          <a:p>
            <a:pPr marL="0" indent="0">
              <a:buNone/>
            </a:pPr>
            <a:r>
              <a:t>Challenges and Opportunities: Managing Complexity, Cultural Humility, Advance Planning, Technology</a:t>
            </a:r>
          </a:p>
          <a:p>
            <a:pPr marL="0" indent="0">
              <a:buNone/>
            </a:pPr>
            <a:endParaRPr/>
          </a:p>
          <a:p>
            <a:pPr marL="0" indent="0">
              <a:buNone/>
            </a:pPr>
            <a:r>
              <a:t>Managing Complexity</a:t>
            </a:r>
          </a:p>
          <a:p>
            <a:pPr marL="0" indent="0">
              <a:buNone/>
            </a:pPr>
            <a:r>
              <a:t>Address multiple health issues including physical, mental, and social needs to improve veteran care.</a:t>
            </a:r>
          </a:p>
          <a:p>
            <a:pPr marL="0" indent="0">
              <a:buNone/>
            </a:pPr>
            <a:r>
              <a:t>Cultural Humility</a:t>
            </a:r>
          </a:p>
          <a:p>
            <a:pPr marL="0" indent="0">
              <a:buNone/>
            </a:pPr>
            <a:r>
              <a:t>Engage veterans respectfully by recognizing their unique experiences and backgrounds in care delivery.</a:t>
            </a:r>
          </a:p>
          <a:p>
            <a:pPr marL="0" indent="0">
              <a:buNone/>
            </a:pPr>
            <a:r>
              <a:t>Advance Care Planning</a:t>
            </a:r>
          </a:p>
          <a:p>
            <a:pPr marL="0" indent="0">
              <a:buNone/>
            </a:pPr>
            <a:r>
              <a:t>Collaborate with veterans and families on care preferences and palliative options proactively.</a:t>
            </a:r>
          </a:p>
          <a:p>
            <a:pPr marL="0" indent="0">
              <a:buNone/>
            </a:pPr>
            <a:r>
              <a:t>Leveraging Technology</a:t>
            </a:r>
          </a:p>
          <a:p>
            <a:pPr marL="0" indent="0">
              <a:buNone/>
            </a:pPr>
            <a:r>
              <a:t>Use telehealth and remote monitoring tools to enhance access and quality of care for aging veterans.</a:t>
            </a:r>
          </a:p>
          <a:p>
            <a:pPr marL="0" indent="0">
              <a:buNone/>
            </a:pPr>
            <a:endParaRPr/>
          </a:p>
          <a:p>
            <a:pPr marL="0" indent="0">
              <a:buNone/>
            </a:pPr>
            <a:r>
              <a:t>Original speaker notes and source references:</a:t>
            </a:r>
          </a:p>
          <a:p>
            <a:pPr marL="0" indent="0">
              <a:buNone/>
            </a:pPr>
            <a:endParaRPr/>
          </a:p>
          <a:p>
            <a:pPr marL="0" indent="0">
              <a:buNone/>
            </a:pPr>
            <a:r>
              <a:t>---</a:t>
            </a:r>
          </a:p>
          <a:p>
            <a:pPr marL="0" indent="0">
              <a:buNone/>
            </a:pPr>
            <a:r>
              <a:t>This slide references information from the following file: https://dvagov-my.sharepoint.com/personal/ashley_spellman_va_gov/_layouts/15/Doc.aspx?sourcedoc=%7BEE333019-3C55-481B-BF80-99544A2B5DF0%7D&amp;file=age%20friendly%20ppt%20nova.docx&amp;action=default&amp;mobileredirect=true&amp;DefaultItemOpen=1</a:t>
            </a:r>
          </a:p>
          <a:p>
            <a:pPr marL="0" indent="0">
              <a:buNone/>
            </a:pPr>
            <a:endParaRPr/>
          </a:p>
          <a:p>
            <a:pPr marL="0" indent="0">
              <a:buNone/>
            </a:pPr>
            <a:r>
              <a:t># Slide 1: Title Slide **Caring for the Aging Veteran Population in VHA** Your Name Your Title/Role Date --- # Slide 2: Objectives - Understand characteristics of the aging veteran population - Identify specific medical and psychosocial needs - Appreciate the spectrum of care: inpatient, outpatient, specialty, mental health - Learn the 4Ms framework in geriatrics - Explore special training considerations for nursing in VHA **Speaker Note:** Today’s session will walk you through the demographics, needs, approaches, and special considerations for the aging veteran population. --- # Slide 3: Who Are VA’s Aging Veterans? - Over 50% of enrolled Veterans in VHA are age 65+ - Largest cohorts: WWII, Korea, Vietnam, and Gulf War - Unique exposures and service-related conditions *[Insert pie chart of age distribution from VHA data]* **Speaker Note:** The majority of Veterans utilizing VA services are now senior citizens, with the Vietnam era being the largest group. --- # Slide 4: War Eras Represented in VHA - **World War II:** 1941-1945 (now 90+ years old) - **Korean War:** 1950-1953 (late 80s-90s) - **Vietnam War:** 1955-1975 (late 60s-late 70s) - **Gulf War:** 1990-2001 (mid 50s-early 60s) - Multiple deployments for many; unique needs per era --- # Slide 5: Impact of Military Service on Aging - Service-connected conditions: PTSD, TBI, amputations, Agent Orange - Accelerated aging from injuries/exposures - Distinct life experiences and challenges *[Insert image: medals or service uniforms]* --- # Slide 6: General Needs of the Aging Population - Chronic disease management: heart, diabetes, arthritis, cancer - Polypharmacy: risk of drug interactions - Functional support: ADLs/IADLs, assistive devices - Cognitive changes: dementia, MCI, delirium --- # Slide 7: Veteran-Specific Health Needs - Higher rates: - Chronic pain - Depression, PTSD, substance use - Suicide (especially men over 75) - Key issues: - Hearing and vision loss - Mobility, falls, amputations - Homelessness risk - Exposure-related conditions: Agent Orange, asbestos, burn pits --- # Slide 8: Aging Veterans—Psychosocial Issues - Social isolation and loss of support network - Stigma and reluctance to seek help - Reintegrating into civilian life - Risk of poverty and homelessness - Moral injury and survivor’s guilt *[Insert image: older Veteran, alone at home]* --- # Slide 9: Social Determinants of Health - Economic stability and benefits access (VA, Social Security, pensions) - Housing and environment - Access to community resources - Family and social supports --- # Slide 10: The 4Ms Framework *[Insert graphic of the 4Ms boxes]* - **What Matters** - **Mobility** - **Mentation** - **Medications** --- # Slide 11: 4Ms—What Matters - Understand individual goals, values, and care preferences - Involve Veteran and family in all decisions - Advance care planning and shared decision making --- # Slide 12: 4Ms—Mobility - Assess mobility and fall risk - Promote safe, daily movement - PT/OT involvement for function and adaptations --- # Slide 13: 4Ms—Mentation - Screen for cognitive impairment, delirium, depression, PTSD - Manage dementia and mental health conditions - Caregiver education and support --- # Slide 14: 4Ms—Medications - Review all medications regularly - Reduce polypharmacy and inappropriate drugs (Beers Criteria) - Involve clinical pharmacists in deprescribing --- # Slide 15: Special Nursing Training - **Military Cultural Competency**: Recognizing service-related experiences - **Geriatric assessment** skills: Cognitive, physical, functional - **Mental health crisis intervention**: Suicide, substance use, PTSD - **VHA Programs**: - Geriatric Resource Nurse role - Geriatric Scholars Program - Simulation and ongoing in-service training --- # Slide 16: Multidisciplinary Approach - **Geriatrics, Social Work, PT/OT, Pharmacy** - Integrated care planning - Support for caregivers and families --- # Slide 17: Inpatient Care for Aging Veterans - Focus: Preventing delirium, falls, hospital-acquired complications - Interdisciplinary teams: nurse, geriatrician, PT, pharmacy, social work - Early mobilization, orientation, sensory aids, medication reconciliation - Discharge planning to prevent readmissions --- # Slide 18: Outpatient Care - Geriatric PACTs (Patient-Aligned Care Teams) - Home-Based Primary Care, telehealth, remote monitoring - Screening/prevention: cancer, osteoporosis, vaccinations - Coordination with community services and home health --- # Slide 19: Specialty and Mental Health Care - Geriatric Evaluation &amp; Management (GEM) Clinics - Dementia/memory clinics, Adult Day Health Care, respite - PTSD, substance use disorder, late-life depression treatment - Peer support, caregiver training, social work navigation --- # Slide 20: Challenges and Opportunities - Managing complexity: Multiple comorbidities, mental health, social needs - Cultural humility: Meeting Veterans “where they are” - Advance care planning and palliative approaches - Leveraging technology (telehealth, remote monitoring) --- # Slide 21: Case Study (Optional) - Present a de-identified scenario of an aging Veteran with comorbidities, social isolation, and medication complexity - Ask audience: "How would you apply the 4Ms?" **Speaker Note:** Discuss the case together, mapping interventions to each of the 4Ms. --- # Slide 22: Key Resources - VHA Geriatrics &amp; Extended Care: www.va.gov/geriatrics/ - Age-Friendly Health Systems: ihi.org/Engage/Initiatives/Age-Friendly-Health-Systems - VA Mental Health: www.mentalhealth.va.gov - Beers Criteria: www.americangeriatrics.org --- /# Slide 23: Summary - Aging Veterans have complex, unique needs - The 4Ms framework + person-centered care = best outcomes - Interdisciplinary teamwork is essential - VHA offers comprehensive resources to support this population --- # Slide 24: Questions &amp; Discussion - Invite questions - Option to discuss potential role-specific challenges (nursing, social work, etc.) --- ​‌</a:t>
            </a:r>
          </a:p>
          <a:p>
            <a:pPr marL="0" indent="0">
              <a:buNone/>
            </a:pPr>
            <a:endParaRPr/>
          </a:p>
          <a:p>
            <a:pPr marL="0" indent="0">
              <a:buNone/>
            </a:pPr>
            <a:endParaRPr/>
          </a:p>
          <a:p>
            <a:pPr marL="0" indent="0">
              <a:buNone/>
            </a:pPr>
            <a:r>
              <a:t>35</a:t>
            </a:r>
          </a:p>
          <a:p>
            <a:pPr marL="0" indent="0">
              <a:buNone/>
            </a:pPr>
            <a:endParaRPr/>
          </a:p>
        </p:txBody>
      </p:sp>
      <p:sp>
        <p:nvSpPr>
          <p:cNvPr id="811155177" name="Slide Number Placeholder 3 [811155177]">
            <a:extLst>
              <a:ext uri="{FF2B5EF4-FFF2-40B4-BE49-F238E27FC236}">
                <a16:creationId xmlns:a16="http://schemas.microsoft.com/office/drawing/2014/main" id="{250559BA-C8CA-4CD1-9894-3FF97B985047}"/>
              </a:ext>
            </a:extLst>
          </p:cNvPr>
          <p:cNvSpPr>
            <a:spLocks noGrp="1"/>
          </p:cNvSpPr>
          <p:nvPr>
            <p:ph type="sldNum" idx="5"/>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Shape [811155178]">
          <a:extLst>
            <a:ext uri="{FF2B5EF4-FFF2-40B4-BE49-F238E27FC236}">
              <a16:creationId xmlns:a16="http://schemas.microsoft.com/office/drawing/2014/main" id="{4454B0B5-8C7E-4A7B-9B92-7CC8CD5E189B}"/>
            </a:ext>
          </a:extLst>
        </p:cNvPr>
        <p:cNvGrpSpPr/>
        <p:nvPr/>
      </p:nvGrpSpPr>
      <p:grpSpPr>
        <a:xfrm>
          <a:off x="0" y="0"/>
          <a:ext cx="0" cy="0"/>
          <a:chOff x="0" y="0"/>
          <a:chExt cx="0" cy="0"/>
        </a:xfrm>
      </p:grpSpPr>
      <p:sp>
        <p:nvSpPr>
          <p:cNvPr id="811155179" name="Slide Image Placeholder 1 [811155179]">
            <a:extLst>
              <a:ext uri="{FF2B5EF4-FFF2-40B4-BE49-F238E27FC236}">
                <a16:creationId xmlns:a16="http://schemas.microsoft.com/office/drawing/2014/main" id="{95329879-6F49-44E9-8A74-8E1423A778AA}"/>
              </a:ext>
            </a:extLst>
          </p:cNvPr>
          <p:cNvSpPr>
            <a:spLocks noGrp="1" noRot="1" noChangeAspect="1"/>
          </p:cNvSpPr>
          <p:nvPr>
            <p:ph type="sldImg"/>
          </p:nvPr>
        </p:nvSpPr>
        <p:spPr/>
      </p:sp>
      <p:sp>
        <p:nvSpPr>
          <p:cNvPr id="811155180" name="Notes Placeholder 2 [811155180]">
            <a:extLst>
              <a:ext uri="{FF2B5EF4-FFF2-40B4-BE49-F238E27FC236}">
                <a16:creationId xmlns:a16="http://schemas.microsoft.com/office/drawing/2014/main" id="{FE93284D-9539-44F2-977A-451034353F41}"/>
              </a:ext>
            </a:extLst>
          </p:cNvPr>
          <p:cNvSpPr>
            <a:spLocks noGrp="1"/>
          </p:cNvSpPr>
          <p:nvPr>
            <p:ph type="body" idx="1"/>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r>
              <a:t>Original source slide 36</a:t>
            </a:r>
          </a:p>
          <a:p>
            <a:pPr marL="0" indent="0">
              <a:buNone/>
            </a:pPr>
            <a:endParaRPr/>
          </a:p>
          <a:p>
            <a:pPr marL="0" indent="0">
              <a:buNone/>
            </a:pPr>
            <a:r>
              <a:t>Resources, Summary, and Discussion</a:t>
            </a:r>
          </a:p>
          <a:p>
            <a:pPr marL="0" indent="0">
              <a:buNone/>
            </a:pPr>
            <a:endParaRPr/>
          </a:p>
          <a:p>
            <a:pPr marL="0" indent="0">
              <a:buNone/>
            </a:pPr>
            <a:r>
              <a:t>Original speaker notes and source references:</a:t>
            </a:r>
          </a:p>
          <a:p>
            <a:pPr marL="0" indent="0">
              <a:buNone/>
            </a:pPr>
            <a:endParaRPr/>
          </a:p>
          <a:p>
            <a:pPr marL="0" indent="0">
              <a:buNone/>
            </a:pPr>
            <a:r>
              <a:t>---</a:t>
            </a:r>
          </a:p>
          <a:p>
            <a:pPr marL="0" indent="0">
              <a:buNone/>
            </a:pPr>
            <a:r>
              <a:t>This slide references information from the following file: https://dvagov-my.sharepoint.com/personal/ashley_spellman_va_gov/_layouts/15/Doc.aspx?sourcedoc=%7BEE333019-3C55-481B-BF80-99544A2B5DF0%7D&amp;file=age%20friendly%20ppt%20nova.docx&amp;action=default&amp;mobileredirect=true&amp;DefaultItemOpen=1</a:t>
            </a:r>
          </a:p>
          <a:p>
            <a:pPr marL="0" indent="0">
              <a:buNone/>
            </a:pPr>
            <a:endParaRPr/>
          </a:p>
          <a:p>
            <a:pPr marL="0" indent="0">
              <a:buNone/>
            </a:pPr>
            <a:r>
              <a:t>Key Resources for Age-Friendly Care in VHA, Summary: Complex Needs, 4Ms Framework, Teamwork, VHA Support, Questions &amp; Discussion: Role-Specific Challenges and Audience Engagement</a:t>
            </a:r>
          </a:p>
          <a:p>
            <a:pPr marL="0" indent="0">
              <a:buNone/>
            </a:pPr>
            <a:endParaRPr/>
          </a:p>
          <a:p>
            <a:pPr marL="0" indent="0">
              <a:buNone/>
            </a:pPr>
            <a:endParaRPr/>
          </a:p>
          <a:p>
            <a:pPr marL="0" indent="0">
              <a:buNone/>
            </a:pPr>
            <a:r>
              <a:t>36</a:t>
            </a:r>
          </a:p>
          <a:p>
            <a:pPr marL="0" indent="0">
              <a:buNone/>
            </a:pPr>
            <a:endParaRPr/>
          </a:p>
          <a:p>
            <a:r>
              <a:t>Photograph attribution: Castle Hill Lighthouse, Newport, Rhode Island (2006 photograph) — Kenneth C. Zirkel. CC BY-SA 3.0. Source: https://commons.wikimedia.org/wiki/File:Castle_Hill_Lighthouse_RI_2006.jpg License: https://creativecommons.org/licenses/by-sa/3.0/. Proportional resizing and cropping for layout; original image unretouched. Coastal photograph overlays, where used, retain the photograph’s original license. No new identities are asserted for people in source care photographs.</a:t>
            </a:r>
          </a:p>
        </p:txBody>
      </p:sp>
      <p:sp>
        <p:nvSpPr>
          <p:cNvPr id="811155181" name="Slide Number Placeholder 3 [811155181]">
            <a:extLst>
              <a:ext uri="{FF2B5EF4-FFF2-40B4-BE49-F238E27FC236}">
                <a16:creationId xmlns:a16="http://schemas.microsoft.com/office/drawing/2014/main" id="{53D27D5B-DAA6-42CE-B30B-033D4DAF4D64}"/>
              </a:ext>
            </a:extLst>
          </p:cNvPr>
          <p:cNvSpPr>
            <a:spLocks noGrp="1"/>
          </p:cNvSpPr>
          <p:nvPr>
            <p:ph type="sldNum" idx="5"/>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Shape [811155182]">
          <a:extLst>
            <a:ext uri="{FF2B5EF4-FFF2-40B4-BE49-F238E27FC236}">
              <a16:creationId xmlns:a16="http://schemas.microsoft.com/office/drawing/2014/main" id="{0DBD4D28-DB29-43CE-B4F4-5CC7186E42E2}"/>
            </a:ext>
          </a:extLst>
        </p:cNvPr>
        <p:cNvGrpSpPr/>
        <p:nvPr/>
      </p:nvGrpSpPr>
      <p:grpSpPr>
        <a:xfrm>
          <a:off x="0" y="0"/>
          <a:ext cx="0" cy="0"/>
          <a:chOff x="0" y="0"/>
          <a:chExt cx="0" cy="0"/>
        </a:xfrm>
      </p:grpSpPr>
      <p:sp>
        <p:nvSpPr>
          <p:cNvPr id="811155183" name="Slide Image Placeholder 1 [811155183]">
            <a:extLst>
              <a:ext uri="{FF2B5EF4-FFF2-40B4-BE49-F238E27FC236}">
                <a16:creationId xmlns:a16="http://schemas.microsoft.com/office/drawing/2014/main" id="{7A6A8136-C017-43C9-B632-6F1D9ED08651}"/>
              </a:ext>
            </a:extLst>
          </p:cNvPr>
          <p:cNvSpPr>
            <a:spLocks noGrp="1" noRot="1" noChangeAspect="1"/>
          </p:cNvSpPr>
          <p:nvPr>
            <p:ph type="sldImg"/>
          </p:nvPr>
        </p:nvSpPr>
        <p:spPr/>
      </p:sp>
      <p:sp>
        <p:nvSpPr>
          <p:cNvPr id="811155184" name="Notes Placeholder 2 [811155184]">
            <a:extLst>
              <a:ext uri="{FF2B5EF4-FFF2-40B4-BE49-F238E27FC236}">
                <a16:creationId xmlns:a16="http://schemas.microsoft.com/office/drawing/2014/main" id="{07E88BCB-5DC4-4D91-AEA7-35765C162D42}"/>
              </a:ext>
            </a:extLst>
          </p:cNvPr>
          <p:cNvSpPr>
            <a:spLocks noGrp="1"/>
          </p:cNvSpPr>
          <p:nvPr>
            <p:ph type="body" idx="1"/>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r>
              <a:t>Original source slide 37</a:t>
            </a:r>
          </a:p>
          <a:p>
            <a:pPr marL="0" indent="0">
              <a:buNone/>
            </a:pPr>
            <a:endParaRPr/>
          </a:p>
          <a:p>
            <a:pPr marL="0" indent="0">
              <a:buNone/>
            </a:pPr>
            <a:r>
              <a:t>Key Resources for Age-Friendly Care in VHA</a:t>
            </a:r>
          </a:p>
          <a:p>
            <a:pPr marL="0" indent="0">
              <a:buNone/>
            </a:pPr>
            <a:endParaRPr/>
          </a:p>
          <a:p>
            <a:pPr marL="0" indent="0">
              <a:buNone/>
            </a:pPr>
            <a:r>
              <a:t>VHA Geriatrics &amp; Extended Care</a:t>
            </a:r>
          </a:p>
          <a:p>
            <a:pPr marL="0" indent="0">
              <a:buNone/>
            </a:pPr>
            <a:r>
              <a:t>Offers comprehensive programs aimed at supporting the health and well-being of aging veterans across care settings.</a:t>
            </a:r>
          </a:p>
          <a:p>
            <a:pPr marL="0" indent="0">
              <a:buNone/>
            </a:pPr>
            <a:r>
              <a:t>Age-Friendly Health Systems</a:t>
            </a:r>
          </a:p>
          <a:p>
            <a:pPr marL="0" indent="0">
              <a:buNone/>
            </a:pPr>
            <a:r>
              <a:t>Implements the 4Ms framework to ensure person-centered, effective care tailored to older adults' needs.</a:t>
            </a:r>
          </a:p>
          <a:p>
            <a:pPr marL="0" indent="0">
              <a:buNone/>
            </a:pPr>
            <a:r>
              <a:t>VA Mental Health Resources</a:t>
            </a:r>
          </a:p>
          <a:p>
            <a:pPr marL="0" indent="0">
              <a:buNone/>
            </a:pPr>
            <a:r>
              <a:t>Provides specialized support for mental health challenges common among aging veterans like PTSD and depression.</a:t>
            </a:r>
          </a:p>
          <a:p>
            <a:pPr marL="0" indent="0">
              <a:buNone/>
            </a:pPr>
            <a:r>
              <a:t>Beers Criteria</a:t>
            </a:r>
          </a:p>
          <a:p>
            <a:pPr marL="0" indent="0">
              <a:buNone/>
            </a:pPr>
            <a:r>
              <a:t>Guides clinicians in reducing polypharmacy and avoiding inappropriate medications in older adults.</a:t>
            </a:r>
          </a:p>
          <a:p>
            <a:pPr marL="0" indent="0">
              <a:buNone/>
            </a:pPr>
            <a:endParaRPr/>
          </a:p>
          <a:p>
            <a:pPr marL="0" indent="0">
              <a:buNone/>
            </a:pPr>
            <a:r>
              <a:t>Original speaker notes and source references:</a:t>
            </a:r>
          </a:p>
          <a:p>
            <a:pPr marL="0" indent="0">
              <a:buNone/>
            </a:pPr>
            <a:endParaRPr/>
          </a:p>
          <a:p>
            <a:pPr marL="0" indent="0">
              <a:buNone/>
            </a:pPr>
            <a:r>
              <a:t>---</a:t>
            </a:r>
          </a:p>
          <a:p>
            <a:pPr marL="0" indent="0">
              <a:buNone/>
            </a:pPr>
            <a:r>
              <a:t>This slide references information from the following file: https://dvagov-my.sharepoint.com/personal/ashley_spellman_va_gov/_layouts/15/Doc.aspx?sourcedoc=%7BEE333019-3C55-481B-BF80-99544A2B5DF0%7D&amp;file=age%20friendly%20ppt%20nova.docx&amp;action=default&amp;mobileredirect=true&amp;DefaultItemOpen=1</a:t>
            </a:r>
          </a:p>
          <a:p>
            <a:pPr marL="0" indent="0">
              <a:buNone/>
            </a:pPr>
            <a:endParaRPr/>
          </a:p>
          <a:p>
            <a:pPr marL="0" indent="0">
              <a:buNone/>
            </a:pPr>
            <a:r>
              <a:t># Slide 1: Title Slide **Caring for the Aging Veteran Population in VHA** Your Name Your Title/Role Date --- # Slide 2: Objectives - Understand characteristics of the aging veteran population - Identify specific medical and psychosocial needs - Appreciate the spectrum of care: inpatient, outpatient, specialty, mental health - Learn the 4Ms framework in geriatrics - Explore special training considerations for nursing in VHA **Speaker Note:** Today’s session will walk you through the demographics, needs, approaches, and special considerations for the aging veteran population. --- # Slide 3: Who Are VA’s Aging Veterans? - Over 50% of enrolled Veterans in VHA are age 65+ - Largest cohorts: WWII, Korea, Vietnam, and Gulf War - Unique exposures and service-related conditions *[Insert pie chart of age distribution from VHA data]* **Speaker Note:** The majority of Veterans utilizing VA services are now senior citizens, with the Vietnam era being the largest group. --- # Slide 4: War Eras Represented in VHA - **World War II:** 1941-1945 (now 90+ years old) - **Korean War:** 1950-1953 (late 80s-90s) - **Vietnam War:** 1955-1975 (late 60s-late 70s) - **Gulf War:** 1990-2001 (mid 50s-early 60s) - Multiple deployments for many; unique needs per era --- # Slide 5: Impact of Military Service on Aging - Service-connected conditions: PTSD, TBI, amputations, Agent Orange - Accelerated aging from injuries/exposures - Distinct life experiences and challenges *[Insert image: medals or service uniforms]* --- # Slide 6: General Needs of the Aging Population - Chronic disease management: heart, diabetes, arthritis, cancer - Polypharmacy: risk of drug interactions - Functional support: ADLs/IADLs, assistive devices - Cognitive changes: dementia, MCI, delirium --- # Slide 7: Veteran-Specific Health Needs - Higher rates: - Chronic pain - Depression, PTSD, substance use - Suicide (especially men over 75) - Key issues: - Hearing and vision loss - Mobility, falls, amputations - Homelessness risk - Exposure-related conditions: Agent Orange, asbestos, burn pits --- # Slide 8: Aging Veterans—Psychosocial Issues - Social isolation and loss of support network - Stigma and reluctance to seek help - Reintegrating into civilian life - Risk of poverty and homelessness - Moral injury and survivor’s guilt *[Insert image: older Veteran, alone at home]* --- # Slide 9: Social Determinants of Health - Economic stability and benefits access (VA, Social Security, pensions) - Housing and environment - Access to community resources - Family and social supports --- # Slide 10: The 4Ms Framework *[Insert graphic of the 4Ms boxes]* - **What Matters** - **Mobility** - **Mentation** - **Medications** --- # Slide 11: 4Ms—What Matters - Understand individual goals, values, and care preferences - Involve Veteran and family in all decisions - Advance care planning and shared decision making --- # Slide 12: 4Ms—Mobility - Assess mobility and fall risk - Promote safe, daily movement - PT/OT involvement for function and adaptations --- # Slide 13: 4Ms—Mentation - Screen for cognitive impairment, delirium, depression, PTSD - Manage dementia and mental health conditions - Caregiver education and support --- # Slide 14: 4Ms—Medications - Review all medications regularly - Reduce polypharmacy and inappropriate drugs (Beers Criteria) - Involve clinical pharmacists in deprescribing --- # Slide 15: Special Nursing Training - **Military Cultural Competency**: Recognizing service-related experiences - **Geriatric assessment** skills: Cognitive, physical, functional - **Mental health crisis intervention**: Suicide, substance use, PTSD - **VHA Programs**: - Geriatric Resource Nurse role - Geriatric Scholars Program - Simulation and ongoing in-service training --- # Slide 16: Multidisciplinary Approach - **Geriatrics, Social Work, PT/OT, Pharmacy** - Integrated care planning - Support for caregivers and families --- # Slide 17: Inpatient Care for Aging Veterans - Focus: Preventing delirium, falls, hospital-acquired complications - Interdisciplinary teams: nurse, geriatrician, PT, pharmacy, social work - Early mobilization, orientation, sensory aids, medication reconciliation - Discharge planning to prevent readmissions --- # Slide 18: Outpatient Care - Geriatric PACTs (Patient-Aligned Care Teams) - Home-Based Primary Care, telehealth, remote monitoring - Screening/prevention: cancer, osteoporosis, vaccinations - Coordination with community services and home health --- # Slide 19: Specialty and Mental Health Care - Geriatric Evaluation &amp; Management (GEM) Clinics - Dementia/memory clinics, Adult Day Health Care, respite - PTSD, substance use disorder, late-life depression treatment - Peer support, caregiver training, social work navigation --- # Slide 20: Challenges and Opportunities - Managing complexity: Multiple comorbidities, mental health, social needs - Cultural humility: Meeting Veterans “where they are” - Advance care planning and palliative approaches - Leveraging technology (telehealth, remote monitoring) --- # Slide 21: Case Study (Optional) - Present a de-identified scenario of an aging Veteran with comorbidities, social isolation, and medication complexity - Ask audience: "How would you apply the 4Ms?" **Speaker Note:** Discuss the case together, mapping interventions to each of the 4Ms. --- # Slide 22: Key Resources - VHA Geriatrics &amp; Extended Care: www.va.gov/geriatrics/ - Age-Friendly Health Systems: ihi.org/Engage/Initiatives/Age-Friendly-Health-Systems - VA Mental Health: www.mentalhealth.va.gov - Beers Criteria: www.americangeriatrics.org --- /# Slide 23: Summary - Aging Veterans have complex, unique needs - The 4Ms framework + person-centered care = best outcomes - Interdisciplinary teamwork is essential - VHA offers comprehensive resources to support this population --- # Slide 24: Questions &amp; Discussion - Invite questions - Option to discuss potential role-specific challenges (nursing, social work, etc.) --- ​‌</a:t>
            </a:r>
          </a:p>
          <a:p>
            <a:pPr marL="0" indent="0">
              <a:buNone/>
            </a:pPr>
            <a:endParaRPr/>
          </a:p>
          <a:p>
            <a:pPr marL="0" indent="0">
              <a:buNone/>
            </a:pPr>
            <a:endParaRPr/>
          </a:p>
          <a:p>
            <a:pPr marL="0" indent="0">
              <a:buNone/>
            </a:pPr>
            <a:r>
              <a:t>37</a:t>
            </a:r>
          </a:p>
          <a:p>
            <a:pPr marL="0" indent="0">
              <a:buNone/>
            </a:pPr>
            <a:endParaRPr/>
          </a:p>
        </p:txBody>
      </p:sp>
      <p:sp>
        <p:nvSpPr>
          <p:cNvPr id="811155185" name="Slide Number Placeholder 3 [811155185]">
            <a:extLst>
              <a:ext uri="{FF2B5EF4-FFF2-40B4-BE49-F238E27FC236}">
                <a16:creationId xmlns:a16="http://schemas.microsoft.com/office/drawing/2014/main" id="{0C72D008-8237-42C3-8F6A-8EDD152ED5B2}"/>
              </a:ext>
            </a:extLst>
          </p:cNvPr>
          <p:cNvSpPr>
            <a:spLocks noGrp="1"/>
          </p:cNvSpPr>
          <p:nvPr>
            <p:ph type="sldNum" idx="5"/>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Shape [811155186]">
          <a:extLst>
            <a:ext uri="{FF2B5EF4-FFF2-40B4-BE49-F238E27FC236}">
              <a16:creationId xmlns:a16="http://schemas.microsoft.com/office/drawing/2014/main" id="{59F27758-E659-4A40-AB94-5A3CF64BBF8E}"/>
            </a:ext>
          </a:extLst>
        </p:cNvPr>
        <p:cNvGrpSpPr/>
        <p:nvPr/>
      </p:nvGrpSpPr>
      <p:grpSpPr>
        <a:xfrm>
          <a:off x="0" y="0"/>
          <a:ext cx="0" cy="0"/>
          <a:chOff x="0" y="0"/>
          <a:chExt cx="0" cy="0"/>
        </a:xfrm>
      </p:grpSpPr>
      <p:sp>
        <p:nvSpPr>
          <p:cNvPr id="811155187" name="Slide Image Placeholder 1 [811155187]">
            <a:extLst>
              <a:ext uri="{FF2B5EF4-FFF2-40B4-BE49-F238E27FC236}">
                <a16:creationId xmlns:a16="http://schemas.microsoft.com/office/drawing/2014/main" id="{AB5C5226-6472-4343-B4F2-2CC6B03A3F9E}"/>
              </a:ext>
            </a:extLst>
          </p:cNvPr>
          <p:cNvSpPr>
            <a:spLocks noGrp="1" noRot="1" noChangeAspect="1"/>
          </p:cNvSpPr>
          <p:nvPr>
            <p:ph type="sldImg"/>
          </p:nvPr>
        </p:nvSpPr>
        <p:spPr/>
      </p:sp>
      <p:sp>
        <p:nvSpPr>
          <p:cNvPr id="811155188" name="Notes Placeholder 2 [811155188]">
            <a:extLst>
              <a:ext uri="{FF2B5EF4-FFF2-40B4-BE49-F238E27FC236}">
                <a16:creationId xmlns:a16="http://schemas.microsoft.com/office/drawing/2014/main" id="{C1E22FF1-4CC7-4C40-BEE6-24801C844770}"/>
              </a:ext>
            </a:extLst>
          </p:cNvPr>
          <p:cNvSpPr>
            <a:spLocks noGrp="1"/>
          </p:cNvSpPr>
          <p:nvPr>
            <p:ph type="body" idx="1"/>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r>
              <a:t>Original source slide 37</a:t>
            </a:r>
          </a:p>
          <a:p>
            <a:pPr marL="0" indent="0">
              <a:buNone/>
            </a:pPr>
            <a:endParaRPr/>
          </a:p>
          <a:p>
            <a:pPr marL="0" indent="0">
              <a:buNone/>
            </a:pPr>
            <a:r>
              <a:t>Key Resources for Age-Friendly Care in VHA</a:t>
            </a:r>
          </a:p>
          <a:p>
            <a:pPr marL="0" indent="0">
              <a:buNone/>
            </a:pPr>
            <a:endParaRPr/>
          </a:p>
          <a:p>
            <a:pPr marL="0" indent="0">
              <a:buNone/>
            </a:pPr>
            <a:r>
              <a:t>VHA Geriatrics &amp; Extended Care</a:t>
            </a:r>
          </a:p>
          <a:p>
            <a:pPr marL="0" indent="0">
              <a:buNone/>
            </a:pPr>
            <a:r>
              <a:t>Offers comprehensive programs aimed at supporting the health and well-being of aging veterans across care settings.</a:t>
            </a:r>
          </a:p>
          <a:p>
            <a:pPr marL="0" indent="0">
              <a:buNone/>
            </a:pPr>
            <a:r>
              <a:t>Age-Friendly Health Systems</a:t>
            </a:r>
          </a:p>
          <a:p>
            <a:pPr marL="0" indent="0">
              <a:buNone/>
            </a:pPr>
            <a:r>
              <a:t>Implements the 4Ms framework to ensure person-centered, effective care tailored to older adults' needs.</a:t>
            </a:r>
          </a:p>
          <a:p>
            <a:pPr marL="0" indent="0">
              <a:buNone/>
            </a:pPr>
            <a:r>
              <a:t>VA Mental Health Resources</a:t>
            </a:r>
          </a:p>
          <a:p>
            <a:pPr marL="0" indent="0">
              <a:buNone/>
            </a:pPr>
            <a:r>
              <a:t>Provides specialized support for mental health challenges common among aging veterans like PTSD and depression.</a:t>
            </a:r>
          </a:p>
          <a:p>
            <a:pPr marL="0" indent="0">
              <a:buNone/>
            </a:pPr>
            <a:r>
              <a:t>Beers Criteria</a:t>
            </a:r>
          </a:p>
          <a:p>
            <a:pPr marL="0" indent="0">
              <a:buNone/>
            </a:pPr>
            <a:r>
              <a:t>Guides clinicians in reducing polypharmacy and avoiding inappropriate medications in older adults.</a:t>
            </a:r>
          </a:p>
          <a:p>
            <a:pPr marL="0" indent="0">
              <a:buNone/>
            </a:pPr>
            <a:endParaRPr/>
          </a:p>
          <a:p>
            <a:pPr marL="0" indent="0">
              <a:buNone/>
            </a:pPr>
            <a:r>
              <a:t>Original speaker notes and source references:</a:t>
            </a:r>
          </a:p>
          <a:p>
            <a:pPr marL="0" indent="0">
              <a:buNone/>
            </a:pPr>
            <a:endParaRPr/>
          </a:p>
          <a:p>
            <a:pPr marL="0" indent="0">
              <a:buNone/>
            </a:pPr>
            <a:r>
              <a:t>---</a:t>
            </a:r>
          </a:p>
          <a:p>
            <a:pPr marL="0" indent="0">
              <a:buNone/>
            </a:pPr>
            <a:r>
              <a:t>This slide references information from the following file: https://dvagov-my.sharepoint.com/personal/ashley_spellman_va_gov/_layouts/15/Doc.aspx?sourcedoc=%7BEE333019-3C55-481B-BF80-99544A2B5DF0%7D&amp;file=age%20friendly%20ppt%20nova.docx&amp;action=default&amp;mobileredirect=true&amp;DefaultItemOpen=1</a:t>
            </a:r>
          </a:p>
          <a:p>
            <a:pPr marL="0" indent="0">
              <a:buNone/>
            </a:pPr>
            <a:endParaRPr/>
          </a:p>
          <a:p>
            <a:pPr marL="0" indent="0">
              <a:buNone/>
            </a:pPr>
            <a:r>
              <a:t># Slide 1: Title Slide **Caring for the Aging Veteran Population in VHA** Your Name Your Title/Role Date --- # Slide 2: Objectives - Understand characteristics of the aging veteran population - Identify specific medical and psychosocial needs - Appreciate the spectrum of care: inpatient, outpatient, specialty, mental health - Learn the 4Ms framework in geriatrics - Explore special training considerations for nursing in VHA **Speaker Note:** Today’s session will walk you through the demographics, needs, approaches, and special considerations for the aging veteran population. --- # Slide 3: Who Are VA’s Aging Veterans? - Over 50% of enrolled Veterans in VHA are age 65+ - Largest cohorts: WWII, Korea, Vietnam, and Gulf War - Unique exposures and service-related conditions *[Insert pie chart of age distribution from VHA data]* **Speaker Note:** The majority of Veterans utilizing VA services are now senior citizens, with the Vietnam era being the largest group. --- # Slide 4: War Eras Represented in VHA - **World War II:** 1941-1945 (now 90+ years old) - **Korean War:** 1950-1953 (late 80s-90s) - **Vietnam War:** 1955-1975 (late 60s-late 70s) - **Gulf War:** 1990-2001 (mid 50s-early 60s) - Multiple deployments for many; unique needs per era --- # Slide 5: Impact of Military Service on Aging - Service-connected conditions: PTSD, TBI, amputations, Agent Orange - Accelerated aging from injuries/exposures - Distinct life experiences and challenges *[Insert image: medals or service uniforms]* --- # Slide 6: General Needs of the Aging Population - Chronic disease management: heart, diabetes, arthritis, cancer - Polypharmacy: risk of drug interactions - Functional support: ADLs/IADLs, assistive devices - Cognitive changes: dementia, MCI, delirium --- # Slide 7: Veteran-Specific Health Needs - Higher rates: - Chronic pain - Depression, PTSD, substance use - Suicide (especially men over 75) - Key issues: - Hearing and vision loss - Mobility, falls, amputations - Homelessness risk - Exposure-related conditions: Agent Orange, asbestos, burn pits --- # Slide 8: Aging Veterans—Psychosocial Issues - Social isolation and loss of support network - Stigma and reluctance to seek help - Reintegrating into civilian life - Risk of poverty and homelessness - Moral injury and survivor’s guilt *[Insert image: older Veteran, alone at home]* --- # Slide 9: Social Determinants of Health - Economic stability and benefits access (VA, Social Security, pensions) - Housing and environment - Access to community resources - Family and social supports --- # Slide 10: The 4Ms Framework *[Insert graphic of the 4Ms boxes]* - **What Matters** - **Mobility** - **Mentation** - **Medications** --- # Slide 11: 4Ms—What Matters - Understand individual goals, values, and care preferences - Involve Veteran and family in all decisions - Advance care planning and shared decision making --- # Slide 12: 4Ms—Mobility - Assess mobility and fall risk - Promote safe, daily movement - PT/OT involvement for function and adaptations --- # Slide 13: 4Ms—Mentation - Screen for cognitive impairment, delirium, depression, PTSD - Manage dementia and mental health conditions - Caregiver education and support --- # Slide 14: 4Ms—Medications - Review all medications regularly - Reduce polypharmacy and inappropriate drugs (Beers Criteria) - Involve clinical pharmacists in deprescribing --- # Slide 15: Special Nursing Training - **Military Cultural Competency**: Recognizing service-related experiences - **Geriatric assessment** skills: Cognitive, physical, functional - **Mental health crisis intervention**: Suicide, substance use, PTSD - **VHA Programs**: - Geriatric Resource Nurse role - Geriatric Scholars Program - Simulation and ongoing in-service training --- # Slide 16: Multidisciplinary Approach - **Geriatrics, Social Work, PT/OT, Pharmacy** - Integrated care planning - Support for caregivers and families --- # Slide 17: Inpatient Care for Aging Veterans - Focus: Preventing delirium, falls, hospital-acquired complications - Interdisciplinary teams: nurse, geriatrician, PT, pharmacy, social work - Early mobilization, orientation, sensory aids, medication reconciliation - Discharge planning to prevent readmissions --- # Slide 18: Outpatient Care - Geriatric PACTs (Patient-Aligned Care Teams) - Home-Based Primary Care, telehealth, remote monitoring - Screening/prevention: cancer, osteoporosis, vaccinations - Coordination with community services and home health --- # Slide 19: Specialty and Mental Health Care - Geriatric Evaluation &amp; Management (GEM) Clinics - Dementia/memory clinics, Adult Day Health Care, respite - PTSD, substance use disorder, late-life depression treatment - Peer support, caregiver training, social work navigation --- # Slide 20: Challenges and Opportunities - Managing complexity: Multiple comorbidities, mental health, social needs - Cultural humility: Meeting Veterans “where they are” - Advance care planning and palliative approaches - Leveraging technology (telehealth, remote monitoring) --- # Slide 21: Case Study (Optional) - Present a de-identified scenario of an aging Veteran with comorbidities, social isolation, and medication complexity - Ask audience: "How would you apply the 4Ms?" **Speaker Note:** Discuss the case together, mapping interventions to each of the 4Ms. --- # Slide 22: Key Resources - VHA Geriatrics &amp; Extended Care: www.va.gov/geriatrics/ - Age-Friendly Health Systems: ihi.org/Engage/Initiatives/Age-Friendly-Health-Systems - VA Mental Health: www.mentalhealth.va.gov - Beers Criteria: www.americangeriatrics.org --- /# Slide 23: Summary - Aging Veterans have complex, unique needs - The 4Ms framework + person-centered care = best outcomes - Interdisciplinary teamwork is essential - VHA offers comprehensive resources to support this population --- # Slide 24: Questions &amp; Discussion - Invite questions - Option to discuss potential role-specific challenges (nursing, social work, etc.) --- ​‌</a:t>
            </a:r>
          </a:p>
          <a:p>
            <a:pPr marL="0" indent="0">
              <a:buNone/>
            </a:pPr>
            <a:endParaRPr/>
          </a:p>
          <a:p>
            <a:pPr marL="0" indent="0">
              <a:buNone/>
            </a:pPr>
            <a:endParaRPr/>
          </a:p>
          <a:p>
            <a:pPr marL="0" indent="0">
              <a:buNone/>
            </a:pPr>
            <a:r>
              <a:t>37</a:t>
            </a:r>
          </a:p>
          <a:p>
            <a:pPr marL="0" indent="0">
              <a:buNone/>
            </a:pPr>
            <a:endParaRPr/>
          </a:p>
        </p:txBody>
      </p:sp>
      <p:sp>
        <p:nvSpPr>
          <p:cNvPr id="811155189" name="Slide Number Placeholder 3 [811155189]">
            <a:extLst>
              <a:ext uri="{FF2B5EF4-FFF2-40B4-BE49-F238E27FC236}">
                <a16:creationId xmlns:a16="http://schemas.microsoft.com/office/drawing/2014/main" id="{C23C1BC9-4CF0-4E3B-A5FE-CB572820AF2A}"/>
              </a:ext>
            </a:extLst>
          </p:cNvPr>
          <p:cNvSpPr>
            <a:spLocks noGrp="1"/>
          </p:cNvSpPr>
          <p:nvPr>
            <p:ph type="sldNum" idx="5"/>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Shape [811155190]">
          <a:extLst>
            <a:ext uri="{FF2B5EF4-FFF2-40B4-BE49-F238E27FC236}">
              <a16:creationId xmlns:a16="http://schemas.microsoft.com/office/drawing/2014/main" id="{A22A394C-B58B-46CC-971E-712FE65D951B}"/>
            </a:ext>
          </a:extLst>
        </p:cNvPr>
        <p:cNvGrpSpPr/>
        <p:nvPr/>
      </p:nvGrpSpPr>
      <p:grpSpPr>
        <a:xfrm>
          <a:off x="0" y="0"/>
          <a:ext cx="0" cy="0"/>
          <a:chOff x="0" y="0"/>
          <a:chExt cx="0" cy="0"/>
        </a:xfrm>
      </p:grpSpPr>
      <p:sp>
        <p:nvSpPr>
          <p:cNvPr id="811155191" name="Slide Image Placeholder 1 [811155191]">
            <a:extLst>
              <a:ext uri="{FF2B5EF4-FFF2-40B4-BE49-F238E27FC236}">
                <a16:creationId xmlns:a16="http://schemas.microsoft.com/office/drawing/2014/main" id="{D604256E-5448-43AE-B47C-5A407025D351}"/>
              </a:ext>
            </a:extLst>
          </p:cNvPr>
          <p:cNvSpPr>
            <a:spLocks noGrp="1" noRot="1" noChangeAspect="1"/>
          </p:cNvSpPr>
          <p:nvPr>
            <p:ph type="sldImg"/>
          </p:nvPr>
        </p:nvSpPr>
        <p:spPr/>
      </p:sp>
      <p:sp>
        <p:nvSpPr>
          <p:cNvPr id="811155192" name="Notes Placeholder 2 [811155192]">
            <a:extLst>
              <a:ext uri="{FF2B5EF4-FFF2-40B4-BE49-F238E27FC236}">
                <a16:creationId xmlns:a16="http://schemas.microsoft.com/office/drawing/2014/main" id="{1FE23C36-5044-4F3E-ACCA-C78EC0FB2091}"/>
              </a:ext>
            </a:extLst>
          </p:cNvPr>
          <p:cNvSpPr>
            <a:spLocks noGrp="1"/>
          </p:cNvSpPr>
          <p:nvPr>
            <p:ph type="body" idx="1"/>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r>
              <a:t>Original source slide 38</a:t>
            </a:r>
          </a:p>
          <a:p>
            <a:pPr marL="0" indent="0">
              <a:buNone/>
            </a:pPr>
            <a:endParaRPr/>
          </a:p>
          <a:p>
            <a:pPr marL="0" indent="0">
              <a:buNone/>
            </a:pPr>
            <a:r>
              <a:t>Questions &amp; Discussion</a:t>
            </a:r>
          </a:p>
          <a:p>
            <a:pPr marL="0" indent="0">
              <a:buNone/>
            </a:pPr>
            <a:endParaRPr/>
          </a:p>
          <a:p>
            <a:pPr marL="0" indent="0">
              <a:buNone/>
            </a:pPr>
            <a:r>
              <a:t>Original speaker notes and source references:</a:t>
            </a:r>
          </a:p>
          <a:p>
            <a:pPr marL="0" indent="0">
              <a:buNone/>
            </a:pPr>
            <a:endParaRPr/>
          </a:p>
          <a:p>
            <a:pPr marL="0" indent="0">
              <a:buNone/>
            </a:pPr>
            <a:r>
              <a:t>---</a:t>
            </a:r>
          </a:p>
          <a:p>
            <a:pPr marL="0" indent="0">
              <a:buNone/>
            </a:pPr>
            <a:r>
              <a:t>This slide references information from the following file: https://dvagov-my.sharepoint.com/personal/ashley_spellman_va_gov/_layouts/15/Doc.aspx?sourcedoc=%7BEE333019-3C55-481B-BF80-99544A2B5DF0%7D&amp;file=age%20friendly%20ppt%20nova.docx&amp;action=default&amp;mobileredirect=true&amp;DefaultItemOpen=1</a:t>
            </a:r>
          </a:p>
          <a:p>
            <a:pPr marL="0" indent="0">
              <a:buNone/>
            </a:pPr>
            <a:endParaRPr/>
          </a:p>
          <a:p>
            <a:pPr marL="0" indent="0">
              <a:buNone/>
            </a:pPr>
            <a:r>
              <a:t># Slide 1: Title Slide **Caring for the Aging Veteran Population in VHA** Your Name Your Title/Role Date --- # Slide 2: Objectives - Understand characteristics of the aging veteran population - Identify specific medical and psychosocial needs - Appreciate the spectrum of care: inpatient, outpatient, specialty, mental health - Learn the 4Ms framework in geriatrics - Explore special training considerations for nursing in VHA **Speaker Note:** Today’s session will walk you through the demographics, needs, approaches, and special considerations for the aging veteran population. --- # Slide 3: Who Are VA’s Aging Veterans? - Over 50% of enrolled Veterans in VHA are age 65+ - Largest cohorts: WWII, Korea, Vietnam, and Gulf War - Unique exposures and service-related conditions *[Insert pie chart of age distribution from VHA data]* **Speaker Note:** The majority of Veterans utilizing VA services are now senior citizens, with the Vietnam era being the largest group. --- # Slide 4: War Eras Represented in VHA - **World War II:** 1941-1945 (now 90+ years old) - **Korean War:** 1950-1953 (late 80s-90s) - **Vietnam War:** 1955-1975 (late 60s-late 70s) - **Gulf War:** 1990-2001 (mid 50s-early 60s) - Multiple deployments for many; unique needs per era --- # Slide 5: Impact of Military Service on Aging - Service-connected conditions: PTSD, TBI, amputations, Agent Orange - Accelerated aging from injuries/exposures - Distinct life experiences and challenges *[Insert image: medals or service uniforms]* --- # Slide 6: General Needs of the Aging Population - Chronic disease management: heart, diabetes, arthritis, cancer - Polypharmacy: risk of drug interactions - Functional support: ADLs/IADLs, assistive devices - Cognitive changes: dementia, MCI, delirium --- # Slide 7: Veteran-Specific Health Needs - Higher rates: - Chronic pain - Depression, PTSD, substance use - Suicide (especially men over 75) - Key issues: - Hearing and vision loss - Mobility, falls, amputations - Homelessness risk - Exposure-related conditions: Agent Orange, asbestos, burn pits --- # Slide 8: Aging Veterans—Psychosocial Issues - Social isolation and loss of support network - Stigma and reluctance to seek help - Reintegrating into civilian life - Risk of poverty and homelessness - Moral injury and survivor’s guilt *[Insert image: older Veteran, alone at home]* --- # Slide 9: Social Determinants of Health - Economic stability and benefits access (VA, Social Security, pensions) - Housing and environment - Access to community resources - Family and social supports --- # Slide 10: The 4Ms Framework *[Insert graphic of the 4Ms boxes]* - **What Matters** - **Mobility** - **Mentation** - **Medications** --- # Slide 11: 4Ms—What Matters - Understand individual goals, values, and care preferences - Involve Veteran and family in all decisions - Advance care planning and shared decision making --- # Slide 12: 4Ms—Mobility - Assess mobility and fall risk - Promote safe, daily movement - PT/OT involvement for function and adaptations --- # Slide 13: 4Ms—Mentation - Screen for cognitive impairment, delirium, depression, PTSD - Manage dementia and mental health conditions - Caregiver education and support --- # Slide 14: 4Ms—Medications - Review all medications regularly - Reduce polypharmacy and inappropriate drugs (Beers Criteria) - Involve clinical pharmacists in deprescribing --- # Slide 15: Special Nursing Training - **Military Cultural Competency**: Recognizing service-related experiences - **Geriatric assessment** skills: Cognitive, physical, functional - **Mental health crisis intervention**: Suicide, substance use, PTSD - **VHA Programs**: - Geriatric Resource Nurse role - Geriatric Scholars Program - Simulation and ongoing in-service training --- # Slide 16: Multidisciplinary Approach - **Geriatrics, Social Work, PT/OT, Pharmacy** - Integrated care planning - Support for caregivers and families --- # Slide 17: Inpatient Care for Aging Veterans - Focus: Preventing delirium, falls, hospital-acquired complications - Interdisciplinary teams: nurse, geriatrician, PT, pharmacy, social work - Early mobilization, orientation, sensory aids, medication reconciliation - Discharge planning to prevent readmissions --- # Slide 18: Outpatient Care - Geriatric PACTs (Patient-Aligned Care Teams) - Home-Based Primary Care, telehealth, remote monitoring - Screening/prevention: cancer, osteoporosis, vaccinations - Coordination with community services and home health --- # Slide 19: Specialty and Mental Health Care - Geriatric Evaluation &amp; Management (GEM) Clinics - Dementia/memory clinics, Adult Day Health Care, respite - PTSD, substance use disorder, late-life depression treatment - Peer support, caregiver training, social work navigation --- # Slide 20: Challenges and Opportunities - Managing complexity: Multiple comorbidities, mental health, social needs - Cultural humility: Meeting Veterans “where they are” - Advance care planning and palliative approaches - Leveraging technology (telehealth, remote monitoring) --- # Slide 21: Case Study (Optional) - Present a de-identified scenario of an aging Veteran with comorbidities, social isolation, and medication complexity - Ask audience: "How would you apply the 4Ms?" **Speaker Note:** Discuss the case together, mapping interventions to each of the 4Ms. --- # Slide 22: Key Resources - VHA Geriatrics &amp; Extended Care: www.va.gov/geriatrics/ - Age-Friendly Health Systems: ihi.org/Engage/Initiatives/Age-Friendly-Health-Systems - VA Mental Health: www.mentalhealth.va.gov - Beers Criteria: www.americangeriatrics.org --- /# Slide 23: Summary - Aging Veterans have complex, unique needs - The 4Ms framework + person-centered care = best outcomes - Interdisciplinary teamwork is essential - VHA offers comprehensive resources to support this population --- # Slide 24: Questions &amp; Discussion - Invite questions - Option to discuss potential role-specific challenges (nursing, social work, etc.) --- ​‌</a:t>
            </a:r>
          </a:p>
          <a:p>
            <a:pPr marL="0" indent="0">
              <a:buNone/>
            </a:pPr>
            <a:endParaRPr/>
          </a:p>
          <a:p>
            <a:pPr marL="0" indent="0">
              <a:buNone/>
            </a:pPr>
            <a:endParaRPr/>
          </a:p>
          <a:p>
            <a:pPr marL="0" indent="0">
              <a:buNone/>
            </a:pPr>
            <a:r>
              <a:t>38</a:t>
            </a:r>
          </a:p>
          <a:p>
            <a:pPr marL="0" indent="0">
              <a:buNone/>
            </a:pPr>
            <a:endParaRPr/>
          </a:p>
          <a:p>
            <a:r>
              <a:t>Photograph attribution: Atlantic Ocean sunrise and breaking wave, Cape Cod National Seashore — National Park Service. Public domain (NPS image). Source: https://www.nps.gov/caco/index.htm License: https://www.nps.gov/media/photo/gallery-item.htm?gid=6140E5FF-FEEB-2724-902E00D4EC660DCD&amp;id=61CD18D2-EAAB-59A1-4DF8F1BEBC810B2E&amp;pg=3445946. Proportional resizing and cropping for layout; original image unretouched. Coastal photograph overlays, where used, retain the photograph’s original license. No new identities are asserted for people in source care photographs.</a:t>
            </a:r>
          </a:p>
        </p:txBody>
      </p:sp>
      <p:sp>
        <p:nvSpPr>
          <p:cNvPr id="811155193" name="Slide Number Placeholder 3 [811155193]">
            <a:extLst>
              <a:ext uri="{FF2B5EF4-FFF2-40B4-BE49-F238E27FC236}">
                <a16:creationId xmlns:a16="http://schemas.microsoft.com/office/drawing/2014/main" id="{AC4BFBB8-6F42-4CD1-AD7C-4A2A67EFCE18}"/>
              </a:ext>
            </a:extLst>
          </p:cNvPr>
          <p:cNvSpPr>
            <a:spLocks noGrp="1"/>
          </p:cNvSpPr>
          <p:nvPr>
            <p:ph type="sldNum" idx="5"/>
          </p:nvPr>
        </p:nvSpPr>
        <p:spPr/>
        <p:txBody>
          <a:bodyPr/>
          <a:lstStyle>
            <a:defPPr marL="0" indent="0">
              <a:buNone/>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811155214]">
          <a:extLst>
            <a:ext uri="{FF2B5EF4-FFF2-40B4-BE49-F238E27FC236}">
              <a16:creationId xmlns:a16="http://schemas.microsoft.com/office/drawing/2014/main" id="{55DFF70C-F36C-4DFA-A830-E612674A82DD}"/>
            </a:ext>
          </a:extLst>
        </p:cNvPr>
        <p:cNvGrpSpPr/>
        <p:nvPr/>
      </p:nvGrpSpPr>
      <p:grpSpPr>
        <a:xfrm>
          <a:off x="0" y="0"/>
          <a:ext cx="0" cy="0"/>
          <a:chOff x="0" y="0"/>
          <a:chExt cx="0" cy="0"/>
        </a:xfrm>
      </p:grpSpPr>
      <p:sp>
        <p:nvSpPr>
          <p:cNvPr id="811155215" name="Title [811155215]">
            <a:extLst>
              <a:ext uri="{FF2B5EF4-FFF2-40B4-BE49-F238E27FC236}">
                <a16:creationId xmlns:a16="http://schemas.microsoft.com/office/drawing/2014/main" id="{430A8781-4E66-4478-B52F-5A09C241F17D}"/>
              </a:ext>
            </a:extLst>
          </p:cNvPr>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defPPr marL="0" indent="0" algn="ctr">
              <a:buNone/>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pPr marL="0" indent="0">
              <a:buNone/>
            </a:pPr>
            <a:endParaRPr/>
          </a:p>
        </p:txBody>
      </p:sp>
      <p:sp>
        <p:nvSpPr>
          <p:cNvPr id="811155216" name="Subtitle [811155216]">
            <a:extLst>
              <a:ext uri="{FF2B5EF4-FFF2-40B4-BE49-F238E27FC236}">
                <a16:creationId xmlns:a16="http://schemas.microsoft.com/office/drawing/2014/main" id="{7A8BCEA1-9F0C-442A-924A-52336F92FB01}"/>
              </a:ext>
            </a:extLst>
          </p:cNvPr>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defPPr marL="0" indent="0" algn="ctr">
              <a:buNone/>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pPr marL="0" indent="0">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Shape [811155217]">
          <a:extLst>
            <a:ext uri="{FF2B5EF4-FFF2-40B4-BE49-F238E27FC236}">
              <a16:creationId xmlns:a16="http://schemas.microsoft.com/office/drawing/2014/main" id="{44532299-A4E2-4B80-811D-4F5FA0548D77}"/>
            </a:ext>
          </a:extLst>
        </p:cNvPr>
        <p:cNvGrpSpPr/>
        <p:nvPr/>
      </p:nvGrpSpPr>
      <p:grpSpPr>
        <a:xfrm>
          <a:off x="0" y="0"/>
          <a:ext cx="0" cy="0"/>
          <a:chOff x="0" y="0"/>
          <a:chExt cx="0" cy="0"/>
        </a:xfrm>
      </p:grpSpPr>
      <p:sp>
        <p:nvSpPr>
          <p:cNvPr id="811155218" name="Section title [811155218]">
            <a:extLst>
              <a:ext uri="{FF2B5EF4-FFF2-40B4-BE49-F238E27FC236}">
                <a16:creationId xmlns:a16="http://schemas.microsoft.com/office/drawing/2014/main" id="{20708599-D9E5-4A0C-8984-23F0D5450B54}"/>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defPPr marL="0" indent="0" algn="ctr">
              <a:buNone/>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pPr marL="0" indent="0">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Shape [811155219]">
          <a:extLst>
            <a:ext uri="{FF2B5EF4-FFF2-40B4-BE49-F238E27FC236}">
              <a16:creationId xmlns:a16="http://schemas.microsoft.com/office/drawing/2014/main" id="{0D1744AF-849B-426A-AD29-8646918C94BE}"/>
            </a:ext>
          </a:extLst>
        </p:cNvPr>
        <p:cNvGrpSpPr/>
        <p:nvPr/>
      </p:nvGrpSpPr>
      <p:grpSpPr>
        <a:xfrm>
          <a:off x="0" y="0"/>
          <a:ext cx="0" cy="0"/>
          <a:chOff x="0" y="0"/>
          <a:chExt cx="0" cy="0"/>
        </a:xfrm>
      </p:grpSpPr>
      <p:sp>
        <p:nvSpPr>
          <p:cNvPr id="811155220" name="Title [811155220]">
            <a:extLst>
              <a:ext uri="{FF2B5EF4-FFF2-40B4-BE49-F238E27FC236}">
                <a16:creationId xmlns:a16="http://schemas.microsoft.com/office/drawing/2014/main" id="{794F6913-10FE-404B-B776-D34E22FD5918}"/>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marL="0" indent="0" algn="l">
              <a:buNone/>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pPr marL="0" indent="0">
              <a:buNone/>
            </a:pPr>
            <a:endParaRPr/>
          </a:p>
        </p:txBody>
      </p:sp>
      <p:sp>
        <p:nvSpPr>
          <p:cNvPr id="811155221" name="Body [811155221]">
            <a:extLst>
              <a:ext uri="{FF2B5EF4-FFF2-40B4-BE49-F238E27FC236}">
                <a16:creationId xmlns:a16="http://schemas.microsoft.com/office/drawing/2014/main" id="{A03E4DE9-76CE-4645-A935-D9535366CDC0}"/>
              </a:ext>
            </a:extLst>
          </p:cNvPr>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defPPr marL="0" indent="0" algn="l">
              <a:buNone/>
              <a:defRPr sz="2250" b="0">
                <a:solidFill>
                  <a:schemeClr val="tx1"/>
                </a:solidFill>
                <a:latin typeface="+mn-lt"/>
                <a:ea typeface="+mn-lt"/>
                <a:cs typeface="+mn-lt"/>
              </a:defRPr>
            </a:defPPr>
            <a:lvl1pPr marL="0" indent="0">
              <a:lnSpc>
                <a:spcPct val="110000"/>
              </a:lnSpc>
              <a:spcBef>
                <a:spcPts val="0"/>
              </a:spcBef>
              <a:spcAft>
                <a:spcPts val="1200"/>
              </a:spcAft>
              <a:buNone/>
            </a:lvl1pPr>
            <a:lvl2pPr marL="0" indent="0">
              <a:lnSpc>
                <a:spcPct val="110000"/>
              </a:lnSpc>
              <a:spcBef>
                <a:spcPts val="0"/>
              </a:spcBef>
              <a:spcAft>
                <a:spcPts val="1200"/>
              </a:spcAft>
              <a:buNone/>
            </a:lvl2pPr>
            <a:lvl3pPr marL="0" indent="0">
              <a:lnSpc>
                <a:spcPct val="110000"/>
              </a:lnSpc>
              <a:spcBef>
                <a:spcPts val="0"/>
              </a:spcBef>
              <a:spcAft>
                <a:spcPts val="1200"/>
              </a:spcAft>
              <a:buNone/>
            </a:lvl3pPr>
            <a:lvl4pPr marL="0" indent="0">
              <a:lnSpc>
                <a:spcPct val="110000"/>
              </a:lnSpc>
              <a:spcBef>
                <a:spcPts val="0"/>
              </a:spcBef>
              <a:spcAft>
                <a:spcPts val="1200"/>
              </a:spcAft>
              <a:buNone/>
            </a:lvl4pPr>
            <a:lvl5pPr marL="0" indent="0">
              <a:lnSpc>
                <a:spcPct val="110000"/>
              </a:lnSpc>
              <a:spcBef>
                <a:spcPts val="0"/>
              </a:spcBef>
              <a:spcAft>
                <a:spcPts val="1200"/>
              </a:spcAft>
              <a:buNone/>
            </a:lvl5pPr>
            <a:lvl6pPr marL="0" indent="0">
              <a:lnSpc>
                <a:spcPct val="110000"/>
              </a:lnSpc>
              <a:spcBef>
                <a:spcPts val="0"/>
              </a:spcBef>
              <a:spcAft>
                <a:spcPts val="1200"/>
              </a:spcAft>
              <a:buNone/>
            </a:lvl6pPr>
            <a:lvl7pPr marL="0" indent="0">
              <a:lnSpc>
                <a:spcPct val="110000"/>
              </a:lnSpc>
              <a:spcBef>
                <a:spcPts val="0"/>
              </a:spcBef>
              <a:spcAft>
                <a:spcPts val="1200"/>
              </a:spcAft>
              <a:buNone/>
            </a:lvl7pPr>
            <a:lvl8pPr marL="0" indent="0">
              <a:lnSpc>
                <a:spcPct val="110000"/>
              </a:lnSpc>
              <a:spcBef>
                <a:spcPts val="0"/>
              </a:spcBef>
              <a:spcAft>
                <a:spcPts val="1200"/>
              </a:spcAft>
              <a:buNone/>
            </a:lvl8pPr>
            <a:lvl9pPr marL="0" indent="0">
              <a:lnSpc>
                <a:spcPct val="110000"/>
              </a:lnSpc>
              <a:spcBef>
                <a:spcPts val="0"/>
              </a:spcBef>
              <a:spcAft>
                <a:spcPts val="1200"/>
              </a:spcAft>
              <a:buNone/>
            </a:lvl9pPr>
          </a:lstStyle>
          <a:p>
            <a:pPr marL="0" indent="0">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Shape [811155222]">
          <a:extLst>
            <a:ext uri="{FF2B5EF4-FFF2-40B4-BE49-F238E27FC236}">
              <a16:creationId xmlns:a16="http://schemas.microsoft.com/office/drawing/2014/main" id="{6EF7C1B2-FC0D-40B4-9B40-6E8B5BCC4F0A}"/>
            </a:ext>
          </a:extLst>
        </p:cNvPr>
        <p:cNvGrpSpPr/>
        <p:nvPr/>
      </p:nvGrpSpPr>
      <p:grpSpPr>
        <a:xfrm>
          <a:off x="0" y="0"/>
          <a:ext cx="0" cy="0"/>
          <a:chOff x="0" y="0"/>
          <a:chExt cx="0" cy="0"/>
        </a:xfrm>
      </p:grpSpPr>
      <p:sp>
        <p:nvSpPr>
          <p:cNvPr id="811155223" name="Title [811155223]">
            <a:extLst>
              <a:ext uri="{FF2B5EF4-FFF2-40B4-BE49-F238E27FC236}">
                <a16:creationId xmlns:a16="http://schemas.microsoft.com/office/drawing/2014/main" id="{395EDB4A-4F44-44CA-86DF-D9ECD449FFF5}"/>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marL="0" indent="0" algn="l">
              <a:buNone/>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pPr marL="0" indent="0">
              <a:buNone/>
            </a:pPr>
            <a:endParaRPr/>
          </a:p>
        </p:txBody>
      </p:sp>
      <p:sp>
        <p:nvSpPr>
          <p:cNvPr id="811155224" name="Left column [811155224]">
            <a:extLst>
              <a:ext uri="{FF2B5EF4-FFF2-40B4-BE49-F238E27FC236}">
                <a16:creationId xmlns:a16="http://schemas.microsoft.com/office/drawing/2014/main" id="{97EB31AE-7E42-4F5C-96E5-1675611ECD51}"/>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marL="0" indent="0" algn="l">
              <a:buNone/>
              <a:defRPr sz="2100" b="0">
                <a:solidFill>
                  <a:schemeClr val="tx1"/>
                </a:solidFill>
                <a:latin typeface="+mn-lt"/>
                <a:ea typeface="+mn-lt"/>
                <a:cs typeface="+mn-lt"/>
              </a:defRPr>
            </a:defPPr>
            <a:lvl1pPr marL="0" indent="0">
              <a:lnSpc>
                <a:spcPct val="110000"/>
              </a:lnSpc>
              <a:spcBef>
                <a:spcPts val="0"/>
              </a:spcBef>
              <a:spcAft>
                <a:spcPts val="1200"/>
              </a:spcAft>
              <a:buNone/>
            </a:lvl1pPr>
            <a:lvl2pPr marL="0" indent="0">
              <a:lnSpc>
                <a:spcPct val="110000"/>
              </a:lnSpc>
              <a:spcBef>
                <a:spcPts val="0"/>
              </a:spcBef>
              <a:spcAft>
                <a:spcPts val="1200"/>
              </a:spcAft>
              <a:buNone/>
            </a:lvl2pPr>
            <a:lvl3pPr marL="0" indent="0">
              <a:lnSpc>
                <a:spcPct val="110000"/>
              </a:lnSpc>
              <a:spcBef>
                <a:spcPts val="0"/>
              </a:spcBef>
              <a:spcAft>
                <a:spcPts val="1200"/>
              </a:spcAft>
              <a:buNone/>
            </a:lvl3pPr>
            <a:lvl4pPr marL="0" indent="0">
              <a:lnSpc>
                <a:spcPct val="110000"/>
              </a:lnSpc>
              <a:spcBef>
                <a:spcPts val="0"/>
              </a:spcBef>
              <a:spcAft>
                <a:spcPts val="1200"/>
              </a:spcAft>
              <a:buNone/>
            </a:lvl4pPr>
            <a:lvl5pPr marL="0" indent="0">
              <a:lnSpc>
                <a:spcPct val="110000"/>
              </a:lnSpc>
              <a:spcBef>
                <a:spcPts val="0"/>
              </a:spcBef>
              <a:spcAft>
                <a:spcPts val="1200"/>
              </a:spcAft>
              <a:buNone/>
            </a:lvl5pPr>
            <a:lvl6pPr marL="0" indent="0">
              <a:lnSpc>
                <a:spcPct val="110000"/>
              </a:lnSpc>
              <a:spcBef>
                <a:spcPts val="0"/>
              </a:spcBef>
              <a:spcAft>
                <a:spcPts val="1200"/>
              </a:spcAft>
              <a:buNone/>
            </a:lvl6pPr>
            <a:lvl7pPr marL="0" indent="0">
              <a:lnSpc>
                <a:spcPct val="110000"/>
              </a:lnSpc>
              <a:spcBef>
                <a:spcPts val="0"/>
              </a:spcBef>
              <a:spcAft>
                <a:spcPts val="1200"/>
              </a:spcAft>
              <a:buNone/>
            </a:lvl7pPr>
            <a:lvl8pPr marL="0" indent="0">
              <a:lnSpc>
                <a:spcPct val="110000"/>
              </a:lnSpc>
              <a:spcBef>
                <a:spcPts val="0"/>
              </a:spcBef>
              <a:spcAft>
                <a:spcPts val="1200"/>
              </a:spcAft>
              <a:buNone/>
            </a:lvl8pPr>
            <a:lvl9pPr marL="0" indent="0">
              <a:lnSpc>
                <a:spcPct val="110000"/>
              </a:lnSpc>
              <a:spcBef>
                <a:spcPts val="0"/>
              </a:spcBef>
              <a:spcAft>
                <a:spcPts val="1200"/>
              </a:spcAft>
              <a:buNone/>
            </a:lvl9pPr>
          </a:lstStyle>
          <a:p>
            <a:pPr marL="0" indent="0">
              <a:buNone/>
            </a:pPr>
            <a:endParaRPr/>
          </a:p>
        </p:txBody>
      </p:sp>
      <p:sp>
        <p:nvSpPr>
          <p:cNvPr id="811155225" name="Right column [811155225]">
            <a:extLst>
              <a:ext uri="{FF2B5EF4-FFF2-40B4-BE49-F238E27FC236}">
                <a16:creationId xmlns:a16="http://schemas.microsoft.com/office/drawing/2014/main" id="{6720493D-F4B2-47BF-A825-C46F82627CB5}"/>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defPPr marL="0" indent="0" algn="l">
              <a:buNone/>
              <a:defRPr sz="2100" b="0">
                <a:solidFill>
                  <a:schemeClr val="tx1"/>
                </a:solidFill>
                <a:latin typeface="+mn-lt"/>
                <a:ea typeface="+mn-lt"/>
                <a:cs typeface="+mn-lt"/>
              </a:defRPr>
            </a:defPPr>
            <a:lvl1pPr marL="0" indent="0">
              <a:lnSpc>
                <a:spcPct val="110000"/>
              </a:lnSpc>
              <a:spcBef>
                <a:spcPts val="0"/>
              </a:spcBef>
              <a:spcAft>
                <a:spcPts val="1200"/>
              </a:spcAft>
              <a:buNone/>
            </a:lvl1pPr>
            <a:lvl2pPr marL="0" indent="0">
              <a:lnSpc>
                <a:spcPct val="110000"/>
              </a:lnSpc>
              <a:spcBef>
                <a:spcPts val="0"/>
              </a:spcBef>
              <a:spcAft>
                <a:spcPts val="1200"/>
              </a:spcAft>
              <a:buNone/>
            </a:lvl2pPr>
            <a:lvl3pPr marL="0" indent="0">
              <a:lnSpc>
                <a:spcPct val="110000"/>
              </a:lnSpc>
              <a:spcBef>
                <a:spcPts val="0"/>
              </a:spcBef>
              <a:spcAft>
                <a:spcPts val="1200"/>
              </a:spcAft>
              <a:buNone/>
            </a:lvl3pPr>
            <a:lvl4pPr marL="0" indent="0">
              <a:lnSpc>
                <a:spcPct val="110000"/>
              </a:lnSpc>
              <a:spcBef>
                <a:spcPts val="0"/>
              </a:spcBef>
              <a:spcAft>
                <a:spcPts val="1200"/>
              </a:spcAft>
              <a:buNone/>
            </a:lvl4pPr>
            <a:lvl5pPr marL="0" indent="0">
              <a:lnSpc>
                <a:spcPct val="110000"/>
              </a:lnSpc>
              <a:spcBef>
                <a:spcPts val="0"/>
              </a:spcBef>
              <a:spcAft>
                <a:spcPts val="1200"/>
              </a:spcAft>
              <a:buNone/>
            </a:lvl5pPr>
            <a:lvl6pPr marL="0" indent="0">
              <a:lnSpc>
                <a:spcPct val="110000"/>
              </a:lnSpc>
              <a:spcBef>
                <a:spcPts val="0"/>
              </a:spcBef>
              <a:spcAft>
                <a:spcPts val="1200"/>
              </a:spcAft>
              <a:buNone/>
            </a:lvl6pPr>
            <a:lvl7pPr marL="0" indent="0">
              <a:lnSpc>
                <a:spcPct val="110000"/>
              </a:lnSpc>
              <a:spcBef>
                <a:spcPts val="0"/>
              </a:spcBef>
              <a:spcAft>
                <a:spcPts val="1200"/>
              </a:spcAft>
              <a:buNone/>
            </a:lvl7pPr>
            <a:lvl8pPr marL="0" indent="0">
              <a:lnSpc>
                <a:spcPct val="110000"/>
              </a:lnSpc>
              <a:spcBef>
                <a:spcPts val="0"/>
              </a:spcBef>
              <a:spcAft>
                <a:spcPts val="1200"/>
              </a:spcAft>
              <a:buNone/>
            </a:lvl8pPr>
            <a:lvl9pPr marL="0" indent="0">
              <a:lnSpc>
                <a:spcPct val="110000"/>
              </a:lnSpc>
              <a:spcBef>
                <a:spcPts val="0"/>
              </a:spcBef>
              <a:spcAft>
                <a:spcPts val="1200"/>
              </a:spcAft>
              <a:buNone/>
            </a:lvl9pPr>
          </a:lstStyle>
          <a:p>
            <a:pPr marL="0" indent="0">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Shape [811155226]">
          <a:extLst>
            <a:ext uri="{FF2B5EF4-FFF2-40B4-BE49-F238E27FC236}">
              <a16:creationId xmlns:a16="http://schemas.microsoft.com/office/drawing/2014/main" id="{B80DF38C-3C39-4E70-968D-58BC2E38EA9D}"/>
            </a:ext>
          </a:extLst>
        </p:cNvPr>
        <p:cNvGrpSpPr/>
        <p:nvPr/>
      </p:nvGrpSpPr>
      <p:grpSpPr>
        <a:xfrm>
          <a:off x="0" y="0"/>
          <a:ext cx="0" cy="0"/>
          <a:chOff x="0" y="0"/>
          <a:chExt cx="0" cy="0"/>
        </a:xfrm>
      </p:grpSpPr>
      <p:sp>
        <p:nvSpPr>
          <p:cNvPr id="811155227" name="Title [811155227]">
            <a:extLst>
              <a:ext uri="{FF2B5EF4-FFF2-40B4-BE49-F238E27FC236}">
                <a16:creationId xmlns:a16="http://schemas.microsoft.com/office/drawing/2014/main" id="{3E80D13B-9F79-4F0C-ABD0-2C06711D5B77}"/>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marL="0" indent="0" algn="l">
              <a:buNone/>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pPr marL="0" indent="0">
              <a:buNone/>
            </a:pPr>
            <a:endParaRPr/>
          </a:p>
        </p:txBody>
      </p:sp>
      <p:sp>
        <p:nvSpPr>
          <p:cNvPr id="811155228" name="Left column [811155228]">
            <a:extLst>
              <a:ext uri="{FF2B5EF4-FFF2-40B4-BE49-F238E27FC236}">
                <a16:creationId xmlns:a16="http://schemas.microsoft.com/office/drawing/2014/main" id="{F34DE1A0-7011-47E5-999B-8FA68AD6D1C9}"/>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marL="0" indent="0" algn="l">
              <a:buNone/>
              <a:defRPr sz="2250" b="0">
                <a:solidFill>
                  <a:schemeClr val="tx1"/>
                </a:solidFill>
                <a:latin typeface="+mn-lt"/>
                <a:ea typeface="+mn-lt"/>
                <a:cs typeface="+mn-lt"/>
              </a:defRPr>
            </a:defPPr>
            <a:lvl1pPr marL="0" indent="0">
              <a:lnSpc>
                <a:spcPct val="110000"/>
              </a:lnSpc>
              <a:spcBef>
                <a:spcPts val="0"/>
              </a:spcBef>
              <a:spcAft>
                <a:spcPts val="1200"/>
              </a:spcAft>
              <a:buNone/>
            </a:lvl1pPr>
            <a:lvl2pPr marL="0" indent="0">
              <a:lnSpc>
                <a:spcPct val="110000"/>
              </a:lnSpc>
              <a:spcBef>
                <a:spcPts val="0"/>
              </a:spcBef>
              <a:spcAft>
                <a:spcPts val="1200"/>
              </a:spcAft>
              <a:buNone/>
            </a:lvl2pPr>
            <a:lvl3pPr marL="0" indent="0">
              <a:lnSpc>
                <a:spcPct val="110000"/>
              </a:lnSpc>
              <a:spcBef>
                <a:spcPts val="0"/>
              </a:spcBef>
              <a:spcAft>
                <a:spcPts val="1200"/>
              </a:spcAft>
              <a:buNone/>
            </a:lvl3pPr>
            <a:lvl4pPr marL="0" indent="0">
              <a:lnSpc>
                <a:spcPct val="110000"/>
              </a:lnSpc>
              <a:spcBef>
                <a:spcPts val="0"/>
              </a:spcBef>
              <a:spcAft>
                <a:spcPts val="1200"/>
              </a:spcAft>
              <a:buNone/>
            </a:lvl4pPr>
            <a:lvl5pPr marL="0" indent="0">
              <a:lnSpc>
                <a:spcPct val="110000"/>
              </a:lnSpc>
              <a:spcBef>
                <a:spcPts val="0"/>
              </a:spcBef>
              <a:spcAft>
                <a:spcPts val="1200"/>
              </a:spcAft>
              <a:buNone/>
            </a:lvl5pPr>
            <a:lvl6pPr marL="0" indent="0">
              <a:lnSpc>
                <a:spcPct val="110000"/>
              </a:lnSpc>
              <a:spcBef>
                <a:spcPts val="0"/>
              </a:spcBef>
              <a:spcAft>
                <a:spcPts val="1200"/>
              </a:spcAft>
              <a:buNone/>
            </a:lvl6pPr>
            <a:lvl7pPr marL="0" indent="0">
              <a:lnSpc>
                <a:spcPct val="110000"/>
              </a:lnSpc>
              <a:spcBef>
                <a:spcPts val="0"/>
              </a:spcBef>
              <a:spcAft>
                <a:spcPts val="1200"/>
              </a:spcAft>
              <a:buNone/>
            </a:lvl7pPr>
            <a:lvl8pPr marL="0" indent="0">
              <a:lnSpc>
                <a:spcPct val="110000"/>
              </a:lnSpc>
              <a:spcBef>
                <a:spcPts val="0"/>
              </a:spcBef>
              <a:spcAft>
                <a:spcPts val="1200"/>
              </a:spcAft>
              <a:buNone/>
            </a:lvl8pPr>
            <a:lvl9pPr marL="0" indent="0">
              <a:lnSpc>
                <a:spcPct val="110000"/>
              </a:lnSpc>
              <a:spcBef>
                <a:spcPts val="0"/>
              </a:spcBef>
              <a:spcAft>
                <a:spcPts val="1200"/>
              </a:spcAft>
              <a:buNone/>
            </a:lvl9pPr>
          </a:lstStyle>
          <a:p>
            <a:pPr marL="0" indent="0">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811155229]">
          <a:extLst>
            <a:ext uri="{FF2B5EF4-FFF2-40B4-BE49-F238E27FC236}">
              <a16:creationId xmlns:a16="http://schemas.microsoft.com/office/drawing/2014/main" id="{EB6F742D-BA65-47FF-AF5E-E03B9B1EF954}"/>
            </a:ext>
          </a:extLst>
        </p:cNvPr>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Shape [811155230]">
          <a:extLst>
            <a:ext uri="{FF2B5EF4-FFF2-40B4-BE49-F238E27FC236}">
              <a16:creationId xmlns:a16="http://schemas.microsoft.com/office/drawing/2014/main" id="{04001C31-B9ED-42B5-AD63-B47A765853F1}"/>
            </a:ext>
          </a:extLst>
        </p:cNvPr>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defPPr marL="0" indent="0">
        <a:buNone/>
      </a:defPPr>
      <a:lvl1pPr marL="0" indent="0" algn="l">
        <a:lnSpc>
          <a:spcPct val="90000"/>
        </a:lnSpc>
        <a:spcBef>
          <a:spcPts val="0"/>
        </a:spcBef>
        <a:buNone/>
        <a:defRPr sz="4400">
          <a:solidFill>
            <a:schemeClr val="tx1"/>
          </a:solidFill>
          <a:latin typeface="+mj-lt"/>
          <a:ea typeface="+mj-lt"/>
          <a:cs typeface="+mj-lt"/>
        </a:defRPr>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p:titleStyle>
    <p:bodyStyle>
      <a:defPPr marL="0" indent="0">
        <a:buNone/>
      </a:defPPr>
      <a:lvl1pPr marL="0" indent="0" algn="l">
        <a:lnSpc>
          <a:spcPct val="90000"/>
        </a:lnSpc>
        <a:spcBef>
          <a:spcPts val="1000"/>
        </a:spcBef>
        <a:buNone/>
        <a:defRPr sz="2800">
          <a:solidFill>
            <a:schemeClr val="tx1"/>
          </a:solidFill>
          <a:latin typeface="+mn-lt"/>
          <a:ea typeface="+mn-lt"/>
          <a:cs typeface="+mn-lt"/>
        </a:defRPr>
      </a:lvl1pPr>
      <a:lvl2pPr marL="0" indent="0" algn="l">
        <a:lnSpc>
          <a:spcPct val="90000"/>
        </a:lnSpc>
        <a:spcBef>
          <a:spcPts val="500"/>
        </a:spcBef>
        <a:buNone/>
        <a:defRPr sz="2400">
          <a:solidFill>
            <a:schemeClr val="tx1"/>
          </a:solidFill>
          <a:latin typeface="+mn-lt"/>
          <a:ea typeface="+mn-lt"/>
          <a:cs typeface="+mn-lt"/>
        </a:defRPr>
      </a:lvl2pPr>
      <a:lvl3pPr marL="0" indent="0" algn="l">
        <a:lnSpc>
          <a:spcPct val="90000"/>
        </a:lnSpc>
        <a:spcBef>
          <a:spcPts val="500"/>
        </a:spcBef>
        <a:buNone/>
        <a:defRPr sz="2000">
          <a:solidFill>
            <a:schemeClr val="tx1"/>
          </a:solidFill>
          <a:latin typeface="+mn-lt"/>
          <a:ea typeface="+mn-lt"/>
          <a:cs typeface="+mn-lt"/>
        </a:defRPr>
      </a:lvl3pPr>
      <a:lvl4pPr marL="0" indent="0" algn="l">
        <a:lnSpc>
          <a:spcPct val="90000"/>
        </a:lnSpc>
        <a:spcBef>
          <a:spcPts val="500"/>
        </a:spcBef>
        <a:buNone/>
        <a:defRPr sz="1800">
          <a:solidFill>
            <a:schemeClr val="tx1"/>
          </a:solidFill>
          <a:latin typeface="+mn-lt"/>
          <a:ea typeface="+mn-lt"/>
          <a:cs typeface="+mn-lt"/>
        </a:defRPr>
      </a:lvl4pPr>
      <a:lvl5pPr marL="0" indent="0" algn="l">
        <a:lnSpc>
          <a:spcPct val="90000"/>
        </a:lnSpc>
        <a:spcBef>
          <a:spcPts val="500"/>
        </a:spcBef>
        <a:buNone/>
        <a:defRPr sz="1800">
          <a:solidFill>
            <a:schemeClr val="tx1"/>
          </a:solidFill>
          <a:latin typeface="+mn-lt"/>
          <a:ea typeface="+mn-lt"/>
          <a:cs typeface="+mn-lt"/>
        </a:defRPr>
      </a:lvl5pPr>
      <a:lvl6pPr marL="0" indent="0" algn="l">
        <a:lnSpc>
          <a:spcPct val="90000"/>
        </a:lnSpc>
        <a:spcBef>
          <a:spcPts val="500"/>
        </a:spcBef>
        <a:buNone/>
        <a:defRPr sz="1800">
          <a:solidFill>
            <a:schemeClr val="tx1"/>
          </a:solidFill>
          <a:latin typeface="+mn-lt"/>
          <a:ea typeface="+mn-lt"/>
          <a:cs typeface="+mn-lt"/>
        </a:defRPr>
      </a:lvl6pPr>
      <a:lvl7pPr marL="0" indent="0" algn="l">
        <a:lnSpc>
          <a:spcPct val="90000"/>
        </a:lnSpc>
        <a:spcBef>
          <a:spcPts val="500"/>
        </a:spcBef>
        <a:buNone/>
        <a:defRPr sz="1800">
          <a:solidFill>
            <a:schemeClr val="tx1"/>
          </a:solidFill>
          <a:latin typeface="+mn-lt"/>
          <a:ea typeface="+mn-lt"/>
          <a:cs typeface="+mn-lt"/>
        </a:defRPr>
      </a:lvl7pPr>
      <a:lvl8pPr marL="0" indent="0" algn="l">
        <a:lnSpc>
          <a:spcPct val="90000"/>
        </a:lnSpc>
        <a:spcBef>
          <a:spcPts val="500"/>
        </a:spcBef>
        <a:buNone/>
        <a:defRPr sz="1800">
          <a:solidFill>
            <a:schemeClr val="tx1"/>
          </a:solidFill>
          <a:latin typeface="+mn-lt"/>
          <a:ea typeface="+mn-lt"/>
          <a:cs typeface="+mn-lt"/>
        </a:defRPr>
      </a:lvl8pPr>
      <a:lvl9pPr marL="0" indent="0" algn="l">
        <a:lnSpc>
          <a:spcPct val="90000"/>
        </a:lnSpc>
        <a:spcBef>
          <a:spcPts val="500"/>
        </a:spcBef>
        <a:buNone/>
        <a:defRPr sz="1800">
          <a:solidFill>
            <a:schemeClr val="tx1"/>
          </a:solidFill>
          <a:latin typeface="+mn-lt"/>
          <a:ea typeface="+mn-lt"/>
          <a:cs typeface="+mn-lt"/>
        </a:defRPr>
      </a:lvl9pPr>
    </p:bodyStyle>
    <p:otherStyle>
      <a:defPPr marL="0" indent="0">
        <a:buNone/>
      </a:defPPr>
      <a:lvl1pPr marL="0" indent="0" algn="l">
        <a:buNone/>
        <a:defRPr sz="1800">
          <a:solidFill>
            <a:schemeClr val="tx1"/>
          </a:solidFill>
          <a:latin typeface="+mn-lt"/>
          <a:ea typeface="+mn-lt"/>
          <a:cs typeface="+mn-lt"/>
        </a:defRPr>
      </a:lvl1pPr>
      <a:lvl2pPr marL="0" indent="0" algn="l">
        <a:buNone/>
        <a:defRPr sz="1800">
          <a:solidFill>
            <a:schemeClr val="tx1"/>
          </a:solidFill>
          <a:latin typeface="+mn-lt"/>
          <a:ea typeface="+mn-lt"/>
          <a:cs typeface="+mn-lt"/>
        </a:defRPr>
      </a:lvl2pPr>
      <a:lvl3pPr marL="0" indent="0" algn="l">
        <a:buNone/>
        <a:defRPr sz="1800">
          <a:solidFill>
            <a:schemeClr val="tx1"/>
          </a:solidFill>
          <a:latin typeface="+mn-lt"/>
          <a:ea typeface="+mn-lt"/>
          <a:cs typeface="+mn-lt"/>
        </a:defRPr>
      </a:lvl3pPr>
      <a:lvl4pPr marL="0" indent="0" algn="l">
        <a:buNone/>
        <a:defRPr sz="1800">
          <a:solidFill>
            <a:schemeClr val="tx1"/>
          </a:solidFill>
          <a:latin typeface="+mn-lt"/>
          <a:ea typeface="+mn-lt"/>
          <a:cs typeface="+mn-lt"/>
        </a:defRPr>
      </a:lvl4pPr>
      <a:lvl5pPr marL="0" indent="0" algn="l">
        <a:buNone/>
        <a:defRPr sz="1800">
          <a:solidFill>
            <a:schemeClr val="tx1"/>
          </a:solidFill>
          <a:latin typeface="+mn-lt"/>
          <a:ea typeface="+mn-lt"/>
          <a:cs typeface="+mn-lt"/>
        </a:defRPr>
      </a:lvl5pPr>
      <a:lvl6pPr marL="0" indent="0" algn="l">
        <a:buNone/>
        <a:defRPr sz="1800">
          <a:solidFill>
            <a:schemeClr val="tx1"/>
          </a:solidFill>
          <a:latin typeface="+mn-lt"/>
          <a:ea typeface="+mn-lt"/>
          <a:cs typeface="+mn-lt"/>
        </a:defRPr>
      </a:lvl6pPr>
      <a:lvl7pPr marL="0" indent="0" algn="l">
        <a:buNone/>
        <a:defRPr sz="1800">
          <a:solidFill>
            <a:schemeClr val="tx1"/>
          </a:solidFill>
          <a:latin typeface="+mn-lt"/>
          <a:ea typeface="+mn-lt"/>
          <a:cs typeface="+mn-lt"/>
        </a:defRPr>
      </a:lvl7pPr>
      <a:lvl8pPr marL="0" indent="0" algn="l">
        <a:buNone/>
        <a:defRPr sz="1800">
          <a:solidFill>
            <a:schemeClr val="tx1"/>
          </a:solidFill>
          <a:latin typeface="+mn-lt"/>
          <a:ea typeface="+mn-lt"/>
          <a:cs typeface="+mn-lt"/>
        </a:defRPr>
      </a:lvl8pPr>
      <a:lvl9pPr marL="0" indent="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hyperlink" Target="https://www.va.gov/geriatrics/" TargetMode="External"/><Relationship Id="rId2" Type="http://schemas.openxmlformats.org/officeDocument/2006/relationships/notesSlide" Target="../notesSlides/notesSlide44.xml"/><Relationship Id="rId1" Type="http://schemas.openxmlformats.org/officeDocument/2006/relationships/slideLayout" Target="../slideLayouts/slideLayout6.xml"/><Relationship Id="rId4" Type="http://schemas.openxmlformats.org/officeDocument/2006/relationships/hyperlink" Target="https://www.ihi.org/Engage/Initiatives/Age-Friendly-Health-Systems"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www.mentalhealth.va.gov/" TargetMode="External"/><Relationship Id="rId2" Type="http://schemas.openxmlformats.org/officeDocument/2006/relationships/notesSlide" Target="../notesSlides/notesSlide45.xml"/><Relationship Id="rId1" Type="http://schemas.openxmlformats.org/officeDocument/2006/relationships/slideLayout" Target="../slideLayouts/slideLayout6.xml"/><Relationship Id="rId4" Type="http://schemas.openxmlformats.org/officeDocument/2006/relationships/hyperlink" Target="https://www.americangeriatrics.org/"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71D36"/>
        </a:solidFill>
        <a:effectLst/>
      </p:bgPr>
    </p:bg>
    <p:spTree>
      <p:nvGrpSpPr>
        <p:cNvPr id="1" name="Separated cover  3"/>
        <p:cNvGrpSpPr/>
        <p:nvPr/>
      </p:nvGrpSpPr>
      <p:grpSpPr>
        <a:xfrm>
          <a:off x="0" y="0"/>
          <a:ext cx="0" cy="0"/>
          <a:chOff x="0" y="0"/>
          <a:chExt cx="0" cy="0"/>
        </a:xfrm>
      </p:grpSpPr>
      <p:sp>
        <p:nvSpPr>
          <p:cNvPr id="910004" name="Separated cover Cover field 1 4">
            <a:extLst>
              <a:ext uri="{FF2B5EF4-FFF2-40B4-BE49-F238E27FC236}">
                <a16:creationId xmlns:a16="http://schemas.microsoft.com/office/drawing/2014/main" id="{F5FF320C-958D-45BA-9472-373CBCF09D3E}"/>
              </a:ext>
            </a:extLst>
          </p:cNvPr>
          <p:cNvSpPr>
            <a:spLocks noGrp="1"/>
          </p:cNvSpPr>
          <p:nvPr/>
        </p:nvSpPr>
        <p:spPr>
          <a:xfrm>
            <a:off x="6591300" y="0"/>
            <a:ext cx="114300" cy="6858000"/>
          </a:xfrm>
          <a:prstGeom prst="rect">
            <a:avLst/>
          </a:prstGeom>
          <a:solidFill>
            <a:srgbClr val="FFFFFF"/>
          </a:solidFill>
          <a:ln w="0">
            <a:noFill/>
          </a:ln>
        </p:spPr>
        <p:txBody>
          <a:bodyPr/>
          <a:lstStyle/>
          <a:p>
            <a:endParaRPr lang="en-US"/>
          </a:p>
        </p:txBody>
      </p:sp>
      <p:pic>
        <p:nvPicPr>
          <p:cNvPr id="910005" name="Separated cover  5">
            <a:extLst>
              <a:ext uri="{FF2B5EF4-FFF2-40B4-BE49-F238E27FC236}">
                <a16:creationId xmlns:a16="http://schemas.microsoft.com/office/drawing/2014/main" id="{505E3124-A613-483F-BE4D-4DE85FFFF75A}"/>
              </a:ext>
            </a:extLst>
          </p:cNvPr>
          <p:cNvPicPr>
            <a:picLocks noChangeAspect="1"/>
          </p:cNvPicPr>
          <p:nvPr/>
        </p:nvPicPr>
        <p:blipFill>
          <a:blip r:embed="rId3"/>
          <a:srcRect/>
          <a:stretch/>
        </p:blipFill>
        <p:spPr>
          <a:xfrm>
            <a:off x="6705600" y="0"/>
            <a:ext cx="5486400" cy="4114800"/>
          </a:xfrm>
          <a:prstGeom prst="rect">
            <a:avLst/>
          </a:prstGeom>
        </p:spPr>
      </p:pic>
      <p:sp>
        <p:nvSpPr>
          <p:cNvPr id="910006" name="Separated cover Cover field 2 6">
            <a:extLst>
              <a:ext uri="{FF2B5EF4-FFF2-40B4-BE49-F238E27FC236}">
                <a16:creationId xmlns:a16="http://schemas.microsoft.com/office/drawing/2014/main" id="{0A616D54-7BEF-4E5D-A1FA-A13BBBE7CA6A}"/>
              </a:ext>
            </a:extLst>
          </p:cNvPr>
          <p:cNvSpPr>
            <a:spLocks noGrp="1"/>
          </p:cNvSpPr>
          <p:nvPr/>
        </p:nvSpPr>
        <p:spPr>
          <a:xfrm>
            <a:off x="6705600" y="4114800"/>
            <a:ext cx="5486400" cy="152400"/>
          </a:xfrm>
          <a:prstGeom prst="rect">
            <a:avLst/>
          </a:prstGeom>
          <a:solidFill>
            <a:srgbClr val="FFFFFF"/>
          </a:solidFill>
          <a:ln w="0">
            <a:noFill/>
          </a:ln>
        </p:spPr>
        <p:txBody>
          <a:bodyPr/>
          <a:lstStyle/>
          <a:p>
            <a:endParaRPr lang="en-US"/>
          </a:p>
        </p:txBody>
      </p:sp>
      <p:pic>
        <p:nvPicPr>
          <p:cNvPr id="910007" name="Separated cover  7">
            <a:extLst>
              <a:ext uri="{FF2B5EF4-FFF2-40B4-BE49-F238E27FC236}">
                <a16:creationId xmlns:a16="http://schemas.microsoft.com/office/drawing/2014/main" id="{17F77696-6141-4EF0-98C9-1569EB4B026E}"/>
              </a:ext>
            </a:extLst>
          </p:cNvPr>
          <p:cNvPicPr>
            <a:picLocks noChangeAspect="1"/>
          </p:cNvPicPr>
          <p:nvPr/>
        </p:nvPicPr>
        <p:blipFill>
          <a:blip r:embed="rId4"/>
          <a:srcRect t="16032" b="13117"/>
          <a:stretch/>
        </p:blipFill>
        <p:spPr>
          <a:xfrm>
            <a:off x="6705600" y="4267200"/>
            <a:ext cx="5486400" cy="2590800"/>
          </a:xfrm>
          <a:prstGeom prst="rect">
            <a:avLst/>
          </a:prstGeom>
        </p:spPr>
      </p:pic>
      <p:sp>
        <p:nvSpPr>
          <p:cNvPr id="910008" name="Separated cover Cover text 3 8">
            <a:extLst>
              <a:ext uri="{FF2B5EF4-FFF2-40B4-BE49-F238E27FC236}">
                <a16:creationId xmlns:a16="http://schemas.microsoft.com/office/drawing/2014/main" id="{2A8D2036-D5F7-4C08-AED5-BB04D2F684E3}"/>
              </a:ext>
            </a:extLst>
          </p:cNvPr>
          <p:cNvSpPr>
            <a:spLocks noGrp="1"/>
          </p:cNvSpPr>
          <p:nvPr/>
        </p:nvSpPr>
        <p:spPr>
          <a:xfrm>
            <a:off x="381000" y="342900"/>
            <a:ext cx="5981700" cy="419100"/>
          </a:xfrm>
          <a:prstGeom prst="rect">
            <a:avLst/>
          </a:prstGeom>
          <a:noFill/>
          <a:ln w="0">
            <a:noFill/>
          </a:ln>
        </p:spPr>
        <p:txBody>
          <a:bodyPr wrap="square" lIns="0" tIns="0" rIns="0" bIns="0" anchor="t">
            <a:noAutofit/>
          </a:bodyPr>
          <a:lstStyle>
            <a:defPPr marL="0" indent="0" algn="l">
              <a:defRPr sz="1800" b="1">
                <a:solidFill>
                  <a:srgbClr val="FFFFFF"/>
                </a:solidFill>
                <a:latin typeface="Arial"/>
                <a:ea typeface="Arial"/>
                <a:cs typeface="Arial"/>
              </a:defRPr>
            </a:defPPr>
          </a:lstStyle>
          <a:p>
            <a:pPr marL="0" indent="0" algn="l">
              <a:defRPr sz="1800" b="1">
                <a:solidFill>
                  <a:srgbClr val="FFFFFF"/>
                </a:solidFill>
                <a:latin typeface="Arial"/>
                <a:ea typeface="Arial"/>
                <a:cs typeface="Arial"/>
              </a:defRPr>
            </a:pPr>
            <a:r>
              <a:rPr sz="1800" b="1">
                <a:solidFill>
                  <a:srgbClr val="FFFFFF"/>
                </a:solidFill>
                <a:latin typeface="Arial"/>
                <a:ea typeface="Arial"/>
                <a:cs typeface="Arial"/>
              </a:rPr>
              <a:t>VA PROVIDENCE HEALTHCARE SYSTEM</a:t>
            </a:r>
          </a:p>
        </p:txBody>
      </p:sp>
      <p:sp>
        <p:nvSpPr>
          <p:cNvPr id="910009" name="Separated cover Cover text 4 9">
            <a:extLst>
              <a:ext uri="{FF2B5EF4-FFF2-40B4-BE49-F238E27FC236}">
                <a16:creationId xmlns:a16="http://schemas.microsoft.com/office/drawing/2014/main" id="{8C85C4B1-AF83-4984-98B2-8142469C3AD8}"/>
              </a:ext>
            </a:extLst>
          </p:cNvPr>
          <p:cNvSpPr>
            <a:spLocks noGrp="1"/>
          </p:cNvSpPr>
          <p:nvPr/>
        </p:nvSpPr>
        <p:spPr>
          <a:xfrm>
            <a:off x="381000" y="1438275"/>
            <a:ext cx="5981700" cy="695325"/>
          </a:xfrm>
          <a:prstGeom prst="rect">
            <a:avLst/>
          </a:prstGeom>
          <a:noFill/>
          <a:ln w="0">
            <a:noFill/>
          </a:ln>
        </p:spPr>
        <p:txBody>
          <a:bodyPr wrap="square" lIns="0" tIns="0" rIns="0" bIns="0" anchor="t">
            <a:noAutofit/>
          </a:bodyPr>
          <a:lstStyle>
            <a:defPPr marL="0" indent="0" algn="l">
              <a:defRPr sz="3975" b="1">
                <a:solidFill>
                  <a:srgbClr val="FFFFFF"/>
                </a:solidFill>
                <a:latin typeface="Arial"/>
                <a:ea typeface="Arial"/>
                <a:cs typeface="Arial"/>
              </a:defRPr>
            </a:defPPr>
          </a:lstStyle>
          <a:p>
            <a:pPr marL="0" indent="0" algn="l">
              <a:defRPr sz="3975" b="1">
                <a:solidFill>
                  <a:srgbClr val="FFFFFF"/>
                </a:solidFill>
                <a:latin typeface="Arial"/>
                <a:ea typeface="Arial"/>
                <a:cs typeface="Arial"/>
              </a:defRPr>
            </a:pPr>
            <a:r>
              <a:rPr sz="3975" b="1">
                <a:solidFill>
                  <a:srgbClr val="FFFFFF"/>
                </a:solidFill>
                <a:latin typeface="Arial"/>
                <a:ea typeface="Arial"/>
                <a:cs typeface="Arial"/>
              </a:rPr>
              <a:t>CARING FOR THE</a:t>
            </a:r>
          </a:p>
        </p:txBody>
      </p:sp>
      <p:sp>
        <p:nvSpPr>
          <p:cNvPr id="910010" name="Separated cover Cover text 5 10">
            <a:extLst>
              <a:ext uri="{FF2B5EF4-FFF2-40B4-BE49-F238E27FC236}">
                <a16:creationId xmlns:a16="http://schemas.microsoft.com/office/drawing/2014/main" id="{4FDECE1B-914B-49D4-A193-4ACF667DB896}"/>
              </a:ext>
            </a:extLst>
          </p:cNvPr>
          <p:cNvSpPr>
            <a:spLocks noGrp="1"/>
          </p:cNvSpPr>
          <p:nvPr/>
        </p:nvSpPr>
        <p:spPr>
          <a:xfrm>
            <a:off x="381000" y="2266950"/>
            <a:ext cx="5981700" cy="866775"/>
          </a:xfrm>
          <a:prstGeom prst="rect">
            <a:avLst/>
          </a:prstGeom>
          <a:noFill/>
          <a:ln w="0">
            <a:noFill/>
          </a:ln>
        </p:spPr>
        <p:txBody>
          <a:bodyPr wrap="square" lIns="0" tIns="0" rIns="0" bIns="0" anchor="t">
            <a:noAutofit/>
          </a:bodyPr>
          <a:lstStyle>
            <a:defPPr marL="0" indent="0" algn="l">
              <a:defRPr sz="4950" b="1">
                <a:solidFill>
                  <a:srgbClr val="00CCE3"/>
                </a:solidFill>
                <a:latin typeface="Arial"/>
                <a:ea typeface="Arial"/>
                <a:cs typeface="Arial"/>
              </a:defRPr>
            </a:defPPr>
          </a:lstStyle>
          <a:p>
            <a:pPr marL="0" indent="0" algn="l">
              <a:defRPr sz="4950" b="1">
                <a:solidFill>
                  <a:srgbClr val="00CCE3"/>
                </a:solidFill>
                <a:latin typeface="Arial"/>
                <a:ea typeface="Arial"/>
                <a:cs typeface="Arial"/>
              </a:defRPr>
            </a:pPr>
            <a:r>
              <a:rPr sz="4950" b="1">
                <a:solidFill>
                  <a:srgbClr val="00CCE3"/>
                </a:solidFill>
                <a:latin typeface="Arial"/>
                <a:ea typeface="Arial"/>
                <a:cs typeface="Arial"/>
              </a:rPr>
              <a:t>AGING VETERAN</a:t>
            </a:r>
          </a:p>
        </p:txBody>
      </p:sp>
      <p:sp>
        <p:nvSpPr>
          <p:cNvPr id="910011" name="Separated cover Cover text 6 11">
            <a:extLst>
              <a:ext uri="{FF2B5EF4-FFF2-40B4-BE49-F238E27FC236}">
                <a16:creationId xmlns:a16="http://schemas.microsoft.com/office/drawing/2014/main" id="{23CFAEEA-F7D1-4208-B4A9-C2179F896232}"/>
              </a:ext>
            </a:extLst>
          </p:cNvPr>
          <p:cNvSpPr>
            <a:spLocks noGrp="1"/>
          </p:cNvSpPr>
          <p:nvPr/>
        </p:nvSpPr>
        <p:spPr>
          <a:xfrm>
            <a:off x="381000" y="3238500"/>
            <a:ext cx="5981700" cy="647700"/>
          </a:xfrm>
          <a:prstGeom prst="rect">
            <a:avLst/>
          </a:prstGeom>
          <a:noFill/>
          <a:ln w="0">
            <a:noFill/>
          </a:ln>
        </p:spPr>
        <p:txBody>
          <a:bodyPr wrap="square" lIns="0" tIns="0" rIns="0" bIns="0" anchor="t">
            <a:noAutofit/>
          </a:bodyPr>
          <a:lstStyle>
            <a:defPPr marL="0" indent="0" algn="l">
              <a:defRPr sz="3525" b="1">
                <a:solidFill>
                  <a:srgbClr val="FFFFFF"/>
                </a:solidFill>
                <a:latin typeface="Arial"/>
                <a:ea typeface="Arial"/>
                <a:cs typeface="Arial"/>
              </a:defRPr>
            </a:defPPr>
          </a:lstStyle>
          <a:p>
            <a:pPr marL="0" indent="0" algn="l">
              <a:defRPr sz="3525" b="1">
                <a:solidFill>
                  <a:srgbClr val="FFFFFF"/>
                </a:solidFill>
                <a:latin typeface="Arial"/>
                <a:ea typeface="Arial"/>
                <a:cs typeface="Arial"/>
              </a:defRPr>
            </a:pPr>
            <a:r>
              <a:rPr sz="3525" b="1">
                <a:solidFill>
                  <a:srgbClr val="FFFFFF"/>
                </a:solidFill>
                <a:latin typeface="Arial"/>
                <a:ea typeface="Arial"/>
                <a:cs typeface="Arial"/>
              </a:rPr>
              <a:t>POPULATION IN VHA</a:t>
            </a:r>
          </a:p>
        </p:txBody>
      </p:sp>
      <p:sp>
        <p:nvSpPr>
          <p:cNvPr id="910012" name="Separated cover Cover field 7 12">
            <a:extLst>
              <a:ext uri="{FF2B5EF4-FFF2-40B4-BE49-F238E27FC236}">
                <a16:creationId xmlns:a16="http://schemas.microsoft.com/office/drawing/2014/main" id="{0A92DA58-D06A-4CB1-BD60-93D6E95EE2BA}"/>
              </a:ext>
            </a:extLst>
          </p:cNvPr>
          <p:cNvSpPr>
            <a:spLocks noGrp="1"/>
          </p:cNvSpPr>
          <p:nvPr/>
        </p:nvSpPr>
        <p:spPr>
          <a:xfrm>
            <a:off x="381000" y="4086225"/>
            <a:ext cx="5715000" cy="38100"/>
          </a:xfrm>
          <a:prstGeom prst="rect">
            <a:avLst/>
          </a:prstGeom>
          <a:solidFill>
            <a:srgbClr val="00CCE3"/>
          </a:solidFill>
          <a:ln w="0">
            <a:noFill/>
          </a:ln>
        </p:spPr>
        <p:txBody>
          <a:bodyPr/>
          <a:lstStyle/>
          <a:p>
            <a:endParaRPr lang="en-US"/>
          </a:p>
        </p:txBody>
      </p:sp>
      <p:sp>
        <p:nvSpPr>
          <p:cNvPr id="910013" name="Separated cover Cover text 8 13">
            <a:extLst>
              <a:ext uri="{FF2B5EF4-FFF2-40B4-BE49-F238E27FC236}">
                <a16:creationId xmlns:a16="http://schemas.microsoft.com/office/drawing/2014/main" id="{4861E835-93AB-41E0-83B2-F95C824CBC5B}"/>
              </a:ext>
            </a:extLst>
          </p:cNvPr>
          <p:cNvSpPr>
            <a:spLocks noGrp="1"/>
          </p:cNvSpPr>
          <p:nvPr/>
        </p:nvSpPr>
        <p:spPr>
          <a:xfrm>
            <a:off x="381000" y="4514850"/>
            <a:ext cx="5981700" cy="485775"/>
          </a:xfrm>
          <a:prstGeom prst="rect">
            <a:avLst/>
          </a:prstGeom>
          <a:noFill/>
          <a:ln w="0">
            <a:noFill/>
          </a:ln>
        </p:spPr>
        <p:txBody>
          <a:bodyPr wrap="square" lIns="0" tIns="0" rIns="0" bIns="0" anchor="t">
            <a:noAutofit/>
          </a:bodyPr>
          <a:lstStyle>
            <a:defPPr marL="0" indent="0" algn="l">
              <a:defRPr sz="2475" b="1">
                <a:solidFill>
                  <a:srgbClr val="FFFFFF"/>
                </a:solidFill>
                <a:latin typeface="Arial"/>
                <a:ea typeface="Arial"/>
                <a:cs typeface="Arial"/>
              </a:defRPr>
            </a:defPPr>
          </a:lstStyle>
          <a:p>
            <a:pPr marL="0" indent="0" algn="l">
              <a:defRPr sz="2475" b="1">
                <a:solidFill>
                  <a:srgbClr val="FFFFFF"/>
                </a:solidFill>
                <a:latin typeface="Arial"/>
                <a:ea typeface="Arial"/>
                <a:cs typeface="Arial"/>
              </a:defRPr>
            </a:pPr>
            <a:r>
              <a:rPr sz="2475" b="1">
                <a:solidFill>
                  <a:srgbClr val="FFFFFF"/>
                </a:solidFill>
                <a:latin typeface="Arial"/>
                <a:ea typeface="Arial"/>
                <a:cs typeface="Arial"/>
              </a:rPr>
              <a:t>Ashley Spellman</a:t>
            </a:r>
          </a:p>
        </p:txBody>
      </p:sp>
      <p:sp>
        <p:nvSpPr>
          <p:cNvPr id="910014" name="Separated cover Cover text 9 14">
            <a:extLst>
              <a:ext uri="{FF2B5EF4-FFF2-40B4-BE49-F238E27FC236}">
                <a16:creationId xmlns:a16="http://schemas.microsoft.com/office/drawing/2014/main" id="{E3C0B417-E4BD-438C-8193-994D76119530}"/>
              </a:ext>
            </a:extLst>
          </p:cNvPr>
          <p:cNvSpPr>
            <a:spLocks noGrp="1"/>
          </p:cNvSpPr>
          <p:nvPr/>
        </p:nvSpPr>
        <p:spPr>
          <a:xfrm>
            <a:off x="381000" y="5038725"/>
            <a:ext cx="5981700" cy="409575"/>
          </a:xfrm>
          <a:prstGeom prst="rect">
            <a:avLst/>
          </a:prstGeom>
          <a:noFill/>
          <a:ln w="0">
            <a:noFill/>
          </a:ln>
        </p:spPr>
        <p:txBody>
          <a:bodyPr wrap="square" lIns="0" tIns="0" rIns="0" bIns="0" anchor="t">
            <a:noAutofit/>
          </a:bodyPr>
          <a:lstStyle>
            <a:defPPr marL="0" indent="0" algn="l">
              <a:defRPr sz="1875" b="0">
                <a:solidFill>
                  <a:srgbClr val="FFFFFF"/>
                </a:solidFill>
                <a:latin typeface="Arial"/>
                <a:ea typeface="Arial"/>
                <a:cs typeface="Arial"/>
              </a:defRPr>
            </a:defPPr>
          </a:lstStyle>
          <a:p>
            <a:pPr marL="0" indent="0" algn="l">
              <a:defRPr sz="1875" b="0">
                <a:solidFill>
                  <a:srgbClr val="FFFFFF"/>
                </a:solidFill>
                <a:latin typeface="Arial"/>
                <a:ea typeface="Arial"/>
                <a:cs typeface="Arial"/>
              </a:defRPr>
            </a:pPr>
            <a:r>
              <a:rPr sz="1875" b="0">
                <a:solidFill>
                  <a:srgbClr val="FFFFFF"/>
                </a:solidFill>
                <a:latin typeface="Arial"/>
                <a:ea typeface="Arial"/>
                <a:cs typeface="Arial"/>
              </a:rPr>
              <a:t>MSN, RN, NE-BC, GERO-BC, CNL</a:t>
            </a:r>
          </a:p>
        </p:txBody>
      </p:sp>
      <p:sp>
        <p:nvSpPr>
          <p:cNvPr id="910015" name="Separated cover Cover text 10 15">
            <a:extLst>
              <a:ext uri="{FF2B5EF4-FFF2-40B4-BE49-F238E27FC236}">
                <a16:creationId xmlns:a16="http://schemas.microsoft.com/office/drawing/2014/main" id="{CFA81A48-6750-47F4-ADF5-597CDD8578E8}"/>
              </a:ext>
            </a:extLst>
          </p:cNvPr>
          <p:cNvSpPr>
            <a:spLocks noGrp="1"/>
          </p:cNvSpPr>
          <p:nvPr/>
        </p:nvSpPr>
        <p:spPr>
          <a:xfrm>
            <a:off x="381000" y="5734050"/>
            <a:ext cx="5981700" cy="809625"/>
          </a:xfrm>
          <a:prstGeom prst="rect">
            <a:avLst/>
          </a:prstGeom>
          <a:noFill/>
          <a:ln w="0">
            <a:noFill/>
          </a:ln>
        </p:spPr>
        <p:txBody>
          <a:bodyPr wrap="square" lIns="0" tIns="0" rIns="0" bIns="0" anchor="t">
            <a:noAutofit/>
          </a:bodyPr>
          <a:lstStyle>
            <a:defPPr marL="0" indent="0" algn="l">
              <a:defRPr sz="1950" b="0">
                <a:solidFill>
                  <a:srgbClr val="FFFFFF"/>
                </a:solidFill>
                <a:latin typeface="Arial"/>
                <a:ea typeface="Arial"/>
                <a:cs typeface="Arial"/>
              </a:defRPr>
            </a:defPPr>
          </a:lstStyle>
          <a:p>
            <a:pPr marL="0" indent="0" algn="l">
              <a:defRPr sz="1950" b="0">
                <a:solidFill>
                  <a:srgbClr val="FFFFFF"/>
                </a:solidFill>
                <a:latin typeface="Arial"/>
                <a:ea typeface="Arial"/>
                <a:cs typeface="Arial"/>
              </a:defRPr>
            </a:pPr>
            <a:r>
              <a:rPr sz="1950" b="0">
                <a:solidFill>
                  <a:srgbClr val="FFFFFF"/>
                </a:solidFill>
                <a:latin typeface="Arial"/>
                <a:ea typeface="Arial"/>
                <a:cs typeface="Arial"/>
              </a:rPr>
              <a:t>Associate Director for Patient Care Services</a:t>
            </a:r>
          </a:p>
          <a:p>
            <a:pPr marL="0" indent="0" algn="l">
              <a:defRPr sz="1950" b="0">
                <a:solidFill>
                  <a:srgbClr val="FFFFFF"/>
                </a:solidFill>
                <a:latin typeface="Arial"/>
                <a:ea typeface="Arial"/>
                <a:cs typeface="Arial"/>
              </a:defRPr>
            </a:pPr>
            <a:r>
              <a:rPr sz="1950" b="0">
                <a:solidFill>
                  <a:srgbClr val="FFFFFF"/>
                </a:solidFill>
                <a:latin typeface="Arial"/>
                <a:ea typeface="Arial"/>
                <a:cs typeface="Arial"/>
              </a:rPr>
              <a:t>Nurse Executive</a:t>
            </a:r>
          </a:p>
        </p:txBody>
      </p:sp>
      <p:sp>
        <p:nvSpPr>
          <p:cNvPr id="2" name="Rectangle 1">
            <a:extLst>
              <a:ext uri="{FF2B5EF4-FFF2-40B4-BE49-F238E27FC236}">
                <a16:creationId xmlns:a16="http://schemas.microsoft.com/office/drawing/2014/main" id="{BC741404-702A-9C63-A55E-67B7C53167F6}"/>
              </a:ext>
            </a:extLst>
          </p:cNvPr>
          <p:cNvSpPr/>
          <p:nvPr/>
        </p:nvSpPr>
        <p:spPr>
          <a:xfrm>
            <a:off x="245806" y="265471"/>
            <a:ext cx="4827639" cy="544154"/>
          </a:xfrm>
          <a:prstGeom prst="rect">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E31799D-07D1-0958-7CD4-20651C924C4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1000" y="265471"/>
            <a:ext cx="4611633" cy="938786"/>
          </a:xfrm>
          <a:prstGeom prst="rect">
            <a:avLst/>
          </a:prstGeom>
        </p:spPr>
      </p:pic>
    </p:spTree>
    <p:extLst>
      <p:ext uri="{BB962C8B-B14F-4D97-AF65-F5344CB8AC3E}">
        <p14:creationId xmlns:p14="http://schemas.microsoft.com/office/powerpoint/2010/main" val="32000000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71D36"/>
        </a:solidFill>
        <a:effectLst/>
      </p:bgPr>
    </p:bg>
    <p:spTree>
      <p:nvGrpSpPr>
        <p:cNvPr id="1" name="Shape [811155539]">
          <a:extLst>
            <a:ext uri="{FF2B5EF4-FFF2-40B4-BE49-F238E27FC236}">
              <a16:creationId xmlns:a16="http://schemas.microsoft.com/office/drawing/2014/main" id="{1E393F43-68A3-44D8-B85E-D592B2ACF668}"/>
            </a:ext>
          </a:extLst>
        </p:cNvPr>
        <p:cNvGrpSpPr/>
        <p:nvPr/>
      </p:nvGrpSpPr>
      <p:grpSpPr>
        <a:xfrm>
          <a:off x="0" y="0"/>
          <a:ext cx="0" cy="0"/>
          <a:chOff x="0" y="0"/>
          <a:chExt cx="0" cy="0"/>
        </a:xfrm>
      </p:grpSpPr>
      <p:pic>
        <p:nvPicPr>
          <p:cNvPr id="811155540" name="Shape [811155540]">
            <a:extLst>
              <a:ext uri="{FF2B5EF4-FFF2-40B4-BE49-F238E27FC236}">
                <a16:creationId xmlns:a16="http://schemas.microsoft.com/office/drawing/2014/main" id="{6144C4A2-4197-482A-9ED5-679CAC49FC02}"/>
              </a:ext>
            </a:extLst>
          </p:cNvPr>
          <p:cNvPicPr>
            <a:picLocks noChangeAspect="1"/>
          </p:cNvPicPr>
          <p:nvPr/>
        </p:nvPicPr>
        <p:blipFill>
          <a:blip r:embed="rId3"/>
          <a:srcRect t="7707" b="7707"/>
          <a:stretch/>
        </p:blipFill>
        <p:spPr>
          <a:xfrm>
            <a:off x="0" y="0"/>
            <a:ext cx="12192000" cy="6858000"/>
          </a:xfrm>
          <a:prstGeom prst="rect">
            <a:avLst/>
          </a:prstGeom>
        </p:spPr>
      </p:pic>
      <p:sp>
        <p:nvSpPr>
          <p:cNvPr id="811155541" name="Panel 36 [811155541]">
            <a:extLst>
              <a:ext uri="{FF2B5EF4-FFF2-40B4-BE49-F238E27FC236}">
                <a16:creationId xmlns:a16="http://schemas.microsoft.com/office/drawing/2014/main" id="{49FA3C7B-E9C7-4C44-86F3-4B27803E7C0E}"/>
              </a:ext>
            </a:extLst>
          </p:cNvPr>
          <p:cNvSpPr>
            <a:spLocks noGrp="1"/>
          </p:cNvSpPr>
          <p:nvPr/>
        </p:nvSpPr>
        <p:spPr>
          <a:xfrm>
            <a:off x="0" y="0"/>
            <a:ext cx="12192000" cy="6858000"/>
          </a:xfrm>
          <a:prstGeom prst="rect">
            <a:avLst/>
          </a:prstGeom>
          <a:gradFill>
            <a:gsLst>
              <a:gs pos="0">
                <a:srgbClr val="071D36">
                  <a:alpha val="98000"/>
                </a:srgbClr>
              </a:gs>
              <a:gs pos="54000">
                <a:srgbClr val="071D36">
                  <a:alpha val="86000"/>
                </a:srgbClr>
              </a:gs>
              <a:gs pos="100000">
                <a:srgbClr val="071D36">
                  <a:alpha val="15000"/>
                </a:srgbClr>
              </a:gs>
            </a:gsLst>
            <a:lin ang="0"/>
          </a:gradFill>
          <a:ln w="0">
            <a:noFill/>
          </a:ln>
        </p:spPr>
        <p:txBody>
          <a:bodyPr/>
          <a:lstStyle/>
          <a:p>
            <a:endParaRPr lang="en-US"/>
          </a:p>
        </p:txBody>
      </p:sp>
      <p:sp>
        <p:nvSpPr>
          <p:cNvPr id="811155542" name="Text 37 [811155542]">
            <a:extLst>
              <a:ext uri="{FF2B5EF4-FFF2-40B4-BE49-F238E27FC236}">
                <a16:creationId xmlns:a16="http://schemas.microsoft.com/office/drawing/2014/main" id="{8559EB84-813A-4CE8-9AE6-E2DB89EB5D3F}"/>
              </a:ext>
            </a:extLst>
          </p:cNvPr>
          <p:cNvSpPr>
            <a:spLocks noGrp="1"/>
          </p:cNvSpPr>
          <p:nvPr/>
        </p:nvSpPr>
        <p:spPr>
          <a:xfrm>
            <a:off x="457200" y="352425"/>
            <a:ext cx="11277600" cy="409575"/>
          </a:xfrm>
          <a:prstGeom prst="rect">
            <a:avLst/>
          </a:prstGeom>
          <a:noFill/>
          <a:ln w="0">
            <a:noFill/>
          </a:ln>
        </p:spPr>
        <p:txBody>
          <a:bodyPr wrap="square" lIns="19050" tIns="0" rIns="19050" bIns="0" anchor="t">
            <a:noAutofit/>
          </a:bodyPr>
          <a:lstStyle>
            <a:defPPr marL="0" indent="0" algn="l">
              <a:buNone/>
              <a:defRPr sz="2025" b="1">
                <a:solidFill>
                  <a:srgbClr val="00CCE3"/>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025" b="1">
                <a:solidFill>
                  <a:srgbClr val="00CCE3"/>
                </a:solidFill>
                <a:latin typeface="Arial"/>
                <a:ea typeface="Arial"/>
                <a:cs typeface="Arial"/>
              </a:defRPr>
            </a:pPr>
            <a:r>
              <a:rPr sz="2025" b="1">
                <a:solidFill>
                  <a:srgbClr val="00CCE3"/>
                </a:solidFill>
                <a:latin typeface="Arial"/>
                <a:ea typeface="Arial"/>
                <a:cs typeface="Arial"/>
              </a:rPr>
              <a:t>GERIATRIC CARE</a:t>
            </a:r>
          </a:p>
        </p:txBody>
      </p:sp>
      <p:sp>
        <p:nvSpPr>
          <p:cNvPr id="811155543" name="Text 38 [811155543]">
            <a:extLst>
              <a:ext uri="{FF2B5EF4-FFF2-40B4-BE49-F238E27FC236}">
                <a16:creationId xmlns:a16="http://schemas.microsoft.com/office/drawing/2014/main" id="{831C8D5E-60EA-4E10-9EEC-AAC33D9F7698}"/>
              </a:ext>
            </a:extLst>
          </p:cNvPr>
          <p:cNvSpPr>
            <a:spLocks noGrp="1"/>
          </p:cNvSpPr>
          <p:nvPr/>
        </p:nvSpPr>
        <p:spPr>
          <a:xfrm>
            <a:off x="457200" y="1219200"/>
            <a:ext cx="10477500" cy="2857500"/>
          </a:xfrm>
          <a:prstGeom prst="rect">
            <a:avLst/>
          </a:prstGeom>
          <a:noFill/>
          <a:ln w="0">
            <a:noFill/>
          </a:ln>
        </p:spPr>
        <p:txBody>
          <a:bodyPr wrap="square" lIns="19050" tIns="0" rIns="19050" bIns="0" anchor="t">
            <a:noAutofit/>
          </a:bodyPr>
          <a:lstStyle>
            <a:defPPr marL="0" indent="0" algn="l">
              <a:buNone/>
              <a:defRPr sz="5400" b="1">
                <a:solidFill>
                  <a:srgbClr val="FFFFFF"/>
                </a:solidFill>
                <a:latin typeface="Arial Narrow"/>
                <a:ea typeface="Arial Narrow"/>
                <a:cs typeface="Arial Narrow"/>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5400" b="1">
                <a:solidFill>
                  <a:srgbClr val="FFFFFF"/>
                </a:solidFill>
                <a:latin typeface="Arial Narrow"/>
                <a:ea typeface="Arial Narrow"/>
                <a:cs typeface="Arial Narrow"/>
              </a:defRPr>
            </a:pPr>
            <a:r>
              <a:rPr sz="5400" b="1">
                <a:solidFill>
                  <a:srgbClr val="FFFFFF"/>
                </a:solidFill>
                <a:latin typeface="Arial Narrow"/>
                <a:ea typeface="Arial Narrow"/>
                <a:cs typeface="Arial Narrow"/>
              </a:rPr>
              <a:t>OVERVIEW AND</a:t>
            </a:r>
          </a:p>
          <a:p>
            <a:pPr marL="0" indent="0" algn="l">
              <a:buNone/>
              <a:defRPr sz="5400" b="1">
                <a:solidFill>
                  <a:srgbClr val="FFFFFF"/>
                </a:solidFill>
                <a:latin typeface="Arial Narrow"/>
                <a:ea typeface="Arial Narrow"/>
                <a:cs typeface="Arial Narrow"/>
              </a:defRPr>
            </a:pPr>
            <a:r>
              <a:rPr sz="5400" b="1">
                <a:solidFill>
                  <a:srgbClr val="FFFFFF"/>
                </a:solidFill>
                <a:latin typeface="Arial Narrow"/>
                <a:ea typeface="Arial Narrow"/>
                <a:cs typeface="Arial Narrow"/>
              </a:rPr>
              <a:t>OBJECTIVES</a:t>
            </a:r>
          </a:p>
        </p:txBody>
      </p:sp>
      <p:sp>
        <p:nvSpPr>
          <p:cNvPr id="811155544" name="Panel 39 [811155544]">
            <a:extLst>
              <a:ext uri="{FF2B5EF4-FFF2-40B4-BE49-F238E27FC236}">
                <a16:creationId xmlns:a16="http://schemas.microsoft.com/office/drawing/2014/main" id="{FC82BAD6-03B7-4F35-AEB3-DDA4D917A8F8}"/>
              </a:ext>
            </a:extLst>
          </p:cNvPr>
          <p:cNvSpPr>
            <a:spLocks noGrp="1"/>
          </p:cNvSpPr>
          <p:nvPr/>
        </p:nvSpPr>
        <p:spPr>
          <a:xfrm>
            <a:off x="457200" y="4010025"/>
            <a:ext cx="6819900" cy="47625"/>
          </a:xfrm>
          <a:prstGeom prst="rect">
            <a:avLst/>
          </a:prstGeom>
          <a:solidFill>
            <a:srgbClr val="00CCE3"/>
          </a:solidFill>
          <a:ln w="0">
            <a:noFill/>
          </a:ln>
        </p:spPr>
        <p:txBody>
          <a:bodyPr/>
          <a:lstStyle/>
          <a:p>
            <a:endParaRPr lang="en-US"/>
          </a:p>
        </p:txBody>
      </p:sp>
      <p:sp>
        <p:nvSpPr>
          <p:cNvPr id="811155545" name="Text 40 [811155545]">
            <a:extLst>
              <a:ext uri="{FF2B5EF4-FFF2-40B4-BE49-F238E27FC236}">
                <a16:creationId xmlns:a16="http://schemas.microsoft.com/office/drawing/2014/main" id="{619B5C4F-EA91-4B22-86F3-A5D615E8A745}"/>
              </a:ext>
            </a:extLst>
          </p:cNvPr>
          <p:cNvSpPr>
            <a:spLocks noGrp="1"/>
          </p:cNvSpPr>
          <p:nvPr/>
        </p:nvSpPr>
        <p:spPr>
          <a:xfrm>
            <a:off x="457200" y="4314825"/>
            <a:ext cx="9525000" cy="400050"/>
          </a:xfrm>
          <a:prstGeom prst="rect">
            <a:avLst/>
          </a:prstGeom>
          <a:noFill/>
          <a:ln w="0">
            <a:noFill/>
          </a:ln>
        </p:spPr>
        <p:txBody>
          <a:bodyPr wrap="square" lIns="19050" tIns="0" rIns="19050" bIns="0" anchor="t">
            <a:noAutofit/>
          </a:bodyPr>
          <a:lstStyle>
            <a:defPPr marL="0" indent="0" algn="l">
              <a:buNone/>
              <a:defRPr sz="2250" b="0">
                <a:solidFill>
                  <a:srgbClr val="FFFFFF"/>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250" b="0">
                <a:solidFill>
                  <a:srgbClr val="FFFFFF"/>
                </a:solidFill>
                <a:latin typeface="Arial"/>
                <a:ea typeface="Arial"/>
                <a:cs typeface="Arial"/>
              </a:defRPr>
            </a:pPr>
            <a:r>
              <a:rPr sz="2250" b="0">
                <a:solidFill>
                  <a:srgbClr val="FFFFFF"/>
                </a:solidFill>
                <a:latin typeface="Arial"/>
                <a:ea typeface="Arial"/>
                <a:cs typeface="Arial"/>
              </a:rPr>
              <a:t>Understand aging Veterans’ needs</a:t>
            </a:r>
          </a:p>
        </p:txBody>
      </p:sp>
      <p:sp>
        <p:nvSpPr>
          <p:cNvPr id="811155546" name="Text 41 [811155546]">
            <a:extLst>
              <a:ext uri="{FF2B5EF4-FFF2-40B4-BE49-F238E27FC236}">
                <a16:creationId xmlns:a16="http://schemas.microsoft.com/office/drawing/2014/main" id="{15FCABDC-64E0-47F9-8A14-376A039A6F5E}"/>
              </a:ext>
            </a:extLst>
          </p:cNvPr>
          <p:cNvSpPr>
            <a:spLocks noGrp="1"/>
          </p:cNvSpPr>
          <p:nvPr/>
        </p:nvSpPr>
        <p:spPr>
          <a:xfrm>
            <a:off x="457200" y="4857750"/>
            <a:ext cx="9525000" cy="400050"/>
          </a:xfrm>
          <a:prstGeom prst="rect">
            <a:avLst/>
          </a:prstGeom>
          <a:noFill/>
          <a:ln w="0">
            <a:noFill/>
          </a:ln>
        </p:spPr>
        <p:txBody>
          <a:bodyPr wrap="square" lIns="19050" tIns="0" rIns="19050" bIns="0" anchor="t">
            <a:noAutofit/>
          </a:bodyPr>
          <a:lstStyle>
            <a:defPPr marL="0" indent="0" algn="l">
              <a:buNone/>
              <a:defRPr sz="2250" b="0">
                <a:solidFill>
                  <a:srgbClr val="FFFFFF"/>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250" b="0">
                <a:solidFill>
                  <a:srgbClr val="FFFFFF"/>
                </a:solidFill>
                <a:latin typeface="Arial"/>
                <a:ea typeface="Arial"/>
                <a:cs typeface="Arial"/>
              </a:defRPr>
            </a:pPr>
            <a:r>
              <a:rPr sz="2250" b="0">
                <a:solidFill>
                  <a:srgbClr val="FFFFFF"/>
                </a:solidFill>
                <a:latin typeface="Arial"/>
                <a:ea typeface="Arial"/>
                <a:cs typeface="Arial"/>
              </a:rPr>
              <a:t>Apply the 4Ms framework</a:t>
            </a:r>
          </a:p>
        </p:txBody>
      </p:sp>
      <p:sp>
        <p:nvSpPr>
          <p:cNvPr id="811155547" name="Text 42 [811155547]">
            <a:extLst>
              <a:ext uri="{FF2B5EF4-FFF2-40B4-BE49-F238E27FC236}">
                <a16:creationId xmlns:a16="http://schemas.microsoft.com/office/drawing/2014/main" id="{F8BB20D3-32FE-4E62-BB9C-C6DB41F3AFF3}"/>
              </a:ext>
            </a:extLst>
          </p:cNvPr>
          <p:cNvSpPr>
            <a:spLocks noGrp="1"/>
          </p:cNvSpPr>
          <p:nvPr/>
        </p:nvSpPr>
        <p:spPr>
          <a:xfrm>
            <a:off x="457200" y="5400675"/>
            <a:ext cx="9525000" cy="400050"/>
          </a:xfrm>
          <a:prstGeom prst="rect">
            <a:avLst/>
          </a:prstGeom>
          <a:noFill/>
          <a:ln w="0">
            <a:noFill/>
          </a:ln>
        </p:spPr>
        <p:txBody>
          <a:bodyPr wrap="square" lIns="19050" tIns="0" rIns="19050" bIns="0" anchor="t">
            <a:noAutofit/>
          </a:bodyPr>
          <a:lstStyle>
            <a:defPPr marL="0" indent="0" algn="l">
              <a:buNone/>
              <a:defRPr sz="2250" b="0">
                <a:solidFill>
                  <a:srgbClr val="FFFFFF"/>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250" b="0">
                <a:solidFill>
                  <a:srgbClr val="FFFFFF"/>
                </a:solidFill>
                <a:latin typeface="Arial"/>
                <a:ea typeface="Arial"/>
                <a:cs typeface="Arial"/>
              </a:defRPr>
            </a:pPr>
            <a:r>
              <a:rPr sz="2250" b="0">
                <a:solidFill>
                  <a:srgbClr val="FFFFFF"/>
                </a:solidFill>
                <a:latin typeface="Arial"/>
                <a:ea typeface="Arial"/>
                <a:cs typeface="Arial"/>
              </a:rPr>
              <a:t>Explore nursing and team-based care</a:t>
            </a:r>
          </a:p>
        </p:txBody>
      </p:sp>
      <p:sp>
        <p:nvSpPr>
          <p:cNvPr id="811155548" name="Text 43 [811155548]">
            <a:extLst>
              <a:ext uri="{FF2B5EF4-FFF2-40B4-BE49-F238E27FC236}">
                <a16:creationId xmlns:a16="http://schemas.microsoft.com/office/drawing/2014/main" id="{9E3AE9FD-C710-4FE1-9300-7FB753D1FA1E}"/>
              </a:ext>
            </a:extLst>
          </p:cNvPr>
          <p:cNvSpPr>
            <a:spLocks noGrp="1"/>
          </p:cNvSpPr>
          <p:nvPr/>
        </p:nvSpPr>
        <p:spPr>
          <a:xfrm>
            <a:off x="457200" y="6438900"/>
            <a:ext cx="11049000" cy="285750"/>
          </a:xfrm>
          <a:prstGeom prst="rect">
            <a:avLst/>
          </a:prstGeom>
          <a:noFill/>
          <a:ln w="0">
            <a:noFill/>
          </a:ln>
        </p:spPr>
        <p:txBody>
          <a:bodyPr wrap="square" lIns="19050" tIns="0" rIns="19050" bIns="0" anchor="t">
            <a:noAutofit/>
          </a:bodyPr>
          <a:lstStyle>
            <a:defPPr marL="0" indent="0" algn="l">
              <a:buNone/>
              <a:defRPr sz="1650" b="0">
                <a:solidFill>
                  <a:srgbClr val="FFFFFF"/>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650" b="0">
                <a:solidFill>
                  <a:srgbClr val="FFFFFF"/>
                </a:solidFill>
                <a:latin typeface="Arial"/>
                <a:ea typeface="Arial"/>
                <a:cs typeface="Arial"/>
              </a:defRPr>
            </a:pPr>
            <a:r>
              <a:rPr sz="1650" b="0">
                <a:solidFill>
                  <a:srgbClr val="FFFFFF"/>
                </a:solidFill>
                <a:latin typeface="Arial"/>
                <a:ea typeface="Arial"/>
                <a:cs typeface="Arial"/>
              </a:rPr>
              <a:t>VA Providence Healthcare System</a:t>
            </a:r>
          </a:p>
        </p:txBody>
      </p:sp>
    </p:spTree>
    <p:extLst>
      <p:ext uri="{BB962C8B-B14F-4D97-AF65-F5344CB8AC3E}">
        <p14:creationId xmlns:p14="http://schemas.microsoft.com/office/powerpoint/2010/main" val="39241249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11155681]">
          <a:extLst>
            <a:ext uri="{FF2B5EF4-FFF2-40B4-BE49-F238E27FC236}">
              <a16:creationId xmlns:a16="http://schemas.microsoft.com/office/drawing/2014/main" id="{7318438E-3B7A-4DE5-A057-5AC1AB0CBAAA}"/>
            </a:ext>
          </a:extLst>
        </p:cNvPr>
        <p:cNvGrpSpPr/>
        <p:nvPr/>
      </p:nvGrpSpPr>
      <p:grpSpPr>
        <a:xfrm>
          <a:off x="0" y="0"/>
          <a:ext cx="0" cy="0"/>
          <a:chOff x="0" y="0"/>
          <a:chExt cx="0" cy="0"/>
        </a:xfrm>
      </p:grpSpPr>
      <p:sp>
        <p:nvSpPr>
          <p:cNvPr id="811155683" name="Panel 45 [811155683]">
            <a:extLst>
              <a:ext uri="{FF2B5EF4-FFF2-40B4-BE49-F238E27FC236}">
                <a16:creationId xmlns:a16="http://schemas.microsoft.com/office/drawing/2014/main" id="{4D71D1F9-38FF-4847-BB73-B6DDE7A5AA3E}"/>
              </a:ext>
            </a:extLst>
          </p:cNvPr>
          <p:cNvSpPr>
            <a:spLocks noGrp="1"/>
          </p:cNvSpPr>
          <p:nvPr/>
        </p:nvSpPr>
        <p:spPr>
          <a:xfrm>
            <a:off x="0" y="0"/>
            <a:ext cx="12192000" cy="1419225"/>
          </a:xfrm>
          <a:prstGeom prst="rect">
            <a:avLst/>
          </a:prstGeom>
          <a:solidFill>
            <a:srgbClr val="071D36"/>
          </a:solidFill>
          <a:ln w="0">
            <a:noFill/>
          </a:ln>
        </p:spPr>
        <p:txBody>
          <a:bodyPr/>
          <a:lstStyle/>
          <a:p>
            <a:endParaRPr lang="en-US"/>
          </a:p>
        </p:txBody>
      </p:sp>
      <p:sp>
        <p:nvSpPr>
          <p:cNvPr id="811155684" name="Panel 46 [811155684]">
            <a:extLst>
              <a:ext uri="{FF2B5EF4-FFF2-40B4-BE49-F238E27FC236}">
                <a16:creationId xmlns:a16="http://schemas.microsoft.com/office/drawing/2014/main" id="{8BEC7126-78F8-4BC9-9D21-6301C1D48605}"/>
              </a:ext>
            </a:extLst>
          </p:cNvPr>
          <p:cNvSpPr>
            <a:spLocks noGrp="1"/>
          </p:cNvSpPr>
          <p:nvPr/>
        </p:nvSpPr>
        <p:spPr>
          <a:xfrm>
            <a:off x="457200" y="1314450"/>
            <a:ext cx="11277600" cy="38100"/>
          </a:xfrm>
          <a:prstGeom prst="rect">
            <a:avLst/>
          </a:prstGeom>
          <a:solidFill>
            <a:srgbClr val="00CCE3"/>
          </a:solidFill>
          <a:ln w="0">
            <a:noFill/>
          </a:ln>
        </p:spPr>
        <p:txBody>
          <a:bodyPr/>
          <a:lstStyle/>
          <a:p>
            <a:endParaRPr lang="en-US"/>
          </a:p>
        </p:txBody>
      </p:sp>
      <p:sp>
        <p:nvSpPr>
          <p:cNvPr id="811155685" name="Text 47 [811155685]">
            <a:extLst>
              <a:ext uri="{FF2B5EF4-FFF2-40B4-BE49-F238E27FC236}">
                <a16:creationId xmlns:a16="http://schemas.microsoft.com/office/drawing/2014/main" id="{01313C04-F2A8-46EF-BEAE-20AED8EE9A22}"/>
              </a:ext>
            </a:extLst>
          </p:cNvPr>
          <p:cNvSpPr>
            <a:spLocks noGrp="1"/>
          </p:cNvSpPr>
          <p:nvPr/>
        </p:nvSpPr>
        <p:spPr>
          <a:xfrm>
            <a:off x="457200" y="295275"/>
            <a:ext cx="11277600" cy="1000125"/>
          </a:xfrm>
          <a:prstGeom prst="rect">
            <a:avLst/>
          </a:prstGeom>
          <a:noFill/>
          <a:ln w="0">
            <a:noFill/>
          </a:ln>
        </p:spPr>
        <p:txBody>
          <a:bodyPr wrap="square" lIns="19050" tIns="0" rIns="19050" bIns="0" anchor="t">
            <a:noAutofit/>
          </a:bodyPr>
          <a:lstStyle>
            <a:defPPr marL="0" indent="0" algn="l">
              <a:buNone/>
              <a:defRPr sz="3675" b="1">
                <a:solidFill>
                  <a:srgbClr val="FFFFFF"/>
                </a:solidFill>
                <a:latin typeface="Arial Narrow"/>
                <a:ea typeface="Arial Narrow"/>
                <a:cs typeface="Arial Narrow"/>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3675" b="1">
                <a:solidFill>
                  <a:srgbClr val="FFFFFF"/>
                </a:solidFill>
                <a:latin typeface="Arial Narrow"/>
                <a:ea typeface="Arial Narrow"/>
                <a:cs typeface="Arial Narrow"/>
              </a:defRPr>
            </a:pPr>
            <a:r>
              <a:rPr sz="3675" b="1">
                <a:solidFill>
                  <a:srgbClr val="FFFFFF"/>
                </a:solidFill>
                <a:latin typeface="Arial Narrow"/>
                <a:ea typeface="Arial Narrow"/>
                <a:cs typeface="Arial Narrow"/>
              </a:rPr>
              <a:t>CARING FOR AGING VETERANS</a:t>
            </a:r>
          </a:p>
        </p:txBody>
      </p:sp>
      <p:sp>
        <p:nvSpPr>
          <p:cNvPr id="811155686" name="Text 48 [811155686]">
            <a:extLst>
              <a:ext uri="{FF2B5EF4-FFF2-40B4-BE49-F238E27FC236}">
                <a16:creationId xmlns:a16="http://schemas.microsoft.com/office/drawing/2014/main" id="{F2022089-57F2-4AC8-960B-17C59570B84C}"/>
              </a:ext>
            </a:extLst>
          </p:cNvPr>
          <p:cNvSpPr>
            <a:spLocks noGrp="1"/>
          </p:cNvSpPr>
          <p:nvPr/>
        </p:nvSpPr>
        <p:spPr>
          <a:xfrm>
            <a:off x="457200" y="6515100"/>
            <a:ext cx="9906000" cy="247650"/>
          </a:xfrm>
          <a:prstGeom prst="rect">
            <a:avLst/>
          </a:prstGeom>
          <a:noFill/>
          <a:ln w="0">
            <a:noFill/>
          </a:ln>
        </p:spPr>
        <p:txBody>
          <a:bodyPr wrap="square" lIns="19050" tIns="0" rIns="19050" bIns="0" anchor="t">
            <a:noAutofit/>
          </a:bodyPr>
          <a:lstStyle>
            <a:defPPr marL="0" indent="0" algn="l">
              <a:buNone/>
              <a:defRPr sz="1500" b="0">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500" b="0">
                <a:solidFill>
                  <a:srgbClr val="31576A"/>
                </a:solidFill>
                <a:latin typeface="Arial"/>
                <a:ea typeface="Arial"/>
                <a:cs typeface="Arial"/>
              </a:defRPr>
            </a:pPr>
            <a:r>
              <a:rPr sz="1500" b="0">
                <a:solidFill>
                  <a:srgbClr val="31576A"/>
                </a:solidFill>
                <a:latin typeface="Arial"/>
                <a:ea typeface="Arial"/>
                <a:cs typeface="Arial"/>
              </a:rPr>
              <a:t>VA Providence Healthcare System</a:t>
            </a:r>
          </a:p>
        </p:txBody>
      </p:sp>
      <p:sp>
        <p:nvSpPr>
          <p:cNvPr id="811155687" name="Text 49 [811155687]">
            <a:extLst>
              <a:ext uri="{FF2B5EF4-FFF2-40B4-BE49-F238E27FC236}">
                <a16:creationId xmlns:a16="http://schemas.microsoft.com/office/drawing/2014/main" id="{2F3D4C2B-4845-4DBF-869B-5A3D67E08357}"/>
              </a:ext>
            </a:extLst>
          </p:cNvPr>
          <p:cNvSpPr>
            <a:spLocks noGrp="1"/>
          </p:cNvSpPr>
          <p:nvPr/>
        </p:nvSpPr>
        <p:spPr>
          <a:xfrm>
            <a:off x="11182350" y="6486525"/>
            <a:ext cx="571500" cy="285750"/>
          </a:xfrm>
          <a:prstGeom prst="rect">
            <a:avLst/>
          </a:prstGeom>
          <a:noFill/>
          <a:ln w="0">
            <a:noFill/>
          </a:ln>
        </p:spPr>
        <p:txBody>
          <a:bodyPr wrap="square" lIns="19050" tIns="0" rIns="19050" bIns="0" anchor="t">
            <a:noAutofit/>
          </a:bodyPr>
          <a:lstStyle>
            <a:defPPr marL="0" indent="0" algn="l">
              <a:buNone/>
              <a:defRPr sz="1650" b="1">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650" b="1">
                <a:solidFill>
                  <a:srgbClr val="31576A"/>
                </a:solidFill>
                <a:latin typeface="Arial"/>
                <a:ea typeface="Arial"/>
                <a:cs typeface="Arial"/>
              </a:defRPr>
            </a:pPr>
            <a:r>
              <a:rPr sz="1650" b="1">
                <a:solidFill>
                  <a:srgbClr val="31576A"/>
                </a:solidFill>
                <a:latin typeface="Arial"/>
                <a:ea typeface="Arial"/>
                <a:cs typeface="Arial"/>
              </a:rPr>
              <a:t>04</a:t>
            </a:r>
          </a:p>
        </p:txBody>
      </p:sp>
      <p:sp>
        <p:nvSpPr>
          <p:cNvPr id="811155688" name="Text 50 [811155688]">
            <a:extLst>
              <a:ext uri="{FF2B5EF4-FFF2-40B4-BE49-F238E27FC236}">
                <a16:creationId xmlns:a16="http://schemas.microsoft.com/office/drawing/2014/main" id="{5B53A829-5D67-45D8-9349-986AC425531B}"/>
              </a:ext>
            </a:extLst>
          </p:cNvPr>
          <p:cNvSpPr>
            <a:spLocks noGrp="1"/>
          </p:cNvSpPr>
          <p:nvPr/>
        </p:nvSpPr>
        <p:spPr>
          <a:xfrm>
            <a:off x="457200" y="1647825"/>
            <a:ext cx="2714625" cy="10382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Aging Veteran demographics</a:t>
            </a:r>
          </a:p>
        </p:txBody>
      </p:sp>
      <p:sp>
        <p:nvSpPr>
          <p:cNvPr id="811155689" name="Text 51 [811155689]">
            <a:extLst>
              <a:ext uri="{FF2B5EF4-FFF2-40B4-BE49-F238E27FC236}">
                <a16:creationId xmlns:a16="http://schemas.microsoft.com/office/drawing/2014/main" id="{EE739FD1-6D77-4883-B0A6-4BAA58058E6A}"/>
              </a:ext>
            </a:extLst>
          </p:cNvPr>
          <p:cNvSpPr>
            <a:spLocks noGrp="1"/>
          </p:cNvSpPr>
          <p:nvPr/>
        </p:nvSpPr>
        <p:spPr>
          <a:xfrm>
            <a:off x="3467100" y="1647825"/>
            <a:ext cx="8267700" cy="10382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More than half of Veterans in VHA are aged 65+, representing WWII to Gulf War eras with unique service-related needs.</a:t>
            </a:r>
          </a:p>
        </p:txBody>
      </p:sp>
      <p:sp>
        <p:nvSpPr>
          <p:cNvPr id="811155690" name="Text 52 [811155690]">
            <a:extLst>
              <a:ext uri="{FF2B5EF4-FFF2-40B4-BE49-F238E27FC236}">
                <a16:creationId xmlns:a16="http://schemas.microsoft.com/office/drawing/2014/main" id="{E2E63E1B-0F08-4018-88D3-408F823699D3}"/>
              </a:ext>
            </a:extLst>
          </p:cNvPr>
          <p:cNvSpPr>
            <a:spLocks noGrp="1"/>
          </p:cNvSpPr>
          <p:nvPr/>
        </p:nvSpPr>
        <p:spPr>
          <a:xfrm>
            <a:off x="457200" y="2819400"/>
            <a:ext cx="2714625" cy="10382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Veteran-specific health needs</a:t>
            </a:r>
          </a:p>
        </p:txBody>
      </p:sp>
      <p:sp>
        <p:nvSpPr>
          <p:cNvPr id="811155691" name="Text 53 [811155691]">
            <a:extLst>
              <a:ext uri="{FF2B5EF4-FFF2-40B4-BE49-F238E27FC236}">
                <a16:creationId xmlns:a16="http://schemas.microsoft.com/office/drawing/2014/main" id="{83ADCEFC-04C7-4F39-87E6-2059B16FB797}"/>
              </a:ext>
            </a:extLst>
          </p:cNvPr>
          <p:cNvSpPr>
            <a:spLocks noGrp="1"/>
          </p:cNvSpPr>
          <p:nvPr/>
        </p:nvSpPr>
        <p:spPr>
          <a:xfrm>
            <a:off x="3467100" y="2819400"/>
            <a:ext cx="8267700" cy="10382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Aging Veterans face higher rates of chronic pain, PTSD and depression, plus suicide risk and exposure-related illnesses.</a:t>
            </a:r>
          </a:p>
        </p:txBody>
      </p:sp>
      <p:sp>
        <p:nvSpPr>
          <p:cNvPr id="811155692" name="Text 54 [811155692]">
            <a:extLst>
              <a:ext uri="{FF2B5EF4-FFF2-40B4-BE49-F238E27FC236}">
                <a16:creationId xmlns:a16="http://schemas.microsoft.com/office/drawing/2014/main" id="{C249D8D3-F113-4E93-9569-3D8D3DEDA728}"/>
              </a:ext>
            </a:extLst>
          </p:cNvPr>
          <p:cNvSpPr>
            <a:spLocks noGrp="1"/>
          </p:cNvSpPr>
          <p:nvPr/>
        </p:nvSpPr>
        <p:spPr>
          <a:xfrm>
            <a:off x="457200" y="3990975"/>
            <a:ext cx="2714625" cy="10382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The 4Ms framework</a:t>
            </a:r>
          </a:p>
        </p:txBody>
      </p:sp>
      <p:sp>
        <p:nvSpPr>
          <p:cNvPr id="811155693" name="Text 55 [811155693]">
            <a:extLst>
              <a:ext uri="{FF2B5EF4-FFF2-40B4-BE49-F238E27FC236}">
                <a16:creationId xmlns:a16="http://schemas.microsoft.com/office/drawing/2014/main" id="{7CC6B91C-A1DE-4FC6-A54C-53A6F36FFD67}"/>
              </a:ext>
            </a:extLst>
          </p:cNvPr>
          <p:cNvSpPr>
            <a:spLocks noGrp="1"/>
          </p:cNvSpPr>
          <p:nvPr/>
        </p:nvSpPr>
        <p:spPr>
          <a:xfrm>
            <a:off x="3467100" y="3990975"/>
            <a:ext cx="8267700" cy="10382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What Matters, Mobility, Mentation and Medications support comprehensive, person-centered care.</a:t>
            </a:r>
          </a:p>
        </p:txBody>
      </p:sp>
      <p:sp>
        <p:nvSpPr>
          <p:cNvPr id="811155694" name="Text 56 [811155694]">
            <a:extLst>
              <a:ext uri="{FF2B5EF4-FFF2-40B4-BE49-F238E27FC236}">
                <a16:creationId xmlns:a16="http://schemas.microsoft.com/office/drawing/2014/main" id="{F7CB1672-386B-4D00-B47A-DF2534BC8920}"/>
              </a:ext>
            </a:extLst>
          </p:cNvPr>
          <p:cNvSpPr>
            <a:spLocks noGrp="1"/>
          </p:cNvSpPr>
          <p:nvPr/>
        </p:nvSpPr>
        <p:spPr>
          <a:xfrm>
            <a:off x="457200" y="5162550"/>
            <a:ext cx="2714625" cy="10382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Multidisciplinary care</a:t>
            </a:r>
          </a:p>
        </p:txBody>
      </p:sp>
      <p:sp>
        <p:nvSpPr>
          <p:cNvPr id="811155695" name="Text 57 [811155695]">
            <a:extLst>
              <a:ext uri="{FF2B5EF4-FFF2-40B4-BE49-F238E27FC236}">
                <a16:creationId xmlns:a16="http://schemas.microsoft.com/office/drawing/2014/main" id="{349706A9-1248-4FB5-94C8-E559043B93AB}"/>
              </a:ext>
            </a:extLst>
          </p:cNvPr>
          <p:cNvSpPr>
            <a:spLocks noGrp="1"/>
          </p:cNvSpPr>
          <p:nvPr/>
        </p:nvSpPr>
        <p:spPr>
          <a:xfrm>
            <a:off x="3467100" y="5162550"/>
            <a:ext cx="8267700" cy="10382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Nurses, geriatricians, social workers, therapists and pharmacists work together to optimize outcomes.</a:t>
            </a:r>
          </a:p>
        </p:txBody>
      </p:sp>
    </p:spTree>
    <p:extLst>
      <p:ext uri="{BB962C8B-B14F-4D97-AF65-F5344CB8AC3E}">
        <p14:creationId xmlns:p14="http://schemas.microsoft.com/office/powerpoint/2010/main" val="2346905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71D36"/>
        </a:solidFill>
        <a:effectLst/>
      </p:bgPr>
    </p:bg>
    <p:spTree>
      <p:nvGrpSpPr>
        <p:cNvPr id="1" name="Shape [811155755]">
          <a:extLst>
            <a:ext uri="{FF2B5EF4-FFF2-40B4-BE49-F238E27FC236}">
              <a16:creationId xmlns:a16="http://schemas.microsoft.com/office/drawing/2014/main" id="{DFDB3F81-432A-4754-9B17-69A185352600}"/>
            </a:ext>
          </a:extLst>
        </p:cNvPr>
        <p:cNvGrpSpPr/>
        <p:nvPr/>
      </p:nvGrpSpPr>
      <p:grpSpPr>
        <a:xfrm>
          <a:off x="0" y="0"/>
          <a:ext cx="0" cy="0"/>
          <a:chOff x="0" y="0"/>
          <a:chExt cx="0" cy="0"/>
        </a:xfrm>
      </p:grpSpPr>
      <p:pic>
        <p:nvPicPr>
          <p:cNvPr id="811155756" name="Shape [811155756]">
            <a:extLst>
              <a:ext uri="{FF2B5EF4-FFF2-40B4-BE49-F238E27FC236}">
                <a16:creationId xmlns:a16="http://schemas.microsoft.com/office/drawing/2014/main" id="{AD810807-86B4-4FD3-AD9E-62C216660213}"/>
              </a:ext>
            </a:extLst>
          </p:cNvPr>
          <p:cNvPicPr>
            <a:picLocks noChangeAspect="1"/>
          </p:cNvPicPr>
          <p:nvPr/>
        </p:nvPicPr>
        <p:blipFill>
          <a:blip r:embed="rId3"/>
          <a:srcRect t="7802" b="7802"/>
          <a:stretch/>
        </p:blipFill>
        <p:spPr>
          <a:xfrm>
            <a:off x="0" y="0"/>
            <a:ext cx="12192000" cy="6858000"/>
          </a:xfrm>
          <a:prstGeom prst="rect">
            <a:avLst/>
          </a:prstGeom>
        </p:spPr>
      </p:pic>
      <p:sp>
        <p:nvSpPr>
          <p:cNvPr id="811155757" name="Panel 59 [811155757]">
            <a:extLst>
              <a:ext uri="{FF2B5EF4-FFF2-40B4-BE49-F238E27FC236}">
                <a16:creationId xmlns:a16="http://schemas.microsoft.com/office/drawing/2014/main" id="{0C3D8FAF-AA89-472B-9FC6-F5E47C31C6DA}"/>
              </a:ext>
            </a:extLst>
          </p:cNvPr>
          <p:cNvSpPr>
            <a:spLocks noGrp="1"/>
          </p:cNvSpPr>
          <p:nvPr/>
        </p:nvSpPr>
        <p:spPr>
          <a:xfrm>
            <a:off x="0" y="0"/>
            <a:ext cx="12192000" cy="6858000"/>
          </a:xfrm>
          <a:prstGeom prst="rect">
            <a:avLst/>
          </a:prstGeom>
          <a:gradFill>
            <a:gsLst>
              <a:gs pos="0">
                <a:srgbClr val="071D36">
                  <a:alpha val="98000"/>
                </a:srgbClr>
              </a:gs>
              <a:gs pos="54000">
                <a:srgbClr val="071D36">
                  <a:alpha val="86000"/>
                </a:srgbClr>
              </a:gs>
              <a:gs pos="100000">
                <a:srgbClr val="071D36">
                  <a:alpha val="15000"/>
                </a:srgbClr>
              </a:gs>
            </a:gsLst>
            <a:lin ang="0"/>
          </a:gradFill>
          <a:ln w="0">
            <a:noFill/>
          </a:ln>
        </p:spPr>
        <p:txBody>
          <a:bodyPr/>
          <a:lstStyle/>
          <a:p>
            <a:endParaRPr lang="en-US"/>
          </a:p>
        </p:txBody>
      </p:sp>
      <p:sp>
        <p:nvSpPr>
          <p:cNvPr id="811155758" name="Text 60 [811155758]">
            <a:extLst>
              <a:ext uri="{FF2B5EF4-FFF2-40B4-BE49-F238E27FC236}">
                <a16:creationId xmlns:a16="http://schemas.microsoft.com/office/drawing/2014/main" id="{CE88D4C8-BD5C-4FDF-A0AA-A2F647685C4B}"/>
              </a:ext>
            </a:extLst>
          </p:cNvPr>
          <p:cNvSpPr>
            <a:spLocks noGrp="1"/>
          </p:cNvSpPr>
          <p:nvPr/>
        </p:nvSpPr>
        <p:spPr>
          <a:xfrm>
            <a:off x="457200" y="352425"/>
            <a:ext cx="11277600" cy="409575"/>
          </a:xfrm>
          <a:prstGeom prst="rect">
            <a:avLst/>
          </a:prstGeom>
          <a:noFill/>
          <a:ln w="0">
            <a:noFill/>
          </a:ln>
        </p:spPr>
        <p:txBody>
          <a:bodyPr wrap="square" lIns="19050" tIns="0" rIns="19050" bIns="0" anchor="t">
            <a:noAutofit/>
          </a:bodyPr>
          <a:lstStyle>
            <a:defPPr marL="0" indent="0" algn="l">
              <a:buNone/>
              <a:defRPr sz="2025" b="1">
                <a:solidFill>
                  <a:srgbClr val="00CCE3"/>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025" b="1">
                <a:solidFill>
                  <a:srgbClr val="00CCE3"/>
                </a:solidFill>
                <a:latin typeface="Arial"/>
                <a:ea typeface="Arial"/>
                <a:cs typeface="Arial"/>
              </a:defRPr>
            </a:pPr>
            <a:r>
              <a:rPr sz="2025" b="1">
                <a:solidFill>
                  <a:srgbClr val="00CCE3"/>
                </a:solidFill>
                <a:latin typeface="Arial"/>
                <a:ea typeface="Arial"/>
                <a:cs typeface="Arial"/>
              </a:rPr>
              <a:t>GERIATRIC CARE</a:t>
            </a:r>
          </a:p>
        </p:txBody>
      </p:sp>
      <p:sp>
        <p:nvSpPr>
          <p:cNvPr id="811155759" name="Text 61 [811155759]">
            <a:extLst>
              <a:ext uri="{FF2B5EF4-FFF2-40B4-BE49-F238E27FC236}">
                <a16:creationId xmlns:a16="http://schemas.microsoft.com/office/drawing/2014/main" id="{DF409B47-8B88-4029-AD38-4A77DE99A3DB}"/>
              </a:ext>
            </a:extLst>
          </p:cNvPr>
          <p:cNvSpPr>
            <a:spLocks noGrp="1"/>
          </p:cNvSpPr>
          <p:nvPr/>
        </p:nvSpPr>
        <p:spPr>
          <a:xfrm>
            <a:off x="457200" y="1219200"/>
            <a:ext cx="10477500" cy="2857500"/>
          </a:xfrm>
          <a:prstGeom prst="rect">
            <a:avLst/>
          </a:prstGeom>
          <a:noFill/>
          <a:ln w="0">
            <a:noFill/>
          </a:ln>
        </p:spPr>
        <p:txBody>
          <a:bodyPr wrap="square" lIns="19050" tIns="0" rIns="19050" bIns="0" anchor="t">
            <a:noAutofit/>
          </a:bodyPr>
          <a:lstStyle>
            <a:defPPr marL="0" indent="0" algn="l">
              <a:buNone/>
              <a:defRPr sz="5400" b="1">
                <a:solidFill>
                  <a:srgbClr val="FFFFFF"/>
                </a:solidFill>
                <a:latin typeface="Arial Narrow"/>
                <a:ea typeface="Arial Narrow"/>
                <a:cs typeface="Arial Narrow"/>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5400" b="1">
                <a:solidFill>
                  <a:srgbClr val="FFFFFF"/>
                </a:solidFill>
                <a:latin typeface="Arial Narrow"/>
                <a:ea typeface="Arial Narrow"/>
                <a:cs typeface="Arial Narrow"/>
              </a:defRPr>
            </a:pPr>
            <a:r>
              <a:rPr sz="5400" b="1">
                <a:solidFill>
                  <a:srgbClr val="FFFFFF"/>
                </a:solidFill>
                <a:latin typeface="Arial Narrow"/>
                <a:ea typeface="Arial Narrow"/>
                <a:cs typeface="Arial Narrow"/>
              </a:rPr>
              <a:t>DEMOGRAPHICS</a:t>
            </a:r>
          </a:p>
          <a:p>
            <a:pPr marL="0" indent="0" algn="l">
              <a:buNone/>
              <a:defRPr sz="5400" b="1">
                <a:solidFill>
                  <a:srgbClr val="FFFFFF"/>
                </a:solidFill>
                <a:latin typeface="Arial Narrow"/>
                <a:ea typeface="Arial Narrow"/>
                <a:cs typeface="Arial Narrow"/>
              </a:defRPr>
            </a:pPr>
            <a:r>
              <a:rPr sz="5400" b="1">
                <a:solidFill>
                  <a:srgbClr val="FFFFFF"/>
                </a:solidFill>
                <a:latin typeface="Arial Narrow"/>
                <a:ea typeface="Arial Narrow"/>
                <a:cs typeface="Arial Narrow"/>
              </a:rPr>
              <a:t>AND UNIQUE</a:t>
            </a:r>
          </a:p>
          <a:p>
            <a:pPr marL="0" indent="0" algn="l">
              <a:buNone/>
              <a:defRPr sz="5400" b="1">
                <a:solidFill>
                  <a:srgbClr val="FFFFFF"/>
                </a:solidFill>
                <a:latin typeface="Arial Narrow"/>
                <a:ea typeface="Arial Narrow"/>
                <a:cs typeface="Arial Narrow"/>
              </a:defRPr>
            </a:pPr>
            <a:r>
              <a:rPr sz="5400" b="1">
                <a:solidFill>
                  <a:srgbClr val="FFFFFF"/>
                </a:solidFill>
                <a:latin typeface="Arial Narrow"/>
                <a:ea typeface="Arial Narrow"/>
                <a:cs typeface="Arial Narrow"/>
              </a:rPr>
              <a:t>CHARACTERISTICS</a:t>
            </a:r>
          </a:p>
        </p:txBody>
      </p:sp>
      <p:sp>
        <p:nvSpPr>
          <p:cNvPr id="811155760" name="Panel 62 [811155760]">
            <a:extLst>
              <a:ext uri="{FF2B5EF4-FFF2-40B4-BE49-F238E27FC236}">
                <a16:creationId xmlns:a16="http://schemas.microsoft.com/office/drawing/2014/main" id="{AF8509D8-38AE-4EC3-8A46-913C7FDEFA57}"/>
              </a:ext>
            </a:extLst>
          </p:cNvPr>
          <p:cNvSpPr>
            <a:spLocks noGrp="1"/>
          </p:cNvSpPr>
          <p:nvPr/>
        </p:nvSpPr>
        <p:spPr>
          <a:xfrm>
            <a:off x="457200" y="4010025"/>
            <a:ext cx="6819900" cy="47625"/>
          </a:xfrm>
          <a:prstGeom prst="rect">
            <a:avLst/>
          </a:prstGeom>
          <a:solidFill>
            <a:srgbClr val="00CCE3"/>
          </a:solidFill>
          <a:ln w="0">
            <a:noFill/>
          </a:ln>
        </p:spPr>
        <p:txBody>
          <a:bodyPr/>
          <a:lstStyle/>
          <a:p>
            <a:endParaRPr lang="en-US"/>
          </a:p>
        </p:txBody>
      </p:sp>
      <p:sp>
        <p:nvSpPr>
          <p:cNvPr id="811155761" name="Text 63 [811155761]">
            <a:extLst>
              <a:ext uri="{FF2B5EF4-FFF2-40B4-BE49-F238E27FC236}">
                <a16:creationId xmlns:a16="http://schemas.microsoft.com/office/drawing/2014/main" id="{0F1559E2-782F-4C00-9C56-21560E7ECA82}"/>
              </a:ext>
            </a:extLst>
          </p:cNvPr>
          <p:cNvSpPr>
            <a:spLocks noGrp="1"/>
          </p:cNvSpPr>
          <p:nvPr/>
        </p:nvSpPr>
        <p:spPr>
          <a:xfrm>
            <a:off x="457200" y="4314825"/>
            <a:ext cx="9525000" cy="400050"/>
          </a:xfrm>
          <a:prstGeom prst="rect">
            <a:avLst/>
          </a:prstGeom>
          <a:noFill/>
          <a:ln w="0">
            <a:noFill/>
          </a:ln>
        </p:spPr>
        <p:txBody>
          <a:bodyPr wrap="square" lIns="19050" tIns="0" rIns="19050" bIns="0" anchor="t">
            <a:noAutofit/>
          </a:bodyPr>
          <a:lstStyle>
            <a:defPPr marL="0" indent="0" algn="l">
              <a:buNone/>
              <a:defRPr sz="2250" b="0">
                <a:solidFill>
                  <a:srgbClr val="FFFFFF"/>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250" b="0">
                <a:solidFill>
                  <a:srgbClr val="FFFFFF"/>
                </a:solidFill>
                <a:latin typeface="Arial"/>
                <a:ea typeface="Arial"/>
                <a:cs typeface="Arial"/>
              </a:defRPr>
            </a:pPr>
            <a:r>
              <a:rPr sz="2250" b="0">
                <a:solidFill>
                  <a:srgbClr val="FFFFFF"/>
                </a:solidFill>
                <a:latin typeface="Arial"/>
                <a:ea typeface="Arial"/>
                <a:cs typeface="Arial"/>
              </a:rPr>
              <a:t>World War II and Korea</a:t>
            </a:r>
          </a:p>
        </p:txBody>
      </p:sp>
      <p:sp>
        <p:nvSpPr>
          <p:cNvPr id="811155762" name="Text 64 [811155762]">
            <a:extLst>
              <a:ext uri="{FF2B5EF4-FFF2-40B4-BE49-F238E27FC236}">
                <a16:creationId xmlns:a16="http://schemas.microsoft.com/office/drawing/2014/main" id="{952B5DA0-1D83-4D70-A459-70B484618906}"/>
              </a:ext>
            </a:extLst>
          </p:cNvPr>
          <p:cNvSpPr>
            <a:spLocks noGrp="1"/>
          </p:cNvSpPr>
          <p:nvPr/>
        </p:nvSpPr>
        <p:spPr>
          <a:xfrm>
            <a:off x="457200" y="4857750"/>
            <a:ext cx="9525000" cy="400050"/>
          </a:xfrm>
          <a:prstGeom prst="rect">
            <a:avLst/>
          </a:prstGeom>
          <a:noFill/>
          <a:ln w="0">
            <a:noFill/>
          </a:ln>
        </p:spPr>
        <p:txBody>
          <a:bodyPr wrap="square" lIns="19050" tIns="0" rIns="19050" bIns="0" anchor="t">
            <a:noAutofit/>
          </a:bodyPr>
          <a:lstStyle>
            <a:defPPr marL="0" indent="0" algn="l">
              <a:buNone/>
              <a:defRPr sz="2250" b="0">
                <a:solidFill>
                  <a:srgbClr val="FFFFFF"/>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250" b="0">
                <a:solidFill>
                  <a:srgbClr val="FFFFFF"/>
                </a:solidFill>
                <a:latin typeface="Arial"/>
                <a:ea typeface="Arial"/>
                <a:cs typeface="Arial"/>
              </a:defRPr>
            </a:pPr>
            <a:r>
              <a:rPr sz="2250" b="0">
                <a:solidFill>
                  <a:srgbClr val="FFFFFF"/>
                </a:solidFill>
                <a:latin typeface="Arial"/>
                <a:ea typeface="Arial"/>
                <a:cs typeface="Arial"/>
              </a:rPr>
              <a:t>Vietnam and Gulf War</a:t>
            </a:r>
          </a:p>
        </p:txBody>
      </p:sp>
      <p:sp>
        <p:nvSpPr>
          <p:cNvPr id="811155763" name="Text 65 [811155763]">
            <a:extLst>
              <a:ext uri="{FF2B5EF4-FFF2-40B4-BE49-F238E27FC236}">
                <a16:creationId xmlns:a16="http://schemas.microsoft.com/office/drawing/2014/main" id="{892C0111-A0CA-4CAD-9D91-F765E25DDB30}"/>
              </a:ext>
            </a:extLst>
          </p:cNvPr>
          <p:cNvSpPr>
            <a:spLocks noGrp="1"/>
          </p:cNvSpPr>
          <p:nvPr/>
        </p:nvSpPr>
        <p:spPr>
          <a:xfrm>
            <a:off x="457200" y="5400675"/>
            <a:ext cx="9525000" cy="400050"/>
          </a:xfrm>
          <a:prstGeom prst="rect">
            <a:avLst/>
          </a:prstGeom>
          <a:noFill/>
          <a:ln w="0">
            <a:noFill/>
          </a:ln>
        </p:spPr>
        <p:txBody>
          <a:bodyPr wrap="square" lIns="19050" tIns="0" rIns="19050" bIns="0" anchor="t">
            <a:noAutofit/>
          </a:bodyPr>
          <a:lstStyle>
            <a:defPPr marL="0" indent="0" algn="l">
              <a:buNone/>
              <a:defRPr sz="2250" b="0">
                <a:solidFill>
                  <a:srgbClr val="FFFFFF"/>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250" b="0">
                <a:solidFill>
                  <a:srgbClr val="FFFFFF"/>
                </a:solidFill>
                <a:latin typeface="Arial"/>
                <a:ea typeface="Arial"/>
                <a:cs typeface="Arial"/>
              </a:defRPr>
            </a:pPr>
            <a:r>
              <a:rPr sz="2250" b="0">
                <a:solidFill>
                  <a:srgbClr val="FFFFFF"/>
                </a:solidFill>
                <a:latin typeface="Arial"/>
                <a:ea typeface="Arial"/>
                <a:cs typeface="Arial"/>
              </a:rPr>
              <a:t>Service-connected experiences</a:t>
            </a:r>
          </a:p>
        </p:txBody>
      </p:sp>
      <p:sp>
        <p:nvSpPr>
          <p:cNvPr id="811155764" name="Text 66 [811155764]">
            <a:extLst>
              <a:ext uri="{FF2B5EF4-FFF2-40B4-BE49-F238E27FC236}">
                <a16:creationId xmlns:a16="http://schemas.microsoft.com/office/drawing/2014/main" id="{8C8E5410-190B-48D4-A30B-0AD35B3B1676}"/>
              </a:ext>
            </a:extLst>
          </p:cNvPr>
          <p:cNvSpPr>
            <a:spLocks noGrp="1"/>
          </p:cNvSpPr>
          <p:nvPr/>
        </p:nvSpPr>
        <p:spPr>
          <a:xfrm>
            <a:off x="457200" y="6438900"/>
            <a:ext cx="11049000" cy="285750"/>
          </a:xfrm>
          <a:prstGeom prst="rect">
            <a:avLst/>
          </a:prstGeom>
          <a:noFill/>
          <a:ln w="0">
            <a:noFill/>
          </a:ln>
        </p:spPr>
        <p:txBody>
          <a:bodyPr wrap="square" lIns="19050" tIns="0" rIns="19050" bIns="0" anchor="t">
            <a:noAutofit/>
          </a:bodyPr>
          <a:lstStyle>
            <a:defPPr marL="0" indent="0" algn="l">
              <a:buNone/>
              <a:defRPr sz="1650" b="0">
                <a:solidFill>
                  <a:srgbClr val="FFFFFF"/>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650" b="0">
                <a:solidFill>
                  <a:srgbClr val="FFFFFF"/>
                </a:solidFill>
                <a:latin typeface="Arial"/>
                <a:ea typeface="Arial"/>
                <a:cs typeface="Arial"/>
              </a:defRPr>
            </a:pPr>
            <a:r>
              <a:rPr sz="1650" b="0">
                <a:solidFill>
                  <a:srgbClr val="FFFFFF"/>
                </a:solidFill>
                <a:latin typeface="Arial"/>
                <a:ea typeface="Arial"/>
                <a:cs typeface="Arial"/>
              </a:rPr>
              <a:t>VA Providence Healthcare System</a:t>
            </a:r>
          </a:p>
        </p:txBody>
      </p:sp>
    </p:spTree>
    <p:extLst>
      <p:ext uri="{BB962C8B-B14F-4D97-AF65-F5344CB8AC3E}">
        <p14:creationId xmlns:p14="http://schemas.microsoft.com/office/powerpoint/2010/main" val="676829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11155765]">
          <a:extLst>
            <a:ext uri="{FF2B5EF4-FFF2-40B4-BE49-F238E27FC236}">
              <a16:creationId xmlns:a16="http://schemas.microsoft.com/office/drawing/2014/main" id="{8545D6A6-4BAE-42FE-9A32-C0D94C771804}"/>
            </a:ext>
          </a:extLst>
        </p:cNvPr>
        <p:cNvGrpSpPr/>
        <p:nvPr/>
      </p:nvGrpSpPr>
      <p:grpSpPr>
        <a:xfrm>
          <a:off x="0" y="0"/>
          <a:ext cx="0" cy="0"/>
          <a:chOff x="0" y="0"/>
          <a:chExt cx="0" cy="0"/>
        </a:xfrm>
      </p:grpSpPr>
      <p:sp>
        <p:nvSpPr>
          <p:cNvPr id="811155767" name="Panel 68 [811155767]">
            <a:extLst>
              <a:ext uri="{FF2B5EF4-FFF2-40B4-BE49-F238E27FC236}">
                <a16:creationId xmlns:a16="http://schemas.microsoft.com/office/drawing/2014/main" id="{DCDC434F-E41E-4B8C-BD5B-FFCA86306E3B}"/>
              </a:ext>
            </a:extLst>
          </p:cNvPr>
          <p:cNvSpPr>
            <a:spLocks noGrp="1"/>
          </p:cNvSpPr>
          <p:nvPr/>
        </p:nvSpPr>
        <p:spPr>
          <a:xfrm>
            <a:off x="0" y="0"/>
            <a:ext cx="12192000" cy="1419225"/>
          </a:xfrm>
          <a:prstGeom prst="rect">
            <a:avLst/>
          </a:prstGeom>
          <a:solidFill>
            <a:srgbClr val="071D36"/>
          </a:solidFill>
          <a:ln w="0">
            <a:noFill/>
          </a:ln>
        </p:spPr>
        <p:txBody>
          <a:bodyPr/>
          <a:lstStyle/>
          <a:p>
            <a:endParaRPr lang="en-US"/>
          </a:p>
        </p:txBody>
      </p:sp>
      <p:sp>
        <p:nvSpPr>
          <p:cNvPr id="811155768" name="Panel 69 [811155768]">
            <a:extLst>
              <a:ext uri="{FF2B5EF4-FFF2-40B4-BE49-F238E27FC236}">
                <a16:creationId xmlns:a16="http://schemas.microsoft.com/office/drawing/2014/main" id="{D276A26B-5F88-4E21-B9E0-75C65CF36158}"/>
              </a:ext>
            </a:extLst>
          </p:cNvPr>
          <p:cNvSpPr>
            <a:spLocks noGrp="1"/>
          </p:cNvSpPr>
          <p:nvPr/>
        </p:nvSpPr>
        <p:spPr>
          <a:xfrm>
            <a:off x="457200" y="1314450"/>
            <a:ext cx="11277600" cy="38100"/>
          </a:xfrm>
          <a:prstGeom prst="rect">
            <a:avLst/>
          </a:prstGeom>
          <a:solidFill>
            <a:srgbClr val="00CCE3"/>
          </a:solidFill>
          <a:ln w="0">
            <a:noFill/>
          </a:ln>
        </p:spPr>
        <p:txBody>
          <a:bodyPr/>
          <a:lstStyle/>
          <a:p>
            <a:endParaRPr lang="en-US"/>
          </a:p>
        </p:txBody>
      </p:sp>
      <p:sp>
        <p:nvSpPr>
          <p:cNvPr id="811155769" name="Text 70 [811155769]">
            <a:extLst>
              <a:ext uri="{FF2B5EF4-FFF2-40B4-BE49-F238E27FC236}">
                <a16:creationId xmlns:a16="http://schemas.microsoft.com/office/drawing/2014/main" id="{7362C90B-BC28-4AB0-AEBF-596B2AD89B94}"/>
              </a:ext>
            </a:extLst>
          </p:cNvPr>
          <p:cNvSpPr>
            <a:spLocks noGrp="1"/>
          </p:cNvSpPr>
          <p:nvPr/>
        </p:nvSpPr>
        <p:spPr>
          <a:xfrm>
            <a:off x="457200" y="295275"/>
            <a:ext cx="11277600" cy="1000125"/>
          </a:xfrm>
          <a:prstGeom prst="rect">
            <a:avLst/>
          </a:prstGeom>
          <a:noFill/>
          <a:ln w="0">
            <a:noFill/>
          </a:ln>
        </p:spPr>
        <p:txBody>
          <a:bodyPr wrap="square" lIns="19050" tIns="0" rIns="19050" bIns="0" anchor="t">
            <a:noAutofit/>
          </a:bodyPr>
          <a:lstStyle>
            <a:defPPr marL="0" indent="0" algn="l">
              <a:buNone/>
              <a:defRPr sz="3675" b="1">
                <a:solidFill>
                  <a:srgbClr val="FFFFFF"/>
                </a:solidFill>
                <a:latin typeface="Arial Narrow"/>
                <a:ea typeface="Arial Narrow"/>
                <a:cs typeface="Arial Narrow"/>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3675" b="1">
                <a:solidFill>
                  <a:srgbClr val="FFFFFF"/>
                </a:solidFill>
                <a:latin typeface="Arial Narrow"/>
                <a:ea typeface="Arial Narrow"/>
                <a:cs typeface="Arial Narrow"/>
              </a:defRPr>
            </a:pPr>
            <a:r>
              <a:rPr sz="3675" b="1">
                <a:solidFill>
                  <a:srgbClr val="FFFFFF"/>
                </a:solidFill>
                <a:latin typeface="Arial Narrow"/>
                <a:ea typeface="Arial Narrow"/>
                <a:cs typeface="Arial Narrow"/>
              </a:rPr>
              <a:t>VA’S AGING VETERANS</a:t>
            </a:r>
          </a:p>
        </p:txBody>
      </p:sp>
      <p:sp>
        <p:nvSpPr>
          <p:cNvPr id="811155770" name="Text 71 [811155770]">
            <a:extLst>
              <a:ext uri="{FF2B5EF4-FFF2-40B4-BE49-F238E27FC236}">
                <a16:creationId xmlns:a16="http://schemas.microsoft.com/office/drawing/2014/main" id="{801646B9-5C5E-4D5A-B2D8-3F3870E3C546}"/>
              </a:ext>
            </a:extLst>
          </p:cNvPr>
          <p:cNvSpPr>
            <a:spLocks noGrp="1"/>
          </p:cNvSpPr>
          <p:nvPr/>
        </p:nvSpPr>
        <p:spPr>
          <a:xfrm>
            <a:off x="457200" y="6515100"/>
            <a:ext cx="9906000" cy="247650"/>
          </a:xfrm>
          <a:prstGeom prst="rect">
            <a:avLst/>
          </a:prstGeom>
          <a:noFill/>
          <a:ln w="0">
            <a:noFill/>
          </a:ln>
        </p:spPr>
        <p:txBody>
          <a:bodyPr wrap="square" lIns="19050" tIns="0" rIns="19050" bIns="0" anchor="t">
            <a:noAutofit/>
          </a:bodyPr>
          <a:lstStyle>
            <a:defPPr marL="0" indent="0" algn="l">
              <a:buNone/>
              <a:defRPr sz="1500" b="0">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500" b="0">
                <a:solidFill>
                  <a:srgbClr val="31576A"/>
                </a:solidFill>
                <a:latin typeface="Arial"/>
                <a:ea typeface="Arial"/>
                <a:cs typeface="Arial"/>
              </a:defRPr>
            </a:pPr>
            <a:r>
              <a:rPr sz="1500" b="0">
                <a:solidFill>
                  <a:srgbClr val="31576A"/>
                </a:solidFill>
                <a:latin typeface="Arial"/>
                <a:ea typeface="Arial"/>
                <a:cs typeface="Arial"/>
              </a:rPr>
              <a:t>VA Providence Healthcare System</a:t>
            </a:r>
          </a:p>
        </p:txBody>
      </p:sp>
      <p:sp>
        <p:nvSpPr>
          <p:cNvPr id="811155771" name="Text 72 [811155771]">
            <a:extLst>
              <a:ext uri="{FF2B5EF4-FFF2-40B4-BE49-F238E27FC236}">
                <a16:creationId xmlns:a16="http://schemas.microsoft.com/office/drawing/2014/main" id="{4AE493C0-7EA7-4E01-9F67-00326F5E3A24}"/>
              </a:ext>
            </a:extLst>
          </p:cNvPr>
          <p:cNvSpPr>
            <a:spLocks noGrp="1"/>
          </p:cNvSpPr>
          <p:nvPr/>
        </p:nvSpPr>
        <p:spPr>
          <a:xfrm>
            <a:off x="11182350" y="6486525"/>
            <a:ext cx="571500" cy="285750"/>
          </a:xfrm>
          <a:prstGeom prst="rect">
            <a:avLst/>
          </a:prstGeom>
          <a:noFill/>
          <a:ln w="0">
            <a:noFill/>
          </a:ln>
        </p:spPr>
        <p:txBody>
          <a:bodyPr wrap="square" lIns="19050" tIns="0" rIns="19050" bIns="0" anchor="t">
            <a:noAutofit/>
          </a:bodyPr>
          <a:lstStyle>
            <a:defPPr marL="0" indent="0" algn="l">
              <a:buNone/>
              <a:defRPr sz="1650" b="1">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650" b="1">
                <a:solidFill>
                  <a:srgbClr val="31576A"/>
                </a:solidFill>
                <a:latin typeface="Arial"/>
                <a:ea typeface="Arial"/>
                <a:cs typeface="Arial"/>
              </a:defRPr>
            </a:pPr>
            <a:r>
              <a:rPr sz="1650" b="1">
                <a:solidFill>
                  <a:srgbClr val="31576A"/>
                </a:solidFill>
                <a:latin typeface="Arial"/>
                <a:ea typeface="Arial"/>
                <a:cs typeface="Arial"/>
              </a:rPr>
              <a:t>06</a:t>
            </a:r>
          </a:p>
        </p:txBody>
      </p:sp>
      <p:sp>
        <p:nvSpPr>
          <p:cNvPr id="811155772" name="Text 73 [811155772]">
            <a:extLst>
              <a:ext uri="{FF2B5EF4-FFF2-40B4-BE49-F238E27FC236}">
                <a16:creationId xmlns:a16="http://schemas.microsoft.com/office/drawing/2014/main" id="{5A9DF793-CF13-408A-9271-E7C99780C7C9}"/>
              </a:ext>
            </a:extLst>
          </p:cNvPr>
          <p:cNvSpPr>
            <a:spLocks noGrp="1"/>
          </p:cNvSpPr>
          <p:nvPr/>
        </p:nvSpPr>
        <p:spPr>
          <a:xfrm>
            <a:off x="457200" y="1704975"/>
            <a:ext cx="4286250" cy="1514475"/>
          </a:xfrm>
          <a:prstGeom prst="rect">
            <a:avLst/>
          </a:prstGeom>
          <a:noFill/>
          <a:ln w="0">
            <a:noFill/>
          </a:ln>
        </p:spPr>
        <p:txBody>
          <a:bodyPr wrap="square" lIns="19050" tIns="0" rIns="19050" bIns="0" anchor="t">
            <a:noAutofit/>
          </a:bodyPr>
          <a:lstStyle>
            <a:defPPr marL="0" indent="0" algn="l">
              <a:buNone/>
              <a:defRPr sz="10650" b="1">
                <a:solidFill>
                  <a:srgbClr val="071D36"/>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0650" b="1">
                <a:solidFill>
                  <a:srgbClr val="071D36"/>
                </a:solidFill>
                <a:latin typeface="Arial"/>
                <a:ea typeface="Arial"/>
                <a:cs typeface="Arial"/>
              </a:defRPr>
            </a:pPr>
            <a:r>
              <a:rPr sz="10650" b="1">
                <a:solidFill>
                  <a:srgbClr val="071D36"/>
                </a:solidFill>
                <a:latin typeface="Arial"/>
                <a:ea typeface="Arial"/>
                <a:cs typeface="Arial"/>
              </a:rPr>
              <a:t>65+</a:t>
            </a:r>
          </a:p>
        </p:txBody>
      </p:sp>
      <p:sp>
        <p:nvSpPr>
          <p:cNvPr id="811155773" name="Text 74 [811155773]">
            <a:extLst>
              <a:ext uri="{FF2B5EF4-FFF2-40B4-BE49-F238E27FC236}">
                <a16:creationId xmlns:a16="http://schemas.microsoft.com/office/drawing/2014/main" id="{C88A4E2B-7A73-4589-97F7-AE72D1F9EC45}"/>
              </a:ext>
            </a:extLst>
          </p:cNvPr>
          <p:cNvSpPr>
            <a:spLocks noGrp="1"/>
          </p:cNvSpPr>
          <p:nvPr/>
        </p:nvSpPr>
        <p:spPr>
          <a:xfrm>
            <a:off x="457200" y="3429000"/>
            <a:ext cx="4286250" cy="1066800"/>
          </a:xfrm>
          <a:prstGeom prst="rect">
            <a:avLst/>
          </a:prstGeom>
          <a:noFill/>
          <a:ln w="0">
            <a:noFill/>
          </a:ln>
        </p:spPr>
        <p:txBody>
          <a:bodyPr wrap="square" lIns="19050" tIns="0" rIns="19050" bIns="0" anchor="t">
            <a:noAutofit/>
          </a:bodyPr>
          <a:lstStyle>
            <a:defPPr marL="0" indent="0" algn="l">
              <a:buNone/>
              <a:defRPr sz="2925" b="1">
                <a:solidFill>
                  <a:srgbClr val="071D36"/>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925" b="1">
                <a:solidFill>
                  <a:srgbClr val="071D36"/>
                </a:solidFill>
                <a:latin typeface="Arial"/>
                <a:ea typeface="Arial"/>
                <a:cs typeface="Arial"/>
              </a:defRPr>
            </a:pPr>
            <a:r>
              <a:rPr sz="2925" b="1">
                <a:solidFill>
                  <a:srgbClr val="071D36"/>
                </a:solidFill>
                <a:latin typeface="Arial"/>
                <a:ea typeface="Arial"/>
                <a:cs typeface="Arial"/>
              </a:rPr>
              <a:t>More than half of</a:t>
            </a:r>
          </a:p>
          <a:p>
            <a:pPr marL="0" indent="0" algn="l">
              <a:buNone/>
              <a:defRPr sz="2925" b="1">
                <a:solidFill>
                  <a:srgbClr val="071D36"/>
                </a:solidFill>
                <a:latin typeface="Arial"/>
                <a:ea typeface="Arial"/>
                <a:cs typeface="Arial"/>
              </a:defRPr>
            </a:pPr>
            <a:r>
              <a:rPr sz="2925" b="1">
                <a:solidFill>
                  <a:srgbClr val="071D36"/>
                </a:solidFill>
                <a:latin typeface="Arial"/>
                <a:ea typeface="Arial"/>
                <a:cs typeface="Arial"/>
              </a:rPr>
              <a:t>Veterans in VHA</a:t>
            </a:r>
          </a:p>
        </p:txBody>
      </p:sp>
      <p:sp>
        <p:nvSpPr>
          <p:cNvPr id="811155774" name="Text 75 [811155774]">
            <a:extLst>
              <a:ext uri="{FF2B5EF4-FFF2-40B4-BE49-F238E27FC236}">
                <a16:creationId xmlns:a16="http://schemas.microsoft.com/office/drawing/2014/main" id="{6DB1339F-FED9-4140-B4EB-6D95D818726F}"/>
              </a:ext>
            </a:extLst>
          </p:cNvPr>
          <p:cNvSpPr>
            <a:spLocks noGrp="1"/>
          </p:cNvSpPr>
          <p:nvPr/>
        </p:nvSpPr>
        <p:spPr>
          <a:xfrm>
            <a:off x="457200" y="5067300"/>
            <a:ext cx="4286250" cy="762000"/>
          </a:xfrm>
          <a:prstGeom prst="rect">
            <a:avLst/>
          </a:prstGeom>
          <a:noFill/>
          <a:ln w="0">
            <a:noFill/>
          </a:ln>
        </p:spPr>
        <p:txBody>
          <a:bodyPr wrap="square" lIns="19050" tIns="0" rIns="19050" bIns="0" anchor="t">
            <a:noAutofit/>
          </a:bodyPr>
          <a:lstStyle>
            <a:defPPr marL="0" indent="0" algn="l">
              <a:buNone/>
              <a:defRPr sz="2250" b="0">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250" b="0">
                <a:solidFill>
                  <a:srgbClr val="31576A"/>
                </a:solidFill>
                <a:latin typeface="Arial"/>
                <a:ea typeface="Arial"/>
                <a:cs typeface="Arial"/>
              </a:defRPr>
            </a:pPr>
            <a:r>
              <a:rPr sz="2250" b="0">
                <a:solidFill>
                  <a:srgbClr val="31576A"/>
                </a:solidFill>
                <a:latin typeface="Arial"/>
                <a:ea typeface="Arial"/>
                <a:cs typeface="Arial"/>
              </a:rPr>
              <a:t>Undated source statement</a:t>
            </a:r>
          </a:p>
        </p:txBody>
      </p:sp>
      <p:sp>
        <p:nvSpPr>
          <p:cNvPr id="811155775" name="Text 76 [811155775]">
            <a:extLst>
              <a:ext uri="{FF2B5EF4-FFF2-40B4-BE49-F238E27FC236}">
                <a16:creationId xmlns:a16="http://schemas.microsoft.com/office/drawing/2014/main" id="{C2AF443C-AF35-49AE-8D52-07FE629E7E66}"/>
              </a:ext>
            </a:extLst>
          </p:cNvPr>
          <p:cNvSpPr>
            <a:spLocks noGrp="1"/>
          </p:cNvSpPr>
          <p:nvPr/>
        </p:nvSpPr>
        <p:spPr>
          <a:xfrm>
            <a:off x="5353050" y="1743075"/>
            <a:ext cx="6362700" cy="523875"/>
          </a:xfrm>
          <a:prstGeom prst="rect">
            <a:avLst/>
          </a:prstGeom>
          <a:noFill/>
          <a:ln w="0">
            <a:noFill/>
          </a:ln>
        </p:spPr>
        <p:txBody>
          <a:bodyPr wrap="square" lIns="19050" tIns="0" rIns="19050" bIns="0" anchor="t">
            <a:noAutofit/>
          </a:bodyPr>
          <a:lstStyle>
            <a:defPPr marL="0" indent="0" algn="l">
              <a:buNone/>
              <a:defRPr sz="2625"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625" b="1">
                <a:solidFill>
                  <a:srgbClr val="006D80"/>
                </a:solidFill>
                <a:latin typeface="Arial"/>
                <a:ea typeface="Arial"/>
                <a:cs typeface="Arial"/>
              </a:defRPr>
            </a:pPr>
            <a:r>
              <a:rPr sz="2625" b="1">
                <a:solidFill>
                  <a:srgbClr val="006D80"/>
                </a:solidFill>
                <a:latin typeface="Arial"/>
                <a:ea typeface="Arial"/>
                <a:cs typeface="Arial"/>
              </a:rPr>
              <a:t>Service-era cohorts</a:t>
            </a:r>
          </a:p>
        </p:txBody>
      </p:sp>
      <p:sp>
        <p:nvSpPr>
          <p:cNvPr id="811155776" name="Text 77 [811155776]">
            <a:extLst>
              <a:ext uri="{FF2B5EF4-FFF2-40B4-BE49-F238E27FC236}">
                <a16:creationId xmlns:a16="http://schemas.microsoft.com/office/drawing/2014/main" id="{CA929D81-A8EF-46E2-8215-B382DE841E07}"/>
              </a:ext>
            </a:extLst>
          </p:cNvPr>
          <p:cNvSpPr>
            <a:spLocks noGrp="1"/>
          </p:cNvSpPr>
          <p:nvPr/>
        </p:nvSpPr>
        <p:spPr>
          <a:xfrm>
            <a:off x="5353050" y="2343150"/>
            <a:ext cx="6362700" cy="1333500"/>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World War II, Korea, Vietnam and Gulf War Veterans have distinct service-related experiences.</a:t>
            </a:r>
          </a:p>
        </p:txBody>
      </p:sp>
      <p:sp>
        <p:nvSpPr>
          <p:cNvPr id="811155777" name="Text 78 [811155777]">
            <a:extLst>
              <a:ext uri="{FF2B5EF4-FFF2-40B4-BE49-F238E27FC236}">
                <a16:creationId xmlns:a16="http://schemas.microsoft.com/office/drawing/2014/main" id="{7C7E3FAD-EE23-435C-8064-579C572E65C8}"/>
              </a:ext>
            </a:extLst>
          </p:cNvPr>
          <p:cNvSpPr>
            <a:spLocks noGrp="1"/>
          </p:cNvSpPr>
          <p:nvPr/>
        </p:nvSpPr>
        <p:spPr>
          <a:xfrm>
            <a:off x="5353050" y="4048125"/>
            <a:ext cx="6362700" cy="838200"/>
          </a:xfrm>
          <a:prstGeom prst="rect">
            <a:avLst/>
          </a:prstGeom>
          <a:noFill/>
          <a:ln w="0">
            <a:noFill/>
          </a:ln>
        </p:spPr>
        <p:txBody>
          <a:bodyPr wrap="square" lIns="19050" tIns="0" rIns="19050" bIns="0" anchor="t">
            <a:noAutofit/>
          </a:bodyPr>
          <a:lstStyle>
            <a:defPPr marL="0" indent="0" algn="l">
              <a:buNone/>
              <a:defRPr sz="2625"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625" b="1">
                <a:solidFill>
                  <a:srgbClr val="006D80"/>
                </a:solidFill>
                <a:latin typeface="Arial"/>
                <a:ea typeface="Arial"/>
                <a:cs typeface="Arial"/>
              </a:defRPr>
            </a:pPr>
            <a:r>
              <a:rPr sz="2625" b="1">
                <a:solidFill>
                  <a:srgbClr val="006D80"/>
                </a:solidFill>
                <a:latin typeface="Arial"/>
                <a:ea typeface="Arial"/>
                <a:cs typeface="Arial"/>
              </a:rPr>
              <a:t>Health and psychosocial needs</a:t>
            </a:r>
          </a:p>
        </p:txBody>
      </p:sp>
      <p:sp>
        <p:nvSpPr>
          <p:cNvPr id="811155778" name="Text 79 [811155778]">
            <a:extLst>
              <a:ext uri="{FF2B5EF4-FFF2-40B4-BE49-F238E27FC236}">
                <a16:creationId xmlns:a16="http://schemas.microsoft.com/office/drawing/2014/main" id="{FF9A4457-8E48-4B7F-9D90-11788CBC29F6}"/>
              </a:ext>
            </a:extLst>
          </p:cNvPr>
          <p:cNvSpPr>
            <a:spLocks noGrp="1"/>
          </p:cNvSpPr>
          <p:nvPr/>
        </p:nvSpPr>
        <p:spPr>
          <a:xfrm>
            <a:off x="5353050" y="4943475"/>
            <a:ext cx="6362700" cy="1333500"/>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Chronic diseases, PTSD, substance use, social isolation and service-related health challenges shape care.</a:t>
            </a:r>
          </a:p>
        </p:txBody>
      </p:sp>
    </p:spTree>
    <p:extLst>
      <p:ext uri="{BB962C8B-B14F-4D97-AF65-F5344CB8AC3E}">
        <p14:creationId xmlns:p14="http://schemas.microsoft.com/office/powerpoint/2010/main" val="16379338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11155779]">
          <a:extLst>
            <a:ext uri="{FF2B5EF4-FFF2-40B4-BE49-F238E27FC236}">
              <a16:creationId xmlns:a16="http://schemas.microsoft.com/office/drawing/2014/main" id="{B52B756F-A9D4-48CB-8296-E3FE257317E2}"/>
            </a:ext>
          </a:extLst>
        </p:cNvPr>
        <p:cNvGrpSpPr/>
        <p:nvPr/>
      </p:nvGrpSpPr>
      <p:grpSpPr>
        <a:xfrm>
          <a:off x="0" y="0"/>
          <a:ext cx="0" cy="0"/>
          <a:chOff x="0" y="0"/>
          <a:chExt cx="0" cy="0"/>
        </a:xfrm>
      </p:grpSpPr>
      <p:sp>
        <p:nvSpPr>
          <p:cNvPr id="811155781" name="Panel 81 [811155781]">
            <a:extLst>
              <a:ext uri="{FF2B5EF4-FFF2-40B4-BE49-F238E27FC236}">
                <a16:creationId xmlns:a16="http://schemas.microsoft.com/office/drawing/2014/main" id="{C2DCF46C-5E48-48E7-AFEF-6A5997B6D6B7}"/>
              </a:ext>
            </a:extLst>
          </p:cNvPr>
          <p:cNvSpPr>
            <a:spLocks noGrp="1"/>
          </p:cNvSpPr>
          <p:nvPr/>
        </p:nvSpPr>
        <p:spPr>
          <a:xfrm>
            <a:off x="0" y="0"/>
            <a:ext cx="12192000" cy="1419225"/>
          </a:xfrm>
          <a:prstGeom prst="rect">
            <a:avLst/>
          </a:prstGeom>
          <a:solidFill>
            <a:srgbClr val="071D36"/>
          </a:solidFill>
          <a:ln w="0">
            <a:noFill/>
          </a:ln>
        </p:spPr>
        <p:txBody>
          <a:bodyPr/>
          <a:lstStyle/>
          <a:p>
            <a:endParaRPr lang="en-US"/>
          </a:p>
        </p:txBody>
      </p:sp>
      <p:sp>
        <p:nvSpPr>
          <p:cNvPr id="811155782" name="Panel 82 [811155782]">
            <a:extLst>
              <a:ext uri="{FF2B5EF4-FFF2-40B4-BE49-F238E27FC236}">
                <a16:creationId xmlns:a16="http://schemas.microsoft.com/office/drawing/2014/main" id="{7FBC3B2A-359E-4A3A-844A-F98AED41D71E}"/>
              </a:ext>
            </a:extLst>
          </p:cNvPr>
          <p:cNvSpPr>
            <a:spLocks noGrp="1"/>
          </p:cNvSpPr>
          <p:nvPr/>
        </p:nvSpPr>
        <p:spPr>
          <a:xfrm>
            <a:off x="457200" y="1314450"/>
            <a:ext cx="11277600" cy="38100"/>
          </a:xfrm>
          <a:prstGeom prst="rect">
            <a:avLst/>
          </a:prstGeom>
          <a:solidFill>
            <a:srgbClr val="00CCE3"/>
          </a:solidFill>
          <a:ln w="0">
            <a:noFill/>
          </a:ln>
        </p:spPr>
        <p:txBody>
          <a:bodyPr/>
          <a:lstStyle/>
          <a:p>
            <a:endParaRPr lang="en-US"/>
          </a:p>
        </p:txBody>
      </p:sp>
      <p:sp>
        <p:nvSpPr>
          <p:cNvPr id="811155783" name="Text 83 [811155783]">
            <a:extLst>
              <a:ext uri="{FF2B5EF4-FFF2-40B4-BE49-F238E27FC236}">
                <a16:creationId xmlns:a16="http://schemas.microsoft.com/office/drawing/2014/main" id="{E9981C69-1737-4803-9D65-49FF6D8D85F2}"/>
              </a:ext>
            </a:extLst>
          </p:cNvPr>
          <p:cNvSpPr>
            <a:spLocks noGrp="1"/>
          </p:cNvSpPr>
          <p:nvPr/>
        </p:nvSpPr>
        <p:spPr>
          <a:xfrm>
            <a:off x="457200" y="295275"/>
            <a:ext cx="11277600" cy="1000125"/>
          </a:xfrm>
          <a:prstGeom prst="rect">
            <a:avLst/>
          </a:prstGeom>
          <a:noFill/>
          <a:ln w="0">
            <a:noFill/>
          </a:ln>
        </p:spPr>
        <p:txBody>
          <a:bodyPr wrap="square" lIns="19050" tIns="0" rIns="19050" bIns="0" anchor="t">
            <a:noAutofit/>
          </a:bodyPr>
          <a:lstStyle>
            <a:defPPr marL="0" indent="0" algn="l">
              <a:buNone/>
              <a:defRPr sz="3675" b="1">
                <a:solidFill>
                  <a:srgbClr val="FFFFFF"/>
                </a:solidFill>
                <a:latin typeface="Arial Narrow"/>
                <a:ea typeface="Arial Narrow"/>
                <a:cs typeface="Arial Narrow"/>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3675" b="1">
                <a:solidFill>
                  <a:srgbClr val="FFFFFF"/>
                </a:solidFill>
                <a:latin typeface="Arial Narrow"/>
                <a:ea typeface="Arial Narrow"/>
                <a:cs typeface="Arial Narrow"/>
              </a:defRPr>
            </a:pPr>
            <a:r>
              <a:rPr sz="3675" b="1">
                <a:solidFill>
                  <a:srgbClr val="FFFFFF"/>
                </a:solidFill>
                <a:latin typeface="Arial Narrow"/>
                <a:ea typeface="Arial Narrow"/>
                <a:cs typeface="Arial Narrow"/>
              </a:rPr>
              <a:t>WAR ERAS REPRESENTED IN VHA</a:t>
            </a:r>
          </a:p>
        </p:txBody>
      </p:sp>
      <p:sp>
        <p:nvSpPr>
          <p:cNvPr id="811155784" name="Text 84 [811155784]">
            <a:extLst>
              <a:ext uri="{FF2B5EF4-FFF2-40B4-BE49-F238E27FC236}">
                <a16:creationId xmlns:a16="http://schemas.microsoft.com/office/drawing/2014/main" id="{AD46F6F0-5BD4-4637-84D4-4394B70C2E92}"/>
              </a:ext>
            </a:extLst>
          </p:cNvPr>
          <p:cNvSpPr>
            <a:spLocks noGrp="1"/>
          </p:cNvSpPr>
          <p:nvPr/>
        </p:nvSpPr>
        <p:spPr>
          <a:xfrm>
            <a:off x="457200" y="6515100"/>
            <a:ext cx="9906000" cy="247650"/>
          </a:xfrm>
          <a:prstGeom prst="rect">
            <a:avLst/>
          </a:prstGeom>
          <a:noFill/>
          <a:ln w="0">
            <a:noFill/>
          </a:ln>
        </p:spPr>
        <p:txBody>
          <a:bodyPr wrap="square" lIns="19050" tIns="0" rIns="19050" bIns="0" anchor="t">
            <a:noAutofit/>
          </a:bodyPr>
          <a:lstStyle>
            <a:defPPr marL="0" indent="0" algn="l">
              <a:buNone/>
              <a:defRPr sz="1500" b="0">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500" b="0">
                <a:solidFill>
                  <a:srgbClr val="31576A"/>
                </a:solidFill>
                <a:latin typeface="Arial"/>
                <a:ea typeface="Arial"/>
                <a:cs typeface="Arial"/>
              </a:defRPr>
            </a:pPr>
            <a:r>
              <a:rPr sz="1500" b="0">
                <a:solidFill>
                  <a:srgbClr val="31576A"/>
                </a:solidFill>
                <a:latin typeface="Arial"/>
                <a:ea typeface="Arial"/>
                <a:cs typeface="Arial"/>
              </a:rPr>
              <a:t>VA Providence Healthcare System</a:t>
            </a:r>
          </a:p>
        </p:txBody>
      </p:sp>
      <p:sp>
        <p:nvSpPr>
          <p:cNvPr id="811155785" name="Text 85 [811155785]">
            <a:extLst>
              <a:ext uri="{FF2B5EF4-FFF2-40B4-BE49-F238E27FC236}">
                <a16:creationId xmlns:a16="http://schemas.microsoft.com/office/drawing/2014/main" id="{999A87B7-FB73-4DF2-A459-28DDD7079B1E}"/>
              </a:ext>
            </a:extLst>
          </p:cNvPr>
          <p:cNvSpPr>
            <a:spLocks noGrp="1"/>
          </p:cNvSpPr>
          <p:nvPr/>
        </p:nvSpPr>
        <p:spPr>
          <a:xfrm>
            <a:off x="11182350" y="6486525"/>
            <a:ext cx="571500" cy="285750"/>
          </a:xfrm>
          <a:prstGeom prst="rect">
            <a:avLst/>
          </a:prstGeom>
          <a:noFill/>
          <a:ln w="0">
            <a:noFill/>
          </a:ln>
        </p:spPr>
        <p:txBody>
          <a:bodyPr wrap="square" lIns="19050" tIns="0" rIns="19050" bIns="0" anchor="t">
            <a:noAutofit/>
          </a:bodyPr>
          <a:lstStyle>
            <a:defPPr marL="0" indent="0" algn="l">
              <a:buNone/>
              <a:defRPr sz="1650" b="1">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650" b="1">
                <a:solidFill>
                  <a:srgbClr val="31576A"/>
                </a:solidFill>
                <a:latin typeface="Arial"/>
                <a:ea typeface="Arial"/>
                <a:cs typeface="Arial"/>
              </a:defRPr>
            </a:pPr>
            <a:r>
              <a:rPr sz="1650" b="1">
                <a:solidFill>
                  <a:srgbClr val="31576A"/>
                </a:solidFill>
                <a:latin typeface="Arial"/>
                <a:ea typeface="Arial"/>
                <a:cs typeface="Arial"/>
              </a:rPr>
              <a:t>07</a:t>
            </a:r>
          </a:p>
        </p:txBody>
      </p:sp>
      <p:sp>
        <p:nvSpPr>
          <p:cNvPr id="811155786" name="Text 86 [811155786]">
            <a:extLst>
              <a:ext uri="{FF2B5EF4-FFF2-40B4-BE49-F238E27FC236}">
                <a16:creationId xmlns:a16="http://schemas.microsoft.com/office/drawing/2014/main" id="{020FF986-84F9-4F64-8349-33D51A81B803}"/>
              </a:ext>
            </a:extLst>
          </p:cNvPr>
          <p:cNvSpPr>
            <a:spLocks noGrp="1"/>
          </p:cNvSpPr>
          <p:nvPr/>
        </p:nvSpPr>
        <p:spPr>
          <a:xfrm>
            <a:off x="457200" y="1666875"/>
            <a:ext cx="2333625" cy="4286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World War II</a:t>
            </a:r>
          </a:p>
        </p:txBody>
      </p:sp>
      <p:sp>
        <p:nvSpPr>
          <p:cNvPr id="811155787" name="Text 87 [811155787]">
            <a:extLst>
              <a:ext uri="{FF2B5EF4-FFF2-40B4-BE49-F238E27FC236}">
                <a16:creationId xmlns:a16="http://schemas.microsoft.com/office/drawing/2014/main" id="{8CE1E453-9AC1-4004-B494-323A6ACE1BE0}"/>
              </a:ext>
            </a:extLst>
          </p:cNvPr>
          <p:cNvSpPr>
            <a:spLocks noGrp="1"/>
          </p:cNvSpPr>
          <p:nvPr/>
        </p:nvSpPr>
        <p:spPr>
          <a:xfrm>
            <a:off x="457200" y="2095500"/>
            <a:ext cx="2333625" cy="371475"/>
          </a:xfrm>
          <a:prstGeom prst="rect">
            <a:avLst/>
          </a:prstGeom>
          <a:noFill/>
          <a:ln w="0">
            <a:noFill/>
          </a:ln>
        </p:spPr>
        <p:txBody>
          <a:bodyPr wrap="square" lIns="19050" tIns="0" rIns="19050" bIns="0" anchor="t">
            <a:noAutofit/>
          </a:bodyPr>
          <a:lstStyle>
            <a:defPPr marL="0" indent="0" algn="l">
              <a:buNone/>
              <a:defRPr sz="2175"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175" b="0">
                <a:solidFill>
                  <a:srgbClr val="102E44"/>
                </a:solidFill>
                <a:latin typeface="Arial"/>
                <a:ea typeface="Arial"/>
                <a:cs typeface="Arial"/>
              </a:defRPr>
            </a:pPr>
            <a:r>
              <a:rPr sz="2175" b="0">
                <a:solidFill>
                  <a:srgbClr val="102E44"/>
                </a:solidFill>
                <a:latin typeface="Arial"/>
                <a:ea typeface="Arial"/>
                <a:cs typeface="Arial"/>
              </a:rPr>
              <a:t>1941–1945</a:t>
            </a:r>
          </a:p>
        </p:txBody>
      </p:sp>
      <p:sp>
        <p:nvSpPr>
          <p:cNvPr id="811155788" name="Text 88 [811155788]">
            <a:extLst>
              <a:ext uri="{FF2B5EF4-FFF2-40B4-BE49-F238E27FC236}">
                <a16:creationId xmlns:a16="http://schemas.microsoft.com/office/drawing/2014/main" id="{70C25A35-CFC6-4BE0-9664-EEDD890F6BAA}"/>
              </a:ext>
            </a:extLst>
          </p:cNvPr>
          <p:cNvSpPr>
            <a:spLocks noGrp="1"/>
          </p:cNvSpPr>
          <p:nvPr/>
        </p:nvSpPr>
        <p:spPr>
          <a:xfrm>
            <a:off x="3162300" y="1666875"/>
            <a:ext cx="3143250" cy="809625"/>
          </a:xfrm>
          <a:prstGeom prst="rect">
            <a:avLst/>
          </a:prstGeom>
          <a:noFill/>
          <a:ln w="0">
            <a:noFill/>
          </a:ln>
        </p:spPr>
        <p:txBody>
          <a:bodyPr wrap="square" lIns="19050" tIns="0" rIns="19050" bIns="0" anchor="t">
            <a:noAutofit/>
          </a:bodyPr>
          <a:lstStyle>
            <a:defPPr marL="0" indent="0" algn="l">
              <a:buNone/>
              <a:defRPr sz="2400" b="1">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102E44"/>
                </a:solidFill>
                <a:latin typeface="Arial"/>
                <a:ea typeface="Arial"/>
                <a:cs typeface="Arial"/>
              </a:defRPr>
            </a:pPr>
            <a:r>
              <a:rPr sz="2400" b="1">
                <a:solidFill>
                  <a:srgbClr val="102E44"/>
                </a:solidFill>
                <a:latin typeface="Arial"/>
                <a:ea typeface="Arial"/>
                <a:cs typeface="Arial"/>
              </a:rPr>
              <a:t>Mostly 90+</a:t>
            </a:r>
          </a:p>
        </p:txBody>
      </p:sp>
      <p:sp>
        <p:nvSpPr>
          <p:cNvPr id="811155789" name="Text 89 [811155789]">
            <a:extLst>
              <a:ext uri="{FF2B5EF4-FFF2-40B4-BE49-F238E27FC236}">
                <a16:creationId xmlns:a16="http://schemas.microsoft.com/office/drawing/2014/main" id="{4ABAF9FE-ADB2-47ED-BB7F-69FA37D489F7}"/>
              </a:ext>
            </a:extLst>
          </p:cNvPr>
          <p:cNvSpPr>
            <a:spLocks noGrp="1"/>
          </p:cNvSpPr>
          <p:nvPr/>
        </p:nvSpPr>
        <p:spPr>
          <a:xfrm>
            <a:off x="6724650" y="1666875"/>
            <a:ext cx="5010150" cy="8096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Eldest cohort in VHA</a:t>
            </a:r>
          </a:p>
        </p:txBody>
      </p:sp>
      <p:sp>
        <p:nvSpPr>
          <p:cNvPr id="811155790" name="Panel 90 [811155790]">
            <a:extLst>
              <a:ext uri="{FF2B5EF4-FFF2-40B4-BE49-F238E27FC236}">
                <a16:creationId xmlns:a16="http://schemas.microsoft.com/office/drawing/2014/main" id="{2411B52F-B523-4C43-992E-6C89F4F925C1}"/>
              </a:ext>
            </a:extLst>
          </p:cNvPr>
          <p:cNvSpPr>
            <a:spLocks noGrp="1"/>
          </p:cNvSpPr>
          <p:nvPr/>
        </p:nvSpPr>
        <p:spPr>
          <a:xfrm>
            <a:off x="457200" y="2571750"/>
            <a:ext cx="11277600" cy="9525"/>
          </a:xfrm>
          <a:prstGeom prst="rect">
            <a:avLst/>
          </a:prstGeom>
          <a:solidFill>
            <a:srgbClr val="C2DDE2"/>
          </a:solidFill>
          <a:ln w="0">
            <a:noFill/>
          </a:ln>
        </p:spPr>
        <p:txBody>
          <a:bodyPr/>
          <a:lstStyle/>
          <a:p>
            <a:endParaRPr lang="en-US"/>
          </a:p>
        </p:txBody>
      </p:sp>
      <p:sp>
        <p:nvSpPr>
          <p:cNvPr id="811155791" name="Text 91 [811155791]">
            <a:extLst>
              <a:ext uri="{FF2B5EF4-FFF2-40B4-BE49-F238E27FC236}">
                <a16:creationId xmlns:a16="http://schemas.microsoft.com/office/drawing/2014/main" id="{5F7BA860-338F-4680-9A88-F8B3B8964266}"/>
              </a:ext>
            </a:extLst>
          </p:cNvPr>
          <p:cNvSpPr>
            <a:spLocks noGrp="1"/>
          </p:cNvSpPr>
          <p:nvPr/>
        </p:nvSpPr>
        <p:spPr>
          <a:xfrm>
            <a:off x="457200" y="2667000"/>
            <a:ext cx="2333625" cy="4286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Korean War</a:t>
            </a:r>
          </a:p>
        </p:txBody>
      </p:sp>
      <p:sp>
        <p:nvSpPr>
          <p:cNvPr id="811155792" name="Text 92 [811155792]">
            <a:extLst>
              <a:ext uri="{FF2B5EF4-FFF2-40B4-BE49-F238E27FC236}">
                <a16:creationId xmlns:a16="http://schemas.microsoft.com/office/drawing/2014/main" id="{123B103B-4EE3-4472-9F5B-5639C36B4884}"/>
              </a:ext>
            </a:extLst>
          </p:cNvPr>
          <p:cNvSpPr>
            <a:spLocks noGrp="1"/>
          </p:cNvSpPr>
          <p:nvPr/>
        </p:nvSpPr>
        <p:spPr>
          <a:xfrm>
            <a:off x="457200" y="3095625"/>
            <a:ext cx="2333625" cy="371475"/>
          </a:xfrm>
          <a:prstGeom prst="rect">
            <a:avLst/>
          </a:prstGeom>
          <a:noFill/>
          <a:ln w="0">
            <a:noFill/>
          </a:ln>
        </p:spPr>
        <p:txBody>
          <a:bodyPr wrap="square" lIns="19050" tIns="0" rIns="19050" bIns="0" anchor="t">
            <a:noAutofit/>
          </a:bodyPr>
          <a:lstStyle>
            <a:defPPr marL="0" indent="0" algn="l">
              <a:buNone/>
              <a:defRPr sz="2175"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175" b="0">
                <a:solidFill>
                  <a:srgbClr val="102E44"/>
                </a:solidFill>
                <a:latin typeface="Arial"/>
                <a:ea typeface="Arial"/>
                <a:cs typeface="Arial"/>
              </a:defRPr>
            </a:pPr>
            <a:r>
              <a:rPr sz="2175" b="0">
                <a:solidFill>
                  <a:srgbClr val="102E44"/>
                </a:solidFill>
                <a:latin typeface="Arial"/>
                <a:ea typeface="Arial"/>
                <a:cs typeface="Arial"/>
              </a:rPr>
              <a:t>1950–1953</a:t>
            </a:r>
          </a:p>
        </p:txBody>
      </p:sp>
      <p:sp>
        <p:nvSpPr>
          <p:cNvPr id="811155793" name="Text 93 [811155793]">
            <a:extLst>
              <a:ext uri="{FF2B5EF4-FFF2-40B4-BE49-F238E27FC236}">
                <a16:creationId xmlns:a16="http://schemas.microsoft.com/office/drawing/2014/main" id="{4498F393-3826-49D8-B3ED-A90766931275}"/>
              </a:ext>
            </a:extLst>
          </p:cNvPr>
          <p:cNvSpPr>
            <a:spLocks noGrp="1"/>
          </p:cNvSpPr>
          <p:nvPr/>
        </p:nvSpPr>
        <p:spPr>
          <a:xfrm>
            <a:off x="3162300" y="2667000"/>
            <a:ext cx="3143250" cy="809625"/>
          </a:xfrm>
          <a:prstGeom prst="rect">
            <a:avLst/>
          </a:prstGeom>
          <a:noFill/>
          <a:ln w="0">
            <a:noFill/>
          </a:ln>
        </p:spPr>
        <p:txBody>
          <a:bodyPr wrap="square" lIns="19050" tIns="0" rIns="19050" bIns="0" anchor="t">
            <a:noAutofit/>
          </a:bodyPr>
          <a:lstStyle>
            <a:defPPr marL="0" indent="0" algn="l">
              <a:buNone/>
              <a:defRPr sz="2400" b="1">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102E44"/>
                </a:solidFill>
                <a:latin typeface="Arial"/>
                <a:ea typeface="Arial"/>
                <a:cs typeface="Arial"/>
              </a:defRPr>
            </a:pPr>
            <a:r>
              <a:rPr sz="2400" b="1">
                <a:solidFill>
                  <a:srgbClr val="102E44"/>
                </a:solidFill>
                <a:latin typeface="Arial"/>
                <a:ea typeface="Arial"/>
                <a:cs typeface="Arial"/>
              </a:rPr>
              <a:t>Generally late 80s–90s</a:t>
            </a:r>
          </a:p>
        </p:txBody>
      </p:sp>
      <p:sp>
        <p:nvSpPr>
          <p:cNvPr id="811155794" name="Text 94 [811155794]">
            <a:extLst>
              <a:ext uri="{FF2B5EF4-FFF2-40B4-BE49-F238E27FC236}">
                <a16:creationId xmlns:a16="http://schemas.microsoft.com/office/drawing/2014/main" id="{A294B831-64B6-4F5E-AA14-1B5B27257D90}"/>
              </a:ext>
            </a:extLst>
          </p:cNvPr>
          <p:cNvSpPr>
            <a:spLocks noGrp="1"/>
          </p:cNvSpPr>
          <p:nvPr/>
        </p:nvSpPr>
        <p:spPr>
          <a:xfrm>
            <a:off x="6724650" y="2667000"/>
            <a:ext cx="5010150" cy="8096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Specialized geriatric care</a:t>
            </a:r>
          </a:p>
        </p:txBody>
      </p:sp>
      <p:sp>
        <p:nvSpPr>
          <p:cNvPr id="811155795" name="Panel 95 [811155795]">
            <a:extLst>
              <a:ext uri="{FF2B5EF4-FFF2-40B4-BE49-F238E27FC236}">
                <a16:creationId xmlns:a16="http://schemas.microsoft.com/office/drawing/2014/main" id="{D9399D19-1D3C-423F-84DE-0849467B623B}"/>
              </a:ext>
            </a:extLst>
          </p:cNvPr>
          <p:cNvSpPr>
            <a:spLocks noGrp="1"/>
          </p:cNvSpPr>
          <p:nvPr/>
        </p:nvSpPr>
        <p:spPr>
          <a:xfrm>
            <a:off x="457200" y="3571875"/>
            <a:ext cx="11277600" cy="9525"/>
          </a:xfrm>
          <a:prstGeom prst="rect">
            <a:avLst/>
          </a:prstGeom>
          <a:solidFill>
            <a:srgbClr val="C2DDE2"/>
          </a:solidFill>
          <a:ln w="0">
            <a:noFill/>
          </a:ln>
        </p:spPr>
        <p:txBody>
          <a:bodyPr/>
          <a:lstStyle/>
          <a:p>
            <a:endParaRPr lang="en-US"/>
          </a:p>
        </p:txBody>
      </p:sp>
      <p:sp>
        <p:nvSpPr>
          <p:cNvPr id="811155796" name="Text 96 [811155796]">
            <a:extLst>
              <a:ext uri="{FF2B5EF4-FFF2-40B4-BE49-F238E27FC236}">
                <a16:creationId xmlns:a16="http://schemas.microsoft.com/office/drawing/2014/main" id="{E6B71E6B-84A8-4756-A86B-03A341591692}"/>
              </a:ext>
            </a:extLst>
          </p:cNvPr>
          <p:cNvSpPr>
            <a:spLocks noGrp="1"/>
          </p:cNvSpPr>
          <p:nvPr/>
        </p:nvSpPr>
        <p:spPr>
          <a:xfrm>
            <a:off x="457200" y="3667125"/>
            <a:ext cx="2333625" cy="4286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Vietnam War</a:t>
            </a:r>
          </a:p>
        </p:txBody>
      </p:sp>
      <p:sp>
        <p:nvSpPr>
          <p:cNvPr id="811155797" name="Text 97 [811155797]">
            <a:extLst>
              <a:ext uri="{FF2B5EF4-FFF2-40B4-BE49-F238E27FC236}">
                <a16:creationId xmlns:a16="http://schemas.microsoft.com/office/drawing/2014/main" id="{EC290D77-A30F-49E2-909B-D8BAA149BFE5}"/>
              </a:ext>
            </a:extLst>
          </p:cNvPr>
          <p:cNvSpPr>
            <a:spLocks noGrp="1"/>
          </p:cNvSpPr>
          <p:nvPr/>
        </p:nvSpPr>
        <p:spPr>
          <a:xfrm>
            <a:off x="457200" y="4095750"/>
            <a:ext cx="2333625" cy="371475"/>
          </a:xfrm>
          <a:prstGeom prst="rect">
            <a:avLst/>
          </a:prstGeom>
          <a:noFill/>
          <a:ln w="0">
            <a:noFill/>
          </a:ln>
        </p:spPr>
        <p:txBody>
          <a:bodyPr wrap="square" lIns="19050" tIns="0" rIns="19050" bIns="0" anchor="t">
            <a:noAutofit/>
          </a:bodyPr>
          <a:lstStyle>
            <a:defPPr marL="0" indent="0" algn="l">
              <a:buNone/>
              <a:defRPr sz="2175"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175" b="0">
                <a:solidFill>
                  <a:srgbClr val="102E44"/>
                </a:solidFill>
                <a:latin typeface="Arial"/>
                <a:ea typeface="Arial"/>
                <a:cs typeface="Arial"/>
              </a:defRPr>
            </a:pPr>
            <a:r>
              <a:rPr sz="2175" b="0">
                <a:solidFill>
                  <a:srgbClr val="102E44"/>
                </a:solidFill>
                <a:latin typeface="Arial"/>
                <a:ea typeface="Arial"/>
                <a:cs typeface="Arial"/>
              </a:rPr>
              <a:t>1961–1975</a:t>
            </a:r>
          </a:p>
        </p:txBody>
      </p:sp>
      <p:sp>
        <p:nvSpPr>
          <p:cNvPr id="811155798" name="Text 98 [811155798]">
            <a:extLst>
              <a:ext uri="{FF2B5EF4-FFF2-40B4-BE49-F238E27FC236}">
                <a16:creationId xmlns:a16="http://schemas.microsoft.com/office/drawing/2014/main" id="{200E82E4-39F4-4FFC-912D-66974D3727A5}"/>
              </a:ext>
            </a:extLst>
          </p:cNvPr>
          <p:cNvSpPr>
            <a:spLocks noGrp="1"/>
          </p:cNvSpPr>
          <p:nvPr/>
        </p:nvSpPr>
        <p:spPr>
          <a:xfrm>
            <a:off x="3162300" y="3667125"/>
            <a:ext cx="3143250" cy="809625"/>
          </a:xfrm>
          <a:prstGeom prst="rect">
            <a:avLst/>
          </a:prstGeom>
          <a:noFill/>
          <a:ln w="0">
            <a:noFill/>
          </a:ln>
        </p:spPr>
        <p:txBody>
          <a:bodyPr wrap="square" lIns="19050" tIns="0" rIns="19050" bIns="0" anchor="t">
            <a:noAutofit/>
          </a:bodyPr>
          <a:lstStyle>
            <a:defPPr marL="0" indent="0" algn="l">
              <a:buNone/>
              <a:defRPr sz="2400" b="1">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102E44"/>
                </a:solidFill>
                <a:latin typeface="Arial"/>
                <a:ea typeface="Arial"/>
                <a:cs typeface="Arial"/>
              </a:defRPr>
            </a:pPr>
            <a:r>
              <a:rPr sz="2400" b="1">
                <a:solidFill>
                  <a:srgbClr val="102E44"/>
                </a:solidFill>
                <a:latin typeface="Arial"/>
                <a:ea typeface="Arial"/>
                <a:cs typeface="Arial"/>
              </a:rPr>
              <a:t>Mostly late 60s–late 70s</a:t>
            </a:r>
          </a:p>
        </p:txBody>
      </p:sp>
      <p:sp>
        <p:nvSpPr>
          <p:cNvPr id="811155799" name="Text 99 [811155799]">
            <a:extLst>
              <a:ext uri="{FF2B5EF4-FFF2-40B4-BE49-F238E27FC236}">
                <a16:creationId xmlns:a16="http://schemas.microsoft.com/office/drawing/2014/main" id="{842F825F-DAAB-474D-B074-F8E9183C7FB7}"/>
              </a:ext>
            </a:extLst>
          </p:cNvPr>
          <p:cNvSpPr>
            <a:spLocks noGrp="1"/>
          </p:cNvSpPr>
          <p:nvPr/>
        </p:nvSpPr>
        <p:spPr>
          <a:xfrm>
            <a:off x="6724650" y="3667125"/>
            <a:ext cx="5010150" cy="8096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Distinct health needs</a:t>
            </a:r>
          </a:p>
        </p:txBody>
      </p:sp>
      <p:sp>
        <p:nvSpPr>
          <p:cNvPr id="811155800" name="Panel 100 [811155800]">
            <a:extLst>
              <a:ext uri="{FF2B5EF4-FFF2-40B4-BE49-F238E27FC236}">
                <a16:creationId xmlns:a16="http://schemas.microsoft.com/office/drawing/2014/main" id="{682EE595-53EA-4418-98E7-3C68794358B4}"/>
              </a:ext>
            </a:extLst>
          </p:cNvPr>
          <p:cNvSpPr>
            <a:spLocks noGrp="1"/>
          </p:cNvSpPr>
          <p:nvPr/>
        </p:nvSpPr>
        <p:spPr>
          <a:xfrm>
            <a:off x="457200" y="4572000"/>
            <a:ext cx="11277600" cy="9525"/>
          </a:xfrm>
          <a:prstGeom prst="rect">
            <a:avLst/>
          </a:prstGeom>
          <a:solidFill>
            <a:srgbClr val="C2DDE2"/>
          </a:solidFill>
          <a:ln w="0">
            <a:noFill/>
          </a:ln>
        </p:spPr>
        <p:txBody>
          <a:bodyPr/>
          <a:lstStyle/>
          <a:p>
            <a:endParaRPr lang="en-US"/>
          </a:p>
        </p:txBody>
      </p:sp>
      <p:sp>
        <p:nvSpPr>
          <p:cNvPr id="811155801" name="Text 101 [811155801]">
            <a:extLst>
              <a:ext uri="{FF2B5EF4-FFF2-40B4-BE49-F238E27FC236}">
                <a16:creationId xmlns:a16="http://schemas.microsoft.com/office/drawing/2014/main" id="{772B8F4A-BD19-4FF6-9793-27245E3335FC}"/>
              </a:ext>
            </a:extLst>
          </p:cNvPr>
          <p:cNvSpPr>
            <a:spLocks noGrp="1"/>
          </p:cNvSpPr>
          <p:nvPr/>
        </p:nvSpPr>
        <p:spPr>
          <a:xfrm>
            <a:off x="457200" y="4667250"/>
            <a:ext cx="2333625" cy="4286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Gulf War</a:t>
            </a:r>
          </a:p>
        </p:txBody>
      </p:sp>
      <p:sp>
        <p:nvSpPr>
          <p:cNvPr id="811155802" name="Text 102 [811155802]">
            <a:extLst>
              <a:ext uri="{FF2B5EF4-FFF2-40B4-BE49-F238E27FC236}">
                <a16:creationId xmlns:a16="http://schemas.microsoft.com/office/drawing/2014/main" id="{82C1FC7D-670E-4554-B594-6A6A3AFAB572}"/>
              </a:ext>
            </a:extLst>
          </p:cNvPr>
          <p:cNvSpPr>
            <a:spLocks noGrp="1"/>
          </p:cNvSpPr>
          <p:nvPr/>
        </p:nvSpPr>
        <p:spPr>
          <a:xfrm>
            <a:off x="457200" y="5095875"/>
            <a:ext cx="2333625" cy="371475"/>
          </a:xfrm>
          <a:prstGeom prst="rect">
            <a:avLst/>
          </a:prstGeom>
          <a:noFill/>
          <a:ln w="0">
            <a:noFill/>
          </a:ln>
        </p:spPr>
        <p:txBody>
          <a:bodyPr wrap="square" lIns="19050" tIns="0" rIns="19050" bIns="0" anchor="t">
            <a:noAutofit/>
          </a:bodyPr>
          <a:lstStyle>
            <a:defPPr marL="0" indent="0" algn="l">
              <a:buNone/>
              <a:defRPr sz="2175"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175" b="0">
                <a:solidFill>
                  <a:srgbClr val="102E44"/>
                </a:solidFill>
                <a:latin typeface="Arial"/>
                <a:ea typeface="Arial"/>
                <a:cs typeface="Arial"/>
              </a:defRPr>
            </a:pPr>
            <a:r>
              <a:rPr sz="2175" b="0">
                <a:solidFill>
                  <a:srgbClr val="102E44"/>
                </a:solidFill>
                <a:latin typeface="Arial"/>
                <a:ea typeface="Arial"/>
                <a:cs typeface="Arial"/>
              </a:rPr>
              <a:t>1990–1991</a:t>
            </a:r>
          </a:p>
        </p:txBody>
      </p:sp>
      <p:sp>
        <p:nvSpPr>
          <p:cNvPr id="811155803" name="Text 103 [811155803]">
            <a:extLst>
              <a:ext uri="{FF2B5EF4-FFF2-40B4-BE49-F238E27FC236}">
                <a16:creationId xmlns:a16="http://schemas.microsoft.com/office/drawing/2014/main" id="{7E9B05F6-748F-4154-B3DB-78136D9BF6DB}"/>
              </a:ext>
            </a:extLst>
          </p:cNvPr>
          <p:cNvSpPr>
            <a:spLocks noGrp="1"/>
          </p:cNvSpPr>
          <p:nvPr/>
        </p:nvSpPr>
        <p:spPr>
          <a:xfrm>
            <a:off x="3162300" y="4667250"/>
            <a:ext cx="3143250" cy="809625"/>
          </a:xfrm>
          <a:prstGeom prst="rect">
            <a:avLst/>
          </a:prstGeom>
          <a:noFill/>
          <a:ln w="0">
            <a:noFill/>
          </a:ln>
        </p:spPr>
        <p:txBody>
          <a:bodyPr wrap="square" lIns="19050" tIns="0" rIns="19050" bIns="0" anchor="t">
            <a:noAutofit/>
          </a:bodyPr>
          <a:lstStyle>
            <a:defPPr marL="0" indent="0" algn="l">
              <a:buNone/>
              <a:defRPr sz="2400" b="1">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102E44"/>
                </a:solidFill>
                <a:latin typeface="Arial"/>
                <a:ea typeface="Arial"/>
                <a:cs typeface="Arial"/>
              </a:defRPr>
            </a:pPr>
            <a:r>
              <a:rPr sz="2400" b="1">
                <a:solidFill>
                  <a:srgbClr val="102E44"/>
                </a:solidFill>
                <a:latin typeface="Arial"/>
                <a:ea typeface="Arial"/>
                <a:cs typeface="Arial"/>
              </a:rPr>
              <a:t>Typically mid 50s–early 60s</a:t>
            </a:r>
          </a:p>
        </p:txBody>
      </p:sp>
      <p:sp>
        <p:nvSpPr>
          <p:cNvPr id="811155804" name="Text 104 [811155804]">
            <a:extLst>
              <a:ext uri="{FF2B5EF4-FFF2-40B4-BE49-F238E27FC236}">
                <a16:creationId xmlns:a16="http://schemas.microsoft.com/office/drawing/2014/main" id="{90F7BE98-7621-4A4E-8219-6764505887C1}"/>
              </a:ext>
            </a:extLst>
          </p:cNvPr>
          <p:cNvSpPr>
            <a:spLocks noGrp="1"/>
          </p:cNvSpPr>
          <p:nvPr/>
        </p:nvSpPr>
        <p:spPr>
          <a:xfrm>
            <a:off x="6724650" y="4667250"/>
            <a:ext cx="5010150" cy="8096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Youngest aging group; unique deployment effects</a:t>
            </a:r>
          </a:p>
        </p:txBody>
      </p:sp>
      <p:sp>
        <p:nvSpPr>
          <p:cNvPr id="811155805" name="Text 105 [811155805]">
            <a:extLst>
              <a:ext uri="{FF2B5EF4-FFF2-40B4-BE49-F238E27FC236}">
                <a16:creationId xmlns:a16="http://schemas.microsoft.com/office/drawing/2014/main" id="{2AA7028F-F0CA-4D09-9C5D-D53EE485C07F}"/>
              </a:ext>
            </a:extLst>
          </p:cNvPr>
          <p:cNvSpPr>
            <a:spLocks noGrp="1"/>
          </p:cNvSpPr>
          <p:nvPr/>
        </p:nvSpPr>
        <p:spPr>
          <a:xfrm>
            <a:off x="457200" y="5934075"/>
            <a:ext cx="11277600" cy="447675"/>
          </a:xfrm>
          <a:prstGeom prst="rect">
            <a:avLst/>
          </a:prstGeom>
          <a:noFill/>
          <a:ln w="0">
            <a:noFill/>
          </a:ln>
        </p:spPr>
        <p:txBody>
          <a:bodyPr wrap="square" lIns="19050" tIns="0" rIns="19050" bIns="0" anchor="t">
            <a:noAutofit/>
          </a:bodyPr>
          <a:lstStyle>
            <a:defPPr marL="0" indent="0" algn="l">
              <a:buNone/>
              <a:defRPr sz="2250" b="0">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250" b="0">
                <a:solidFill>
                  <a:srgbClr val="31576A"/>
                </a:solidFill>
                <a:latin typeface="Arial"/>
                <a:ea typeface="Arial"/>
                <a:cs typeface="Arial"/>
              </a:defRPr>
            </a:pPr>
            <a:r>
              <a:rPr sz="2250" b="0">
                <a:solidFill>
                  <a:srgbClr val="31576A"/>
                </a:solidFill>
                <a:latin typeface="Arial"/>
                <a:ea typeface="Arial"/>
                <a:cs typeface="Arial"/>
              </a:rPr>
              <a:t>Source age ranges; reference date not stated.</a:t>
            </a:r>
          </a:p>
        </p:txBody>
      </p:sp>
    </p:spTree>
    <p:extLst>
      <p:ext uri="{BB962C8B-B14F-4D97-AF65-F5344CB8AC3E}">
        <p14:creationId xmlns:p14="http://schemas.microsoft.com/office/powerpoint/2010/main" val="31442448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11155806]">
          <a:extLst>
            <a:ext uri="{FF2B5EF4-FFF2-40B4-BE49-F238E27FC236}">
              <a16:creationId xmlns:a16="http://schemas.microsoft.com/office/drawing/2014/main" id="{1E060ED7-141F-4FAD-B82D-DE58698048DC}"/>
            </a:ext>
          </a:extLst>
        </p:cNvPr>
        <p:cNvGrpSpPr/>
        <p:nvPr/>
      </p:nvGrpSpPr>
      <p:grpSpPr>
        <a:xfrm>
          <a:off x="0" y="0"/>
          <a:ext cx="0" cy="0"/>
          <a:chOff x="0" y="0"/>
          <a:chExt cx="0" cy="0"/>
        </a:xfrm>
      </p:grpSpPr>
      <p:sp>
        <p:nvSpPr>
          <p:cNvPr id="811155808" name="Panel 107 [811155808]">
            <a:extLst>
              <a:ext uri="{FF2B5EF4-FFF2-40B4-BE49-F238E27FC236}">
                <a16:creationId xmlns:a16="http://schemas.microsoft.com/office/drawing/2014/main" id="{F7F8BB15-4864-4E40-94F6-52D7C16D3D2D}"/>
              </a:ext>
            </a:extLst>
          </p:cNvPr>
          <p:cNvSpPr>
            <a:spLocks noGrp="1"/>
          </p:cNvSpPr>
          <p:nvPr/>
        </p:nvSpPr>
        <p:spPr>
          <a:xfrm>
            <a:off x="0" y="0"/>
            <a:ext cx="12192000" cy="1419225"/>
          </a:xfrm>
          <a:prstGeom prst="rect">
            <a:avLst/>
          </a:prstGeom>
          <a:solidFill>
            <a:srgbClr val="071D36"/>
          </a:solidFill>
          <a:ln w="0">
            <a:noFill/>
          </a:ln>
        </p:spPr>
        <p:txBody>
          <a:bodyPr/>
          <a:lstStyle/>
          <a:p>
            <a:endParaRPr lang="en-US"/>
          </a:p>
        </p:txBody>
      </p:sp>
      <p:sp>
        <p:nvSpPr>
          <p:cNvPr id="811155809" name="Panel 108 [811155809]">
            <a:extLst>
              <a:ext uri="{FF2B5EF4-FFF2-40B4-BE49-F238E27FC236}">
                <a16:creationId xmlns:a16="http://schemas.microsoft.com/office/drawing/2014/main" id="{E179EFB3-6683-4F34-887B-A434398DBF39}"/>
              </a:ext>
            </a:extLst>
          </p:cNvPr>
          <p:cNvSpPr>
            <a:spLocks noGrp="1"/>
          </p:cNvSpPr>
          <p:nvPr/>
        </p:nvSpPr>
        <p:spPr>
          <a:xfrm>
            <a:off x="457200" y="1314450"/>
            <a:ext cx="11277600" cy="38100"/>
          </a:xfrm>
          <a:prstGeom prst="rect">
            <a:avLst/>
          </a:prstGeom>
          <a:solidFill>
            <a:srgbClr val="00CCE3"/>
          </a:solidFill>
          <a:ln w="0">
            <a:noFill/>
          </a:ln>
        </p:spPr>
        <p:txBody>
          <a:bodyPr/>
          <a:lstStyle/>
          <a:p>
            <a:endParaRPr lang="en-US"/>
          </a:p>
        </p:txBody>
      </p:sp>
      <p:sp>
        <p:nvSpPr>
          <p:cNvPr id="811155810" name="Text 109 [811155810]">
            <a:extLst>
              <a:ext uri="{FF2B5EF4-FFF2-40B4-BE49-F238E27FC236}">
                <a16:creationId xmlns:a16="http://schemas.microsoft.com/office/drawing/2014/main" id="{CD004294-8EC6-4D75-B34B-309C1C9C5C99}"/>
              </a:ext>
            </a:extLst>
          </p:cNvPr>
          <p:cNvSpPr>
            <a:spLocks noGrp="1"/>
          </p:cNvSpPr>
          <p:nvPr/>
        </p:nvSpPr>
        <p:spPr>
          <a:xfrm>
            <a:off x="457200" y="295275"/>
            <a:ext cx="11277600" cy="1000125"/>
          </a:xfrm>
          <a:prstGeom prst="rect">
            <a:avLst/>
          </a:prstGeom>
          <a:noFill/>
          <a:ln w="0">
            <a:noFill/>
          </a:ln>
        </p:spPr>
        <p:txBody>
          <a:bodyPr wrap="square" lIns="19050" tIns="0" rIns="19050" bIns="0" anchor="t">
            <a:noAutofit/>
          </a:bodyPr>
          <a:lstStyle>
            <a:defPPr marL="0" indent="0" algn="l">
              <a:buNone/>
              <a:defRPr sz="3675" b="1">
                <a:solidFill>
                  <a:srgbClr val="FFFFFF"/>
                </a:solidFill>
                <a:latin typeface="Arial Narrow"/>
                <a:ea typeface="Arial Narrow"/>
                <a:cs typeface="Arial Narrow"/>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3675" b="1">
                <a:solidFill>
                  <a:srgbClr val="FFFFFF"/>
                </a:solidFill>
                <a:latin typeface="Arial Narrow"/>
                <a:ea typeface="Arial Narrow"/>
                <a:cs typeface="Arial Narrow"/>
              </a:defRPr>
            </a:pPr>
            <a:r>
              <a:rPr sz="3675" b="1">
                <a:solidFill>
                  <a:srgbClr val="FFFFFF"/>
                </a:solidFill>
                <a:latin typeface="Arial Narrow"/>
                <a:ea typeface="Arial Narrow"/>
                <a:cs typeface="Arial Narrow"/>
              </a:rPr>
              <a:t>WORLD WAR II VETERANS / 1941–1945</a:t>
            </a:r>
          </a:p>
        </p:txBody>
      </p:sp>
      <p:sp>
        <p:nvSpPr>
          <p:cNvPr id="811155811" name="Source context [811155811]">
            <a:extLst>
              <a:ext uri="{FF2B5EF4-FFF2-40B4-BE49-F238E27FC236}">
                <a16:creationId xmlns:a16="http://schemas.microsoft.com/office/drawing/2014/main" id="{F9AA9D7D-9FDB-476A-85C7-55B8917BF8AA}"/>
              </a:ext>
            </a:extLst>
          </p:cNvPr>
          <p:cNvSpPr>
            <a:spLocks noGrp="1"/>
          </p:cNvSpPr>
          <p:nvPr/>
        </p:nvSpPr>
        <p:spPr>
          <a:xfrm>
            <a:off x="457200" y="1504950"/>
            <a:ext cx="11277600" cy="666750"/>
          </a:xfrm>
          <a:prstGeom prst="rect">
            <a:avLst/>
          </a:prstGeom>
          <a:noFill/>
          <a:ln w="0">
            <a:noFill/>
          </a:ln>
        </p:spPr>
        <p:txBody>
          <a:bodyPr wrap="square" lIns="19050" tIns="0" rIns="19050" bIns="0" anchor="t">
            <a:noAutofit/>
          </a:bodyPr>
          <a:lstStyle>
            <a:defPPr marL="0" indent="0" algn="l">
              <a:buNone/>
              <a:defRPr sz="2250" b="0">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250" b="0">
                <a:solidFill>
                  <a:srgbClr val="006D80"/>
                </a:solidFill>
                <a:latin typeface="Arial"/>
                <a:ea typeface="Arial"/>
                <a:cs typeface="Arial"/>
              </a:defRPr>
            </a:pPr>
            <a:r>
              <a:rPr sz="2250" b="0">
                <a:solidFill>
                  <a:srgbClr val="006D80"/>
                </a:solidFill>
                <a:latin typeface="Arial"/>
                <a:ea typeface="Arial"/>
                <a:cs typeface="Arial"/>
              </a:rPr>
              <a:t>Source ages: mostly 90+; end-of-life needs, chronic illness and frailty</a:t>
            </a:r>
          </a:p>
        </p:txBody>
      </p:sp>
      <p:sp>
        <p:nvSpPr>
          <p:cNvPr id="811155812" name="Text 110 [811155812]">
            <a:extLst>
              <a:ext uri="{FF2B5EF4-FFF2-40B4-BE49-F238E27FC236}">
                <a16:creationId xmlns:a16="http://schemas.microsoft.com/office/drawing/2014/main" id="{F725A036-7E75-4C10-A0A4-ECFE3A011E1F}"/>
              </a:ext>
            </a:extLst>
          </p:cNvPr>
          <p:cNvSpPr>
            <a:spLocks noGrp="1"/>
          </p:cNvSpPr>
          <p:nvPr/>
        </p:nvSpPr>
        <p:spPr>
          <a:xfrm>
            <a:off x="457200" y="6515100"/>
            <a:ext cx="9906000" cy="247650"/>
          </a:xfrm>
          <a:prstGeom prst="rect">
            <a:avLst/>
          </a:prstGeom>
          <a:noFill/>
          <a:ln w="0">
            <a:noFill/>
          </a:ln>
        </p:spPr>
        <p:txBody>
          <a:bodyPr wrap="square" lIns="19050" tIns="0" rIns="19050" bIns="0" anchor="t">
            <a:noAutofit/>
          </a:bodyPr>
          <a:lstStyle>
            <a:defPPr marL="0" indent="0" algn="l">
              <a:buNone/>
              <a:defRPr sz="1500" b="0">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500" b="0">
                <a:solidFill>
                  <a:srgbClr val="31576A"/>
                </a:solidFill>
                <a:latin typeface="Arial"/>
                <a:ea typeface="Arial"/>
                <a:cs typeface="Arial"/>
              </a:defRPr>
            </a:pPr>
            <a:r>
              <a:rPr sz="1500" b="0">
                <a:solidFill>
                  <a:srgbClr val="31576A"/>
                </a:solidFill>
                <a:latin typeface="Arial"/>
                <a:ea typeface="Arial"/>
                <a:cs typeface="Arial"/>
              </a:rPr>
              <a:t>VA Providence Healthcare System</a:t>
            </a:r>
          </a:p>
        </p:txBody>
      </p:sp>
      <p:sp>
        <p:nvSpPr>
          <p:cNvPr id="811155813" name="Text 111 [811155813]">
            <a:extLst>
              <a:ext uri="{FF2B5EF4-FFF2-40B4-BE49-F238E27FC236}">
                <a16:creationId xmlns:a16="http://schemas.microsoft.com/office/drawing/2014/main" id="{629EE145-337B-4B55-99C0-368216B6A6A4}"/>
              </a:ext>
            </a:extLst>
          </p:cNvPr>
          <p:cNvSpPr>
            <a:spLocks noGrp="1"/>
          </p:cNvSpPr>
          <p:nvPr/>
        </p:nvSpPr>
        <p:spPr>
          <a:xfrm>
            <a:off x="11182350" y="6486525"/>
            <a:ext cx="571500" cy="285750"/>
          </a:xfrm>
          <a:prstGeom prst="rect">
            <a:avLst/>
          </a:prstGeom>
          <a:noFill/>
          <a:ln w="0">
            <a:noFill/>
          </a:ln>
        </p:spPr>
        <p:txBody>
          <a:bodyPr wrap="square" lIns="19050" tIns="0" rIns="19050" bIns="0" anchor="t">
            <a:noAutofit/>
          </a:bodyPr>
          <a:lstStyle>
            <a:defPPr marL="0" indent="0" algn="l">
              <a:buNone/>
              <a:defRPr sz="1650" b="1">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650" b="1">
                <a:solidFill>
                  <a:srgbClr val="31576A"/>
                </a:solidFill>
                <a:latin typeface="Arial"/>
                <a:ea typeface="Arial"/>
                <a:cs typeface="Arial"/>
              </a:defRPr>
            </a:pPr>
            <a:r>
              <a:rPr sz="1650" b="1">
                <a:solidFill>
                  <a:srgbClr val="31576A"/>
                </a:solidFill>
                <a:latin typeface="Arial"/>
                <a:ea typeface="Arial"/>
                <a:cs typeface="Arial"/>
              </a:rPr>
              <a:t>08</a:t>
            </a:r>
          </a:p>
        </p:txBody>
      </p:sp>
      <p:sp>
        <p:nvSpPr>
          <p:cNvPr id="811155814" name="Text 112 [811155814]">
            <a:extLst>
              <a:ext uri="{FF2B5EF4-FFF2-40B4-BE49-F238E27FC236}">
                <a16:creationId xmlns:a16="http://schemas.microsoft.com/office/drawing/2014/main" id="{182C665B-90F0-4D25-BE1B-9926BCD1D7DB}"/>
              </a:ext>
            </a:extLst>
          </p:cNvPr>
          <p:cNvSpPr>
            <a:spLocks noGrp="1"/>
          </p:cNvSpPr>
          <p:nvPr/>
        </p:nvSpPr>
        <p:spPr>
          <a:xfrm>
            <a:off x="457200" y="2228850"/>
            <a:ext cx="2714625" cy="876300"/>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Chronic disease</a:t>
            </a:r>
          </a:p>
        </p:txBody>
      </p:sp>
      <p:sp>
        <p:nvSpPr>
          <p:cNvPr id="811155815" name="Text 113 [811155815]">
            <a:extLst>
              <a:ext uri="{FF2B5EF4-FFF2-40B4-BE49-F238E27FC236}">
                <a16:creationId xmlns:a16="http://schemas.microsoft.com/office/drawing/2014/main" id="{52B361A4-7CA4-4C9E-BA9B-80FAEA6D0EF1}"/>
              </a:ext>
            </a:extLst>
          </p:cNvPr>
          <p:cNvSpPr>
            <a:spLocks noGrp="1"/>
          </p:cNvSpPr>
          <p:nvPr/>
        </p:nvSpPr>
        <p:spPr>
          <a:xfrm>
            <a:off x="3467100" y="2228850"/>
            <a:ext cx="8267700" cy="876300"/>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Heart disease, diabetes, cancer and dementia.</a:t>
            </a:r>
          </a:p>
        </p:txBody>
      </p:sp>
      <p:sp>
        <p:nvSpPr>
          <p:cNvPr id="811155816" name="Text 114 [811155816]">
            <a:extLst>
              <a:ext uri="{FF2B5EF4-FFF2-40B4-BE49-F238E27FC236}">
                <a16:creationId xmlns:a16="http://schemas.microsoft.com/office/drawing/2014/main" id="{B41F9ED4-D1B9-431A-88A0-B2DC95F91AB5}"/>
              </a:ext>
            </a:extLst>
          </p:cNvPr>
          <p:cNvSpPr>
            <a:spLocks noGrp="1"/>
          </p:cNvSpPr>
          <p:nvPr/>
        </p:nvSpPr>
        <p:spPr>
          <a:xfrm>
            <a:off x="457200" y="3238500"/>
            <a:ext cx="2714625" cy="876300"/>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Sensory and mobility</a:t>
            </a:r>
          </a:p>
        </p:txBody>
      </p:sp>
      <p:sp>
        <p:nvSpPr>
          <p:cNvPr id="811155817" name="Text 115 [811155817]">
            <a:extLst>
              <a:ext uri="{FF2B5EF4-FFF2-40B4-BE49-F238E27FC236}">
                <a16:creationId xmlns:a16="http://schemas.microsoft.com/office/drawing/2014/main" id="{F5970633-A5D8-454E-9FA3-9B2DDABDBFF5}"/>
              </a:ext>
            </a:extLst>
          </p:cNvPr>
          <p:cNvSpPr>
            <a:spLocks noGrp="1"/>
          </p:cNvSpPr>
          <p:nvPr/>
        </p:nvSpPr>
        <p:spPr>
          <a:xfrm>
            <a:off x="3467100" y="3238500"/>
            <a:ext cx="8267700" cy="876300"/>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Hearing and vision loss from aging and past noise exposure; arthritis, osteoporosis and falls risk.</a:t>
            </a:r>
          </a:p>
        </p:txBody>
      </p:sp>
      <p:sp>
        <p:nvSpPr>
          <p:cNvPr id="811155818" name="Text 116 [811155818]">
            <a:extLst>
              <a:ext uri="{FF2B5EF4-FFF2-40B4-BE49-F238E27FC236}">
                <a16:creationId xmlns:a16="http://schemas.microsoft.com/office/drawing/2014/main" id="{63C94764-4E47-42D4-B772-AB84644CEB48}"/>
              </a:ext>
            </a:extLst>
          </p:cNvPr>
          <p:cNvSpPr>
            <a:spLocks noGrp="1"/>
          </p:cNvSpPr>
          <p:nvPr/>
        </p:nvSpPr>
        <p:spPr>
          <a:xfrm>
            <a:off x="457200" y="4248150"/>
            <a:ext cx="2714625" cy="876300"/>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Mental health</a:t>
            </a:r>
          </a:p>
        </p:txBody>
      </p:sp>
      <p:sp>
        <p:nvSpPr>
          <p:cNvPr id="811155819" name="Text 117 [811155819]">
            <a:extLst>
              <a:ext uri="{FF2B5EF4-FFF2-40B4-BE49-F238E27FC236}">
                <a16:creationId xmlns:a16="http://schemas.microsoft.com/office/drawing/2014/main" id="{65B01919-0A09-45BC-B762-282EF84C5C2E}"/>
              </a:ext>
            </a:extLst>
          </p:cNvPr>
          <p:cNvSpPr>
            <a:spLocks noGrp="1"/>
          </p:cNvSpPr>
          <p:nvPr/>
        </p:nvSpPr>
        <p:spPr>
          <a:xfrm>
            <a:off x="3467100" y="4248150"/>
            <a:ext cx="8267700" cy="876300"/>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PTSD may be underdiagnosed; depression and social isolation.</a:t>
            </a:r>
          </a:p>
        </p:txBody>
      </p:sp>
      <p:sp>
        <p:nvSpPr>
          <p:cNvPr id="811155820" name="Text 118 [811155820]">
            <a:extLst>
              <a:ext uri="{FF2B5EF4-FFF2-40B4-BE49-F238E27FC236}">
                <a16:creationId xmlns:a16="http://schemas.microsoft.com/office/drawing/2014/main" id="{C78FD232-8C8C-474F-BDDC-A6176B6A07F7}"/>
              </a:ext>
            </a:extLst>
          </p:cNvPr>
          <p:cNvSpPr>
            <a:spLocks noGrp="1"/>
          </p:cNvSpPr>
          <p:nvPr/>
        </p:nvSpPr>
        <p:spPr>
          <a:xfrm>
            <a:off x="457200" y="5257800"/>
            <a:ext cx="2714625" cy="876300"/>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Exposure and injury</a:t>
            </a:r>
          </a:p>
        </p:txBody>
      </p:sp>
      <p:sp>
        <p:nvSpPr>
          <p:cNvPr id="811155821" name="Text 119 [811155821]">
            <a:extLst>
              <a:ext uri="{FF2B5EF4-FFF2-40B4-BE49-F238E27FC236}">
                <a16:creationId xmlns:a16="http://schemas.microsoft.com/office/drawing/2014/main" id="{037FD75D-A9EA-4018-8731-0096DB33A209}"/>
              </a:ext>
            </a:extLst>
          </p:cNvPr>
          <p:cNvSpPr>
            <a:spLocks noGrp="1"/>
          </p:cNvSpPr>
          <p:nvPr/>
        </p:nvSpPr>
        <p:spPr>
          <a:xfrm>
            <a:off x="3467100" y="5257800"/>
            <a:ext cx="8267700" cy="876300"/>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Some may have experienced trench foot, tropical diseases or long-term effects of injuries.</a:t>
            </a:r>
          </a:p>
        </p:txBody>
      </p:sp>
    </p:spTree>
    <p:extLst>
      <p:ext uri="{BB962C8B-B14F-4D97-AF65-F5344CB8AC3E}">
        <p14:creationId xmlns:p14="http://schemas.microsoft.com/office/powerpoint/2010/main" val="39705356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11155822]">
          <a:extLst>
            <a:ext uri="{FF2B5EF4-FFF2-40B4-BE49-F238E27FC236}">
              <a16:creationId xmlns:a16="http://schemas.microsoft.com/office/drawing/2014/main" id="{A55E65BA-A15B-4632-A6E9-F97FF992D18B}"/>
            </a:ext>
          </a:extLst>
        </p:cNvPr>
        <p:cNvGrpSpPr/>
        <p:nvPr/>
      </p:nvGrpSpPr>
      <p:grpSpPr>
        <a:xfrm>
          <a:off x="0" y="0"/>
          <a:ext cx="0" cy="0"/>
          <a:chOff x="0" y="0"/>
          <a:chExt cx="0" cy="0"/>
        </a:xfrm>
      </p:grpSpPr>
      <p:sp>
        <p:nvSpPr>
          <p:cNvPr id="811155824" name="Panel 121 [811155824]">
            <a:extLst>
              <a:ext uri="{FF2B5EF4-FFF2-40B4-BE49-F238E27FC236}">
                <a16:creationId xmlns:a16="http://schemas.microsoft.com/office/drawing/2014/main" id="{21A13D86-63A1-4AEA-B5DC-8112B935FE23}"/>
              </a:ext>
            </a:extLst>
          </p:cNvPr>
          <p:cNvSpPr>
            <a:spLocks noGrp="1"/>
          </p:cNvSpPr>
          <p:nvPr/>
        </p:nvSpPr>
        <p:spPr>
          <a:xfrm>
            <a:off x="0" y="0"/>
            <a:ext cx="12192000" cy="1419225"/>
          </a:xfrm>
          <a:prstGeom prst="rect">
            <a:avLst/>
          </a:prstGeom>
          <a:solidFill>
            <a:srgbClr val="071D36"/>
          </a:solidFill>
          <a:ln w="0">
            <a:noFill/>
          </a:ln>
        </p:spPr>
        <p:txBody>
          <a:bodyPr/>
          <a:lstStyle/>
          <a:p>
            <a:endParaRPr lang="en-US"/>
          </a:p>
        </p:txBody>
      </p:sp>
      <p:sp>
        <p:nvSpPr>
          <p:cNvPr id="811155825" name="Panel 122 [811155825]">
            <a:extLst>
              <a:ext uri="{FF2B5EF4-FFF2-40B4-BE49-F238E27FC236}">
                <a16:creationId xmlns:a16="http://schemas.microsoft.com/office/drawing/2014/main" id="{FC703876-1F16-40C4-8B67-444539D3EC1E}"/>
              </a:ext>
            </a:extLst>
          </p:cNvPr>
          <p:cNvSpPr>
            <a:spLocks noGrp="1"/>
          </p:cNvSpPr>
          <p:nvPr/>
        </p:nvSpPr>
        <p:spPr>
          <a:xfrm>
            <a:off x="457200" y="1314450"/>
            <a:ext cx="11277600" cy="38100"/>
          </a:xfrm>
          <a:prstGeom prst="rect">
            <a:avLst/>
          </a:prstGeom>
          <a:solidFill>
            <a:srgbClr val="00CCE3"/>
          </a:solidFill>
          <a:ln w="0">
            <a:noFill/>
          </a:ln>
        </p:spPr>
        <p:txBody>
          <a:bodyPr/>
          <a:lstStyle/>
          <a:p>
            <a:endParaRPr lang="en-US"/>
          </a:p>
        </p:txBody>
      </p:sp>
      <p:sp>
        <p:nvSpPr>
          <p:cNvPr id="811155826" name="Text 123 [811155826]">
            <a:extLst>
              <a:ext uri="{FF2B5EF4-FFF2-40B4-BE49-F238E27FC236}">
                <a16:creationId xmlns:a16="http://schemas.microsoft.com/office/drawing/2014/main" id="{90199B6D-8DF4-47BE-B4C6-19015673A05C}"/>
              </a:ext>
            </a:extLst>
          </p:cNvPr>
          <p:cNvSpPr>
            <a:spLocks noGrp="1"/>
          </p:cNvSpPr>
          <p:nvPr/>
        </p:nvSpPr>
        <p:spPr>
          <a:xfrm>
            <a:off x="457200" y="295275"/>
            <a:ext cx="11277600" cy="1000125"/>
          </a:xfrm>
          <a:prstGeom prst="rect">
            <a:avLst/>
          </a:prstGeom>
          <a:noFill/>
          <a:ln w="0">
            <a:noFill/>
          </a:ln>
        </p:spPr>
        <p:txBody>
          <a:bodyPr wrap="square" lIns="19050" tIns="0" rIns="19050" bIns="0" anchor="t">
            <a:noAutofit/>
          </a:bodyPr>
          <a:lstStyle>
            <a:defPPr marL="0" indent="0" algn="l">
              <a:buNone/>
              <a:defRPr sz="3675" b="1">
                <a:solidFill>
                  <a:srgbClr val="FFFFFF"/>
                </a:solidFill>
                <a:latin typeface="Arial Narrow"/>
                <a:ea typeface="Arial Narrow"/>
                <a:cs typeface="Arial Narrow"/>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3675" b="1">
                <a:solidFill>
                  <a:srgbClr val="FFFFFF"/>
                </a:solidFill>
                <a:latin typeface="Arial Narrow"/>
                <a:ea typeface="Arial Narrow"/>
                <a:cs typeface="Arial Narrow"/>
              </a:defRPr>
            </a:pPr>
            <a:r>
              <a:rPr sz="3675" b="1">
                <a:solidFill>
                  <a:srgbClr val="FFFFFF"/>
                </a:solidFill>
                <a:latin typeface="Arial Narrow"/>
                <a:ea typeface="Arial Narrow"/>
                <a:cs typeface="Arial Narrow"/>
              </a:rPr>
              <a:t>KOREAN WAR VETERANS / 1950–1953</a:t>
            </a:r>
          </a:p>
        </p:txBody>
      </p:sp>
      <p:sp>
        <p:nvSpPr>
          <p:cNvPr id="811155827" name="Source context [811155827]">
            <a:extLst>
              <a:ext uri="{FF2B5EF4-FFF2-40B4-BE49-F238E27FC236}">
                <a16:creationId xmlns:a16="http://schemas.microsoft.com/office/drawing/2014/main" id="{6A0D9C19-DB2E-461C-B020-685C954E1952}"/>
              </a:ext>
            </a:extLst>
          </p:cNvPr>
          <p:cNvSpPr>
            <a:spLocks noGrp="1"/>
          </p:cNvSpPr>
          <p:nvPr/>
        </p:nvSpPr>
        <p:spPr>
          <a:xfrm>
            <a:off x="457200" y="1504950"/>
            <a:ext cx="11277600" cy="666750"/>
          </a:xfrm>
          <a:prstGeom prst="rect">
            <a:avLst/>
          </a:prstGeom>
          <a:noFill/>
          <a:ln w="0">
            <a:noFill/>
          </a:ln>
        </p:spPr>
        <p:txBody>
          <a:bodyPr wrap="square" lIns="19050" tIns="0" rIns="19050" bIns="0" anchor="t">
            <a:noAutofit/>
          </a:bodyPr>
          <a:lstStyle>
            <a:defPPr marL="0" indent="0" algn="l">
              <a:buNone/>
              <a:defRPr sz="2250" b="0">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250" b="0">
                <a:solidFill>
                  <a:srgbClr val="006D80"/>
                </a:solidFill>
                <a:latin typeface="Arial"/>
                <a:ea typeface="Arial"/>
                <a:cs typeface="Arial"/>
              </a:defRPr>
            </a:pPr>
            <a:r>
              <a:rPr sz="2250" b="0">
                <a:solidFill>
                  <a:srgbClr val="006D80"/>
                </a:solidFill>
                <a:latin typeface="Arial"/>
                <a:ea typeface="Arial"/>
                <a:cs typeface="Arial"/>
              </a:rPr>
              <a:t>Source ages: late 80s to early 90s; reference date not stated</a:t>
            </a:r>
          </a:p>
        </p:txBody>
      </p:sp>
      <p:sp>
        <p:nvSpPr>
          <p:cNvPr id="811155828" name="Text 124 [811155828]">
            <a:extLst>
              <a:ext uri="{FF2B5EF4-FFF2-40B4-BE49-F238E27FC236}">
                <a16:creationId xmlns:a16="http://schemas.microsoft.com/office/drawing/2014/main" id="{CF93993A-B8B8-4541-8101-60A52E648866}"/>
              </a:ext>
            </a:extLst>
          </p:cNvPr>
          <p:cNvSpPr>
            <a:spLocks noGrp="1"/>
          </p:cNvSpPr>
          <p:nvPr/>
        </p:nvSpPr>
        <p:spPr>
          <a:xfrm>
            <a:off x="457200" y="6515100"/>
            <a:ext cx="9906000" cy="247650"/>
          </a:xfrm>
          <a:prstGeom prst="rect">
            <a:avLst/>
          </a:prstGeom>
          <a:noFill/>
          <a:ln w="0">
            <a:noFill/>
          </a:ln>
        </p:spPr>
        <p:txBody>
          <a:bodyPr wrap="square" lIns="19050" tIns="0" rIns="19050" bIns="0" anchor="t">
            <a:noAutofit/>
          </a:bodyPr>
          <a:lstStyle>
            <a:defPPr marL="0" indent="0" algn="l">
              <a:buNone/>
              <a:defRPr sz="1500" b="0">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500" b="0">
                <a:solidFill>
                  <a:srgbClr val="31576A"/>
                </a:solidFill>
                <a:latin typeface="Arial"/>
                <a:ea typeface="Arial"/>
                <a:cs typeface="Arial"/>
              </a:defRPr>
            </a:pPr>
            <a:r>
              <a:rPr sz="1500" b="0">
                <a:solidFill>
                  <a:srgbClr val="31576A"/>
                </a:solidFill>
                <a:latin typeface="Arial"/>
                <a:ea typeface="Arial"/>
                <a:cs typeface="Arial"/>
              </a:rPr>
              <a:t>VA Providence Healthcare System</a:t>
            </a:r>
          </a:p>
        </p:txBody>
      </p:sp>
      <p:sp>
        <p:nvSpPr>
          <p:cNvPr id="811155829" name="Text 125 [811155829]">
            <a:extLst>
              <a:ext uri="{FF2B5EF4-FFF2-40B4-BE49-F238E27FC236}">
                <a16:creationId xmlns:a16="http://schemas.microsoft.com/office/drawing/2014/main" id="{51C77A56-1E21-4535-8C42-2B973055DBBC}"/>
              </a:ext>
            </a:extLst>
          </p:cNvPr>
          <p:cNvSpPr>
            <a:spLocks noGrp="1"/>
          </p:cNvSpPr>
          <p:nvPr/>
        </p:nvSpPr>
        <p:spPr>
          <a:xfrm>
            <a:off x="11182350" y="6486525"/>
            <a:ext cx="571500" cy="285750"/>
          </a:xfrm>
          <a:prstGeom prst="rect">
            <a:avLst/>
          </a:prstGeom>
          <a:noFill/>
          <a:ln w="0">
            <a:noFill/>
          </a:ln>
        </p:spPr>
        <p:txBody>
          <a:bodyPr wrap="square" lIns="19050" tIns="0" rIns="19050" bIns="0" anchor="t">
            <a:noAutofit/>
          </a:bodyPr>
          <a:lstStyle>
            <a:defPPr marL="0" indent="0" algn="l">
              <a:buNone/>
              <a:defRPr sz="1650" b="1">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650" b="1">
                <a:solidFill>
                  <a:srgbClr val="31576A"/>
                </a:solidFill>
                <a:latin typeface="Arial"/>
                <a:ea typeface="Arial"/>
                <a:cs typeface="Arial"/>
              </a:defRPr>
            </a:pPr>
            <a:r>
              <a:rPr sz="1650" b="1">
                <a:solidFill>
                  <a:srgbClr val="31576A"/>
                </a:solidFill>
                <a:latin typeface="Arial"/>
                <a:ea typeface="Arial"/>
                <a:cs typeface="Arial"/>
              </a:rPr>
              <a:t>09</a:t>
            </a:r>
          </a:p>
        </p:txBody>
      </p:sp>
      <p:sp>
        <p:nvSpPr>
          <p:cNvPr id="811155830" name="Text 126 [811155830]">
            <a:extLst>
              <a:ext uri="{FF2B5EF4-FFF2-40B4-BE49-F238E27FC236}">
                <a16:creationId xmlns:a16="http://schemas.microsoft.com/office/drawing/2014/main" id="{F31A236F-4716-4E4C-B338-B9F6497CE3B2}"/>
              </a:ext>
            </a:extLst>
          </p:cNvPr>
          <p:cNvSpPr>
            <a:spLocks noGrp="1"/>
          </p:cNvSpPr>
          <p:nvPr/>
        </p:nvSpPr>
        <p:spPr>
          <a:xfrm>
            <a:off x="457200" y="2105025"/>
            <a:ext cx="2714625" cy="71437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Chronic conditions</a:t>
            </a:r>
          </a:p>
        </p:txBody>
      </p:sp>
      <p:sp>
        <p:nvSpPr>
          <p:cNvPr id="811155831" name="Text 127 [811155831]">
            <a:extLst>
              <a:ext uri="{FF2B5EF4-FFF2-40B4-BE49-F238E27FC236}">
                <a16:creationId xmlns:a16="http://schemas.microsoft.com/office/drawing/2014/main" id="{9F62196A-0381-41C9-8AEF-81D1CF0D5B97}"/>
              </a:ext>
            </a:extLst>
          </p:cNvPr>
          <p:cNvSpPr>
            <a:spLocks noGrp="1"/>
          </p:cNvSpPr>
          <p:nvPr/>
        </p:nvSpPr>
        <p:spPr>
          <a:xfrm>
            <a:off x="3467100" y="2105025"/>
            <a:ext cx="8267700" cy="71437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Hypertension, diabetes and cardiac disease, similar to the WWII cohort.</a:t>
            </a:r>
          </a:p>
        </p:txBody>
      </p:sp>
      <p:sp>
        <p:nvSpPr>
          <p:cNvPr id="811155832" name="Text 128 [811155832]">
            <a:extLst>
              <a:ext uri="{FF2B5EF4-FFF2-40B4-BE49-F238E27FC236}">
                <a16:creationId xmlns:a16="http://schemas.microsoft.com/office/drawing/2014/main" id="{74EF46A5-29F3-4E61-8364-4AE592A52330}"/>
              </a:ext>
            </a:extLst>
          </p:cNvPr>
          <p:cNvSpPr>
            <a:spLocks noGrp="1"/>
          </p:cNvSpPr>
          <p:nvPr/>
        </p:nvSpPr>
        <p:spPr>
          <a:xfrm>
            <a:off x="457200" y="2952750"/>
            <a:ext cx="2714625" cy="71437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Cold exposure</a:t>
            </a:r>
          </a:p>
        </p:txBody>
      </p:sp>
      <p:sp>
        <p:nvSpPr>
          <p:cNvPr id="811155833" name="Text 129 [811155833]">
            <a:extLst>
              <a:ext uri="{FF2B5EF4-FFF2-40B4-BE49-F238E27FC236}">
                <a16:creationId xmlns:a16="http://schemas.microsoft.com/office/drawing/2014/main" id="{CE64824A-0372-4D2D-9E1B-FAE42D7E85B7}"/>
              </a:ext>
            </a:extLst>
          </p:cNvPr>
          <p:cNvSpPr>
            <a:spLocks noGrp="1"/>
          </p:cNvSpPr>
          <p:nvPr/>
        </p:nvSpPr>
        <p:spPr>
          <a:xfrm>
            <a:off x="3467100" y="2952750"/>
            <a:ext cx="8267700" cy="71437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Frostbite sequelae: peripheral neuropathies and vascular issues.</a:t>
            </a:r>
          </a:p>
        </p:txBody>
      </p:sp>
      <p:sp>
        <p:nvSpPr>
          <p:cNvPr id="811155834" name="Text 130 [811155834]">
            <a:extLst>
              <a:ext uri="{FF2B5EF4-FFF2-40B4-BE49-F238E27FC236}">
                <a16:creationId xmlns:a16="http://schemas.microsoft.com/office/drawing/2014/main" id="{C71BB834-2E4D-46DD-B1B4-7CFE34E75855}"/>
              </a:ext>
            </a:extLst>
          </p:cNvPr>
          <p:cNvSpPr>
            <a:spLocks noGrp="1"/>
          </p:cNvSpPr>
          <p:nvPr/>
        </p:nvSpPr>
        <p:spPr>
          <a:xfrm>
            <a:off x="457200" y="3800475"/>
            <a:ext cx="2714625" cy="71437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Infectious diseases</a:t>
            </a:r>
          </a:p>
        </p:txBody>
      </p:sp>
      <p:sp>
        <p:nvSpPr>
          <p:cNvPr id="811155835" name="Text 131 [811155835]">
            <a:extLst>
              <a:ext uri="{FF2B5EF4-FFF2-40B4-BE49-F238E27FC236}">
                <a16:creationId xmlns:a16="http://schemas.microsoft.com/office/drawing/2014/main" id="{2B34B79F-8F4A-43D8-B166-C8BC991B9A64}"/>
              </a:ext>
            </a:extLst>
          </p:cNvPr>
          <p:cNvSpPr>
            <a:spLocks noGrp="1"/>
          </p:cNvSpPr>
          <p:nvPr/>
        </p:nvSpPr>
        <p:spPr>
          <a:xfrm>
            <a:off x="3467100" y="3800475"/>
            <a:ext cx="8267700" cy="71437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Malaria, hepatitis, tuberculosis and their long-term effects.</a:t>
            </a:r>
          </a:p>
        </p:txBody>
      </p:sp>
      <p:sp>
        <p:nvSpPr>
          <p:cNvPr id="811155836" name="Text 132 [811155836]">
            <a:extLst>
              <a:ext uri="{FF2B5EF4-FFF2-40B4-BE49-F238E27FC236}">
                <a16:creationId xmlns:a16="http://schemas.microsoft.com/office/drawing/2014/main" id="{5361D249-6603-4F6D-B167-14FEFA4DC897}"/>
              </a:ext>
            </a:extLst>
          </p:cNvPr>
          <p:cNvSpPr>
            <a:spLocks noGrp="1"/>
          </p:cNvSpPr>
          <p:nvPr/>
        </p:nvSpPr>
        <p:spPr>
          <a:xfrm>
            <a:off x="457200" y="4648200"/>
            <a:ext cx="2714625" cy="71437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Mental health</a:t>
            </a:r>
          </a:p>
        </p:txBody>
      </p:sp>
      <p:sp>
        <p:nvSpPr>
          <p:cNvPr id="811155837" name="Text 133 [811155837]">
            <a:extLst>
              <a:ext uri="{FF2B5EF4-FFF2-40B4-BE49-F238E27FC236}">
                <a16:creationId xmlns:a16="http://schemas.microsoft.com/office/drawing/2014/main" id="{1B474FD8-D40B-4A31-8BB3-2CBA50D318B7}"/>
              </a:ext>
            </a:extLst>
          </p:cNvPr>
          <p:cNvSpPr>
            <a:spLocks noGrp="1"/>
          </p:cNvSpPr>
          <p:nvPr/>
        </p:nvSpPr>
        <p:spPr>
          <a:xfrm>
            <a:off x="3467100" y="4648200"/>
            <a:ext cx="8267700" cy="71437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PTSD, depression and adjustment disorders.</a:t>
            </a:r>
          </a:p>
        </p:txBody>
      </p:sp>
      <p:sp>
        <p:nvSpPr>
          <p:cNvPr id="811155838" name="Text 134 [811155838]">
            <a:extLst>
              <a:ext uri="{FF2B5EF4-FFF2-40B4-BE49-F238E27FC236}">
                <a16:creationId xmlns:a16="http://schemas.microsoft.com/office/drawing/2014/main" id="{B55E6C41-7017-4E3C-87F4-668AF84E356E}"/>
              </a:ext>
            </a:extLst>
          </p:cNvPr>
          <p:cNvSpPr>
            <a:spLocks noGrp="1"/>
          </p:cNvSpPr>
          <p:nvPr/>
        </p:nvSpPr>
        <p:spPr>
          <a:xfrm>
            <a:off x="457200" y="5495925"/>
            <a:ext cx="2714625" cy="71437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Hearing loss</a:t>
            </a:r>
          </a:p>
        </p:txBody>
      </p:sp>
      <p:sp>
        <p:nvSpPr>
          <p:cNvPr id="811155839" name="Text 135 [811155839]">
            <a:extLst>
              <a:ext uri="{FF2B5EF4-FFF2-40B4-BE49-F238E27FC236}">
                <a16:creationId xmlns:a16="http://schemas.microsoft.com/office/drawing/2014/main" id="{7657E273-9ED7-4876-A05D-5D9918767C99}"/>
              </a:ext>
            </a:extLst>
          </p:cNvPr>
          <p:cNvSpPr>
            <a:spLocks noGrp="1"/>
          </p:cNvSpPr>
          <p:nvPr/>
        </p:nvSpPr>
        <p:spPr>
          <a:xfrm>
            <a:off x="3467100" y="5495925"/>
            <a:ext cx="8267700" cy="71437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Past artillery and explosives exposure.</a:t>
            </a:r>
          </a:p>
        </p:txBody>
      </p:sp>
    </p:spTree>
    <p:extLst>
      <p:ext uri="{BB962C8B-B14F-4D97-AF65-F5344CB8AC3E}">
        <p14:creationId xmlns:p14="http://schemas.microsoft.com/office/powerpoint/2010/main" val="6373883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11155246]">
          <a:extLst>
            <a:ext uri="{FF2B5EF4-FFF2-40B4-BE49-F238E27FC236}">
              <a16:creationId xmlns:a16="http://schemas.microsoft.com/office/drawing/2014/main" id="{57F867E0-C4F2-49F2-88DE-EE1940E01BEA}"/>
            </a:ext>
          </a:extLst>
        </p:cNvPr>
        <p:cNvGrpSpPr/>
        <p:nvPr/>
      </p:nvGrpSpPr>
      <p:grpSpPr>
        <a:xfrm>
          <a:off x="0" y="0"/>
          <a:ext cx="0" cy="0"/>
          <a:chOff x="0" y="0"/>
          <a:chExt cx="0" cy="0"/>
        </a:xfrm>
      </p:grpSpPr>
      <p:sp>
        <p:nvSpPr>
          <p:cNvPr id="811155248" name="Panel 137 [811155248]">
            <a:extLst>
              <a:ext uri="{FF2B5EF4-FFF2-40B4-BE49-F238E27FC236}">
                <a16:creationId xmlns:a16="http://schemas.microsoft.com/office/drawing/2014/main" id="{1B5E9DA3-9146-40D2-B748-2BF6A12C535E}"/>
              </a:ext>
            </a:extLst>
          </p:cNvPr>
          <p:cNvSpPr>
            <a:spLocks noGrp="1"/>
          </p:cNvSpPr>
          <p:nvPr/>
        </p:nvSpPr>
        <p:spPr>
          <a:xfrm>
            <a:off x="0" y="0"/>
            <a:ext cx="12192000" cy="1419225"/>
          </a:xfrm>
          <a:prstGeom prst="rect">
            <a:avLst/>
          </a:prstGeom>
          <a:solidFill>
            <a:srgbClr val="071D36"/>
          </a:solidFill>
          <a:ln w="0">
            <a:noFill/>
          </a:ln>
        </p:spPr>
        <p:txBody>
          <a:bodyPr/>
          <a:lstStyle/>
          <a:p>
            <a:endParaRPr lang="en-US"/>
          </a:p>
        </p:txBody>
      </p:sp>
      <p:sp>
        <p:nvSpPr>
          <p:cNvPr id="811155249" name="Panel 138 [811155249]">
            <a:extLst>
              <a:ext uri="{FF2B5EF4-FFF2-40B4-BE49-F238E27FC236}">
                <a16:creationId xmlns:a16="http://schemas.microsoft.com/office/drawing/2014/main" id="{1F948751-60AE-4069-B20B-AF5A4DC8D760}"/>
              </a:ext>
            </a:extLst>
          </p:cNvPr>
          <p:cNvSpPr>
            <a:spLocks noGrp="1"/>
          </p:cNvSpPr>
          <p:nvPr/>
        </p:nvSpPr>
        <p:spPr>
          <a:xfrm>
            <a:off x="457200" y="1314450"/>
            <a:ext cx="11277600" cy="38100"/>
          </a:xfrm>
          <a:prstGeom prst="rect">
            <a:avLst/>
          </a:prstGeom>
          <a:solidFill>
            <a:srgbClr val="00CCE3"/>
          </a:solidFill>
          <a:ln w="0">
            <a:noFill/>
          </a:ln>
        </p:spPr>
        <p:txBody>
          <a:bodyPr/>
          <a:lstStyle/>
          <a:p>
            <a:endParaRPr lang="en-US"/>
          </a:p>
        </p:txBody>
      </p:sp>
      <p:sp>
        <p:nvSpPr>
          <p:cNvPr id="811155250" name="Text 139 [811155250]">
            <a:extLst>
              <a:ext uri="{FF2B5EF4-FFF2-40B4-BE49-F238E27FC236}">
                <a16:creationId xmlns:a16="http://schemas.microsoft.com/office/drawing/2014/main" id="{62A6DDA6-5977-40DF-82CD-C8AE9F736679}"/>
              </a:ext>
            </a:extLst>
          </p:cNvPr>
          <p:cNvSpPr>
            <a:spLocks noGrp="1"/>
          </p:cNvSpPr>
          <p:nvPr/>
        </p:nvSpPr>
        <p:spPr>
          <a:xfrm>
            <a:off x="457200" y="295275"/>
            <a:ext cx="11277600" cy="1000125"/>
          </a:xfrm>
          <a:prstGeom prst="rect">
            <a:avLst/>
          </a:prstGeom>
          <a:noFill/>
          <a:ln w="0">
            <a:noFill/>
          </a:ln>
        </p:spPr>
        <p:txBody>
          <a:bodyPr wrap="square" lIns="19050" tIns="0" rIns="19050" bIns="0" anchor="t">
            <a:noAutofit/>
          </a:bodyPr>
          <a:lstStyle>
            <a:defPPr marL="0" indent="0" algn="l">
              <a:buNone/>
              <a:defRPr sz="3675" b="1">
                <a:solidFill>
                  <a:srgbClr val="FFFFFF"/>
                </a:solidFill>
                <a:latin typeface="Arial Narrow"/>
                <a:ea typeface="Arial Narrow"/>
                <a:cs typeface="Arial Narrow"/>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3675" b="1">
                <a:solidFill>
                  <a:srgbClr val="FFFFFF"/>
                </a:solidFill>
                <a:latin typeface="Arial Narrow"/>
                <a:ea typeface="Arial Narrow"/>
                <a:cs typeface="Arial Narrow"/>
              </a:defRPr>
            </a:pPr>
            <a:r>
              <a:rPr sz="3675" b="1">
                <a:solidFill>
                  <a:srgbClr val="FFFFFF"/>
                </a:solidFill>
                <a:latin typeface="Arial Narrow"/>
                <a:ea typeface="Arial Narrow"/>
                <a:cs typeface="Arial Narrow"/>
              </a:rPr>
              <a:t>VIETNAM WAR VETERANS / 1961–1975</a:t>
            </a:r>
          </a:p>
        </p:txBody>
      </p:sp>
      <p:sp>
        <p:nvSpPr>
          <p:cNvPr id="811155251" name="Source context [811155251]">
            <a:extLst>
              <a:ext uri="{FF2B5EF4-FFF2-40B4-BE49-F238E27FC236}">
                <a16:creationId xmlns:a16="http://schemas.microsoft.com/office/drawing/2014/main" id="{8B2FE08D-F26B-4539-AAEC-9E57FEB89D74}"/>
              </a:ext>
            </a:extLst>
          </p:cNvPr>
          <p:cNvSpPr>
            <a:spLocks noGrp="1"/>
          </p:cNvSpPr>
          <p:nvPr/>
        </p:nvSpPr>
        <p:spPr>
          <a:xfrm>
            <a:off x="457200" y="1504950"/>
            <a:ext cx="11277600" cy="666750"/>
          </a:xfrm>
          <a:prstGeom prst="rect">
            <a:avLst/>
          </a:prstGeom>
          <a:noFill/>
          <a:ln w="0">
            <a:noFill/>
          </a:ln>
        </p:spPr>
        <p:txBody>
          <a:bodyPr wrap="square" lIns="19050" tIns="0" rIns="19050" bIns="0" anchor="t">
            <a:noAutofit/>
          </a:bodyPr>
          <a:lstStyle>
            <a:defPPr marL="0" indent="0" algn="l">
              <a:buNone/>
              <a:defRPr sz="2250" b="0">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250" b="0">
                <a:solidFill>
                  <a:srgbClr val="006D80"/>
                </a:solidFill>
                <a:latin typeface="Arial"/>
                <a:ea typeface="Arial"/>
                <a:cs typeface="Arial"/>
              </a:defRPr>
            </a:pPr>
            <a:r>
              <a:rPr sz="2250" b="0">
                <a:solidFill>
                  <a:srgbClr val="006D80"/>
                </a:solidFill>
                <a:latin typeface="Arial"/>
                <a:ea typeface="Arial"/>
                <a:cs typeface="Arial"/>
              </a:rPr>
              <a:t>Source ages: late 60s to late 70s; reference date not stated</a:t>
            </a:r>
          </a:p>
        </p:txBody>
      </p:sp>
      <p:sp>
        <p:nvSpPr>
          <p:cNvPr id="811155252" name="Text 140 [811155252]">
            <a:extLst>
              <a:ext uri="{FF2B5EF4-FFF2-40B4-BE49-F238E27FC236}">
                <a16:creationId xmlns:a16="http://schemas.microsoft.com/office/drawing/2014/main" id="{A51059A3-AFB8-4765-91D4-CA71C690B538}"/>
              </a:ext>
            </a:extLst>
          </p:cNvPr>
          <p:cNvSpPr>
            <a:spLocks noGrp="1"/>
          </p:cNvSpPr>
          <p:nvPr/>
        </p:nvSpPr>
        <p:spPr>
          <a:xfrm>
            <a:off x="457200" y="6515100"/>
            <a:ext cx="9906000" cy="247650"/>
          </a:xfrm>
          <a:prstGeom prst="rect">
            <a:avLst/>
          </a:prstGeom>
          <a:noFill/>
          <a:ln w="0">
            <a:noFill/>
          </a:ln>
        </p:spPr>
        <p:txBody>
          <a:bodyPr wrap="square" lIns="19050" tIns="0" rIns="19050" bIns="0" anchor="t">
            <a:noAutofit/>
          </a:bodyPr>
          <a:lstStyle>
            <a:defPPr marL="0" indent="0" algn="l">
              <a:buNone/>
              <a:defRPr sz="1500" b="0">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500" b="0">
                <a:solidFill>
                  <a:srgbClr val="31576A"/>
                </a:solidFill>
                <a:latin typeface="Arial"/>
                <a:ea typeface="Arial"/>
                <a:cs typeface="Arial"/>
              </a:defRPr>
            </a:pPr>
            <a:r>
              <a:rPr sz="1500" b="0">
                <a:solidFill>
                  <a:srgbClr val="31576A"/>
                </a:solidFill>
                <a:latin typeface="Arial"/>
                <a:ea typeface="Arial"/>
                <a:cs typeface="Arial"/>
              </a:rPr>
              <a:t>VA Providence Healthcare System</a:t>
            </a:r>
          </a:p>
        </p:txBody>
      </p:sp>
      <p:sp>
        <p:nvSpPr>
          <p:cNvPr id="811155253" name="Text 141 [811155253]">
            <a:extLst>
              <a:ext uri="{FF2B5EF4-FFF2-40B4-BE49-F238E27FC236}">
                <a16:creationId xmlns:a16="http://schemas.microsoft.com/office/drawing/2014/main" id="{E9B203F4-59B4-48A4-9075-91BCDF547E2F}"/>
              </a:ext>
            </a:extLst>
          </p:cNvPr>
          <p:cNvSpPr>
            <a:spLocks noGrp="1"/>
          </p:cNvSpPr>
          <p:nvPr/>
        </p:nvSpPr>
        <p:spPr>
          <a:xfrm>
            <a:off x="11182350" y="6486525"/>
            <a:ext cx="571500" cy="285750"/>
          </a:xfrm>
          <a:prstGeom prst="rect">
            <a:avLst/>
          </a:prstGeom>
          <a:noFill/>
          <a:ln w="0">
            <a:noFill/>
          </a:ln>
        </p:spPr>
        <p:txBody>
          <a:bodyPr wrap="square" lIns="19050" tIns="0" rIns="19050" bIns="0" anchor="t">
            <a:noAutofit/>
          </a:bodyPr>
          <a:lstStyle>
            <a:defPPr marL="0" indent="0" algn="l">
              <a:buNone/>
              <a:defRPr sz="1650" b="1">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650" b="1">
                <a:solidFill>
                  <a:srgbClr val="31576A"/>
                </a:solidFill>
                <a:latin typeface="Arial"/>
                <a:ea typeface="Arial"/>
                <a:cs typeface="Arial"/>
              </a:defRPr>
            </a:pPr>
            <a:r>
              <a:rPr sz="1650" b="1">
                <a:solidFill>
                  <a:srgbClr val="31576A"/>
                </a:solidFill>
                <a:latin typeface="Arial"/>
                <a:ea typeface="Arial"/>
                <a:cs typeface="Arial"/>
              </a:rPr>
              <a:t>10</a:t>
            </a:r>
          </a:p>
        </p:txBody>
      </p:sp>
      <p:sp>
        <p:nvSpPr>
          <p:cNvPr id="811155254" name="Text 142 [811155254]">
            <a:extLst>
              <a:ext uri="{FF2B5EF4-FFF2-40B4-BE49-F238E27FC236}">
                <a16:creationId xmlns:a16="http://schemas.microsoft.com/office/drawing/2014/main" id="{083775FC-B12B-4E1C-9465-C1F192A8F06D}"/>
              </a:ext>
            </a:extLst>
          </p:cNvPr>
          <p:cNvSpPr>
            <a:spLocks noGrp="1"/>
          </p:cNvSpPr>
          <p:nvPr/>
        </p:nvSpPr>
        <p:spPr>
          <a:xfrm>
            <a:off x="457200" y="2238375"/>
            <a:ext cx="2714625" cy="1733550"/>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Agent Orange exposure</a:t>
            </a:r>
          </a:p>
        </p:txBody>
      </p:sp>
      <p:sp>
        <p:nvSpPr>
          <p:cNvPr id="811155255" name="Text 143 [811155255]">
            <a:extLst>
              <a:ext uri="{FF2B5EF4-FFF2-40B4-BE49-F238E27FC236}">
                <a16:creationId xmlns:a16="http://schemas.microsoft.com/office/drawing/2014/main" id="{EC8C0B3F-2530-4A8C-85E2-9B647E082DCC}"/>
              </a:ext>
            </a:extLst>
          </p:cNvPr>
          <p:cNvSpPr>
            <a:spLocks noGrp="1"/>
          </p:cNvSpPr>
          <p:nvPr/>
        </p:nvSpPr>
        <p:spPr>
          <a:xfrm>
            <a:off x="3467100" y="2238375"/>
            <a:ext cx="8267700" cy="1733550"/>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Increased rates of certain cancers (prostate, lung, leukemia), type 2 diabetes, Parkinson’s disease and ischemic heart disease.</a:t>
            </a:r>
          </a:p>
        </p:txBody>
      </p:sp>
      <p:sp>
        <p:nvSpPr>
          <p:cNvPr id="811155256" name="Text 144 [811155256]">
            <a:extLst>
              <a:ext uri="{FF2B5EF4-FFF2-40B4-BE49-F238E27FC236}">
                <a16:creationId xmlns:a16="http://schemas.microsoft.com/office/drawing/2014/main" id="{FCBD2CB0-7253-4793-A6C4-F1BA66152DAE}"/>
              </a:ext>
            </a:extLst>
          </p:cNvPr>
          <p:cNvSpPr>
            <a:spLocks noGrp="1"/>
          </p:cNvSpPr>
          <p:nvPr/>
        </p:nvSpPr>
        <p:spPr>
          <a:xfrm>
            <a:off x="457200" y="4105275"/>
            <a:ext cx="2714625" cy="1733550"/>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Mental health</a:t>
            </a:r>
          </a:p>
        </p:txBody>
      </p:sp>
      <p:sp>
        <p:nvSpPr>
          <p:cNvPr id="811155257" name="Text 145 [811155257]">
            <a:extLst>
              <a:ext uri="{FF2B5EF4-FFF2-40B4-BE49-F238E27FC236}">
                <a16:creationId xmlns:a16="http://schemas.microsoft.com/office/drawing/2014/main" id="{D8DFD96C-971C-4C90-80EB-20014A605662}"/>
              </a:ext>
            </a:extLst>
          </p:cNvPr>
          <p:cNvSpPr>
            <a:spLocks noGrp="1"/>
          </p:cNvSpPr>
          <p:nvPr/>
        </p:nvSpPr>
        <p:spPr>
          <a:xfrm>
            <a:off x="3467100" y="4105275"/>
            <a:ext cx="8267700" cy="1733550"/>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High prevalence of PTSD, depression, anxiety and substance use disorders.</a:t>
            </a:r>
          </a:p>
        </p:txBody>
      </p:sp>
    </p:spTree>
    <p:extLst>
      <p:ext uri="{BB962C8B-B14F-4D97-AF65-F5344CB8AC3E}">
        <p14:creationId xmlns:p14="http://schemas.microsoft.com/office/powerpoint/2010/main" val="8811695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11155258]">
          <a:extLst>
            <a:ext uri="{FF2B5EF4-FFF2-40B4-BE49-F238E27FC236}">
              <a16:creationId xmlns:a16="http://schemas.microsoft.com/office/drawing/2014/main" id="{C8BF92F0-E003-4782-8F6F-D027D0C94C86}"/>
            </a:ext>
          </a:extLst>
        </p:cNvPr>
        <p:cNvGrpSpPr/>
        <p:nvPr/>
      </p:nvGrpSpPr>
      <p:grpSpPr>
        <a:xfrm>
          <a:off x="0" y="0"/>
          <a:ext cx="0" cy="0"/>
          <a:chOff x="0" y="0"/>
          <a:chExt cx="0" cy="0"/>
        </a:xfrm>
      </p:grpSpPr>
      <p:sp>
        <p:nvSpPr>
          <p:cNvPr id="811155260" name="Panel 147 [811155260]">
            <a:extLst>
              <a:ext uri="{FF2B5EF4-FFF2-40B4-BE49-F238E27FC236}">
                <a16:creationId xmlns:a16="http://schemas.microsoft.com/office/drawing/2014/main" id="{BA2FD437-7E41-49D3-9F4A-E38F3AA81D96}"/>
              </a:ext>
            </a:extLst>
          </p:cNvPr>
          <p:cNvSpPr>
            <a:spLocks noGrp="1"/>
          </p:cNvSpPr>
          <p:nvPr/>
        </p:nvSpPr>
        <p:spPr>
          <a:xfrm>
            <a:off x="0" y="0"/>
            <a:ext cx="12192000" cy="1419225"/>
          </a:xfrm>
          <a:prstGeom prst="rect">
            <a:avLst/>
          </a:prstGeom>
          <a:solidFill>
            <a:srgbClr val="071D36"/>
          </a:solidFill>
          <a:ln w="0">
            <a:noFill/>
          </a:ln>
        </p:spPr>
        <p:txBody>
          <a:bodyPr/>
          <a:lstStyle/>
          <a:p>
            <a:endParaRPr lang="en-US"/>
          </a:p>
        </p:txBody>
      </p:sp>
      <p:sp>
        <p:nvSpPr>
          <p:cNvPr id="811155261" name="Panel 148 [811155261]">
            <a:extLst>
              <a:ext uri="{FF2B5EF4-FFF2-40B4-BE49-F238E27FC236}">
                <a16:creationId xmlns:a16="http://schemas.microsoft.com/office/drawing/2014/main" id="{0C67DD09-911A-4F1B-BCE2-262B6F63B740}"/>
              </a:ext>
            </a:extLst>
          </p:cNvPr>
          <p:cNvSpPr>
            <a:spLocks noGrp="1"/>
          </p:cNvSpPr>
          <p:nvPr/>
        </p:nvSpPr>
        <p:spPr>
          <a:xfrm>
            <a:off x="457200" y="1314450"/>
            <a:ext cx="11277600" cy="38100"/>
          </a:xfrm>
          <a:prstGeom prst="rect">
            <a:avLst/>
          </a:prstGeom>
          <a:solidFill>
            <a:srgbClr val="00CCE3"/>
          </a:solidFill>
          <a:ln w="0">
            <a:noFill/>
          </a:ln>
        </p:spPr>
        <p:txBody>
          <a:bodyPr/>
          <a:lstStyle/>
          <a:p>
            <a:endParaRPr lang="en-US"/>
          </a:p>
        </p:txBody>
      </p:sp>
      <p:sp>
        <p:nvSpPr>
          <p:cNvPr id="811155262" name="Text 149 [811155262]">
            <a:extLst>
              <a:ext uri="{FF2B5EF4-FFF2-40B4-BE49-F238E27FC236}">
                <a16:creationId xmlns:a16="http://schemas.microsoft.com/office/drawing/2014/main" id="{FE7AA022-EC0A-418F-BEBC-C616E04B54D3}"/>
              </a:ext>
            </a:extLst>
          </p:cNvPr>
          <p:cNvSpPr>
            <a:spLocks noGrp="1"/>
          </p:cNvSpPr>
          <p:nvPr/>
        </p:nvSpPr>
        <p:spPr>
          <a:xfrm>
            <a:off x="457200" y="295275"/>
            <a:ext cx="11277600" cy="1000125"/>
          </a:xfrm>
          <a:prstGeom prst="rect">
            <a:avLst/>
          </a:prstGeom>
          <a:noFill/>
          <a:ln w="0">
            <a:noFill/>
          </a:ln>
        </p:spPr>
        <p:txBody>
          <a:bodyPr wrap="square" lIns="19050" tIns="0" rIns="19050" bIns="0" anchor="t">
            <a:noAutofit/>
          </a:bodyPr>
          <a:lstStyle>
            <a:defPPr marL="0" indent="0" algn="l">
              <a:buNone/>
              <a:defRPr sz="3675" b="1">
                <a:solidFill>
                  <a:srgbClr val="FFFFFF"/>
                </a:solidFill>
                <a:latin typeface="Arial Narrow"/>
                <a:ea typeface="Arial Narrow"/>
                <a:cs typeface="Arial Narrow"/>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3675" b="1">
                <a:solidFill>
                  <a:srgbClr val="FFFFFF"/>
                </a:solidFill>
                <a:latin typeface="Arial Narrow"/>
                <a:ea typeface="Arial Narrow"/>
                <a:cs typeface="Arial Narrow"/>
              </a:defRPr>
            </a:pPr>
            <a:r>
              <a:rPr sz="3675" b="1">
                <a:solidFill>
                  <a:srgbClr val="FFFFFF"/>
                </a:solidFill>
                <a:latin typeface="Arial Narrow"/>
                <a:ea typeface="Arial Narrow"/>
                <a:cs typeface="Arial Narrow"/>
              </a:rPr>
              <a:t>VIETNAM WAR VETERANS / CONTINUED</a:t>
            </a:r>
          </a:p>
        </p:txBody>
      </p:sp>
      <p:sp>
        <p:nvSpPr>
          <p:cNvPr id="811155263" name="Source context [811155263]">
            <a:extLst>
              <a:ext uri="{FF2B5EF4-FFF2-40B4-BE49-F238E27FC236}">
                <a16:creationId xmlns:a16="http://schemas.microsoft.com/office/drawing/2014/main" id="{0582A94D-809A-4CA9-BA52-F4DC6C941AF5}"/>
              </a:ext>
            </a:extLst>
          </p:cNvPr>
          <p:cNvSpPr>
            <a:spLocks noGrp="1"/>
          </p:cNvSpPr>
          <p:nvPr/>
        </p:nvSpPr>
        <p:spPr>
          <a:xfrm>
            <a:off x="457200" y="1504950"/>
            <a:ext cx="11277600" cy="666750"/>
          </a:xfrm>
          <a:prstGeom prst="rect">
            <a:avLst/>
          </a:prstGeom>
          <a:noFill/>
          <a:ln w="0">
            <a:noFill/>
          </a:ln>
        </p:spPr>
        <p:txBody>
          <a:bodyPr wrap="square" lIns="19050" tIns="0" rIns="19050" bIns="0" anchor="t">
            <a:noAutofit/>
          </a:bodyPr>
          <a:lstStyle>
            <a:defPPr marL="0" indent="0" algn="l">
              <a:buNone/>
              <a:defRPr sz="2250" b="0">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250" b="0">
                <a:solidFill>
                  <a:srgbClr val="006D80"/>
                </a:solidFill>
                <a:latin typeface="Arial"/>
                <a:ea typeface="Arial"/>
                <a:cs typeface="Arial"/>
              </a:defRPr>
            </a:pPr>
            <a:r>
              <a:rPr sz="2250" b="0">
                <a:solidFill>
                  <a:srgbClr val="006D80"/>
                </a:solidFill>
                <a:latin typeface="Arial"/>
                <a:ea typeface="Arial"/>
                <a:cs typeface="Arial"/>
              </a:rPr>
              <a:t>Source-reported clinical associations; review cohort applicability</a:t>
            </a:r>
          </a:p>
        </p:txBody>
      </p:sp>
      <p:sp>
        <p:nvSpPr>
          <p:cNvPr id="811155264" name="Text 150 [811155264]">
            <a:extLst>
              <a:ext uri="{FF2B5EF4-FFF2-40B4-BE49-F238E27FC236}">
                <a16:creationId xmlns:a16="http://schemas.microsoft.com/office/drawing/2014/main" id="{5B01E04F-B502-436A-9694-97741057454A}"/>
              </a:ext>
            </a:extLst>
          </p:cNvPr>
          <p:cNvSpPr>
            <a:spLocks noGrp="1"/>
          </p:cNvSpPr>
          <p:nvPr/>
        </p:nvSpPr>
        <p:spPr>
          <a:xfrm>
            <a:off x="457200" y="6515100"/>
            <a:ext cx="9906000" cy="247650"/>
          </a:xfrm>
          <a:prstGeom prst="rect">
            <a:avLst/>
          </a:prstGeom>
          <a:noFill/>
          <a:ln w="0">
            <a:noFill/>
          </a:ln>
        </p:spPr>
        <p:txBody>
          <a:bodyPr wrap="square" lIns="19050" tIns="0" rIns="19050" bIns="0" anchor="t">
            <a:noAutofit/>
          </a:bodyPr>
          <a:lstStyle>
            <a:defPPr marL="0" indent="0" algn="l">
              <a:buNone/>
              <a:defRPr sz="1500" b="0">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500" b="0">
                <a:solidFill>
                  <a:srgbClr val="31576A"/>
                </a:solidFill>
                <a:latin typeface="Arial"/>
                <a:ea typeface="Arial"/>
                <a:cs typeface="Arial"/>
              </a:defRPr>
            </a:pPr>
            <a:r>
              <a:rPr sz="1500" b="0">
                <a:solidFill>
                  <a:srgbClr val="31576A"/>
                </a:solidFill>
                <a:latin typeface="Arial"/>
                <a:ea typeface="Arial"/>
                <a:cs typeface="Arial"/>
              </a:rPr>
              <a:t>VA Providence Healthcare System</a:t>
            </a:r>
          </a:p>
        </p:txBody>
      </p:sp>
      <p:sp>
        <p:nvSpPr>
          <p:cNvPr id="811155265" name="Text 151 [811155265]">
            <a:extLst>
              <a:ext uri="{FF2B5EF4-FFF2-40B4-BE49-F238E27FC236}">
                <a16:creationId xmlns:a16="http://schemas.microsoft.com/office/drawing/2014/main" id="{410D4483-972C-4DDA-80ED-406D4E286DB9}"/>
              </a:ext>
            </a:extLst>
          </p:cNvPr>
          <p:cNvSpPr>
            <a:spLocks noGrp="1"/>
          </p:cNvSpPr>
          <p:nvPr/>
        </p:nvSpPr>
        <p:spPr>
          <a:xfrm>
            <a:off x="11182350" y="6486525"/>
            <a:ext cx="571500" cy="285750"/>
          </a:xfrm>
          <a:prstGeom prst="rect">
            <a:avLst/>
          </a:prstGeom>
          <a:noFill/>
          <a:ln w="0">
            <a:noFill/>
          </a:ln>
        </p:spPr>
        <p:txBody>
          <a:bodyPr wrap="square" lIns="19050" tIns="0" rIns="19050" bIns="0" anchor="t">
            <a:noAutofit/>
          </a:bodyPr>
          <a:lstStyle>
            <a:defPPr marL="0" indent="0" algn="l">
              <a:buNone/>
              <a:defRPr sz="1650" b="1">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650" b="1">
                <a:solidFill>
                  <a:srgbClr val="31576A"/>
                </a:solidFill>
                <a:latin typeface="Arial"/>
                <a:ea typeface="Arial"/>
                <a:cs typeface="Arial"/>
              </a:defRPr>
            </a:pPr>
            <a:r>
              <a:rPr sz="1650" b="1">
                <a:solidFill>
                  <a:srgbClr val="31576A"/>
                </a:solidFill>
                <a:latin typeface="Arial"/>
                <a:ea typeface="Arial"/>
                <a:cs typeface="Arial"/>
              </a:rPr>
              <a:t>11</a:t>
            </a:r>
          </a:p>
        </p:txBody>
      </p:sp>
      <p:sp>
        <p:nvSpPr>
          <p:cNvPr id="811155266" name="Text 152 [811155266]">
            <a:extLst>
              <a:ext uri="{FF2B5EF4-FFF2-40B4-BE49-F238E27FC236}">
                <a16:creationId xmlns:a16="http://schemas.microsoft.com/office/drawing/2014/main" id="{67D72444-27DD-40FA-AC8A-51628F65B3B1}"/>
              </a:ext>
            </a:extLst>
          </p:cNvPr>
          <p:cNvSpPr>
            <a:spLocks noGrp="1"/>
          </p:cNvSpPr>
          <p:nvPr/>
        </p:nvSpPr>
        <p:spPr>
          <a:xfrm>
            <a:off x="457200" y="2190750"/>
            <a:ext cx="2714625" cy="1200150"/>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Hepatitis C</a:t>
            </a:r>
          </a:p>
        </p:txBody>
      </p:sp>
      <p:sp>
        <p:nvSpPr>
          <p:cNvPr id="811155267" name="Text 153 [811155267]">
            <a:extLst>
              <a:ext uri="{FF2B5EF4-FFF2-40B4-BE49-F238E27FC236}">
                <a16:creationId xmlns:a16="http://schemas.microsoft.com/office/drawing/2014/main" id="{6CB270AD-8F10-49E1-A643-1D023C301C76}"/>
              </a:ext>
            </a:extLst>
          </p:cNvPr>
          <p:cNvSpPr>
            <a:spLocks noGrp="1"/>
          </p:cNvSpPr>
          <p:nvPr/>
        </p:nvSpPr>
        <p:spPr>
          <a:xfrm>
            <a:off x="3467100" y="2190750"/>
            <a:ext cx="8267700" cy="1200150"/>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High rates associated in the source with injection drug use and blood exposures.</a:t>
            </a:r>
          </a:p>
        </p:txBody>
      </p:sp>
      <p:sp>
        <p:nvSpPr>
          <p:cNvPr id="811155268" name="Text 154 [811155268]">
            <a:extLst>
              <a:ext uri="{FF2B5EF4-FFF2-40B4-BE49-F238E27FC236}">
                <a16:creationId xmlns:a16="http://schemas.microsoft.com/office/drawing/2014/main" id="{01C45CA3-D5F7-4177-9014-EFE199846FF3}"/>
              </a:ext>
            </a:extLst>
          </p:cNvPr>
          <p:cNvSpPr>
            <a:spLocks noGrp="1"/>
          </p:cNvSpPr>
          <p:nvPr/>
        </p:nvSpPr>
        <p:spPr>
          <a:xfrm>
            <a:off x="457200" y="3524250"/>
            <a:ext cx="2714625" cy="1200150"/>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Musculoskeletal issues</a:t>
            </a:r>
          </a:p>
        </p:txBody>
      </p:sp>
      <p:sp>
        <p:nvSpPr>
          <p:cNvPr id="811155269" name="Text 155 [811155269]">
            <a:extLst>
              <a:ext uri="{FF2B5EF4-FFF2-40B4-BE49-F238E27FC236}">
                <a16:creationId xmlns:a16="http://schemas.microsoft.com/office/drawing/2014/main" id="{83C95A26-52B7-4FB8-8A0C-E97DFBDA5A77}"/>
              </a:ext>
            </a:extLst>
          </p:cNvPr>
          <p:cNvSpPr>
            <a:spLocks noGrp="1"/>
          </p:cNvSpPr>
          <p:nvPr/>
        </p:nvSpPr>
        <p:spPr>
          <a:xfrm>
            <a:off x="3467100" y="3524250"/>
            <a:ext cx="8267700" cy="1200150"/>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Chronic pain and back or neck injuries.</a:t>
            </a:r>
          </a:p>
        </p:txBody>
      </p:sp>
      <p:sp>
        <p:nvSpPr>
          <p:cNvPr id="811155270" name="Text 156 [811155270]">
            <a:extLst>
              <a:ext uri="{FF2B5EF4-FFF2-40B4-BE49-F238E27FC236}">
                <a16:creationId xmlns:a16="http://schemas.microsoft.com/office/drawing/2014/main" id="{98E8E5EC-8D24-47E7-8D1E-7C8B2DDA7F5E}"/>
              </a:ext>
            </a:extLst>
          </p:cNvPr>
          <p:cNvSpPr>
            <a:spLocks noGrp="1"/>
          </p:cNvSpPr>
          <p:nvPr/>
        </p:nvSpPr>
        <p:spPr>
          <a:xfrm>
            <a:off x="457200" y="4857750"/>
            <a:ext cx="2714625" cy="1200150"/>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Chronic respiratory conditions</a:t>
            </a:r>
          </a:p>
        </p:txBody>
      </p:sp>
      <p:sp>
        <p:nvSpPr>
          <p:cNvPr id="811155271" name="Text 157 [811155271]">
            <a:extLst>
              <a:ext uri="{FF2B5EF4-FFF2-40B4-BE49-F238E27FC236}">
                <a16:creationId xmlns:a16="http://schemas.microsoft.com/office/drawing/2014/main" id="{A1716396-FBBA-437B-9233-756F5A29AD02}"/>
              </a:ext>
            </a:extLst>
          </p:cNvPr>
          <p:cNvSpPr>
            <a:spLocks noGrp="1"/>
          </p:cNvSpPr>
          <p:nvPr/>
        </p:nvSpPr>
        <p:spPr>
          <a:xfrm>
            <a:off x="3467100" y="4857750"/>
            <a:ext cx="8267700" cy="1200150"/>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Environmental exposures, including burn pits, dust and chemicals.</a:t>
            </a:r>
          </a:p>
        </p:txBody>
      </p:sp>
    </p:spTree>
    <p:extLst>
      <p:ext uri="{BB962C8B-B14F-4D97-AF65-F5344CB8AC3E}">
        <p14:creationId xmlns:p14="http://schemas.microsoft.com/office/powerpoint/2010/main" val="40722984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11155272]">
          <a:extLst>
            <a:ext uri="{FF2B5EF4-FFF2-40B4-BE49-F238E27FC236}">
              <a16:creationId xmlns:a16="http://schemas.microsoft.com/office/drawing/2014/main" id="{92BD1FB9-6D0E-441F-A50B-24F89736E331}"/>
            </a:ext>
          </a:extLst>
        </p:cNvPr>
        <p:cNvGrpSpPr/>
        <p:nvPr/>
      </p:nvGrpSpPr>
      <p:grpSpPr>
        <a:xfrm>
          <a:off x="0" y="0"/>
          <a:ext cx="0" cy="0"/>
          <a:chOff x="0" y="0"/>
          <a:chExt cx="0" cy="0"/>
        </a:xfrm>
      </p:grpSpPr>
      <p:sp>
        <p:nvSpPr>
          <p:cNvPr id="811155274" name="Panel 159 [811155274]">
            <a:extLst>
              <a:ext uri="{FF2B5EF4-FFF2-40B4-BE49-F238E27FC236}">
                <a16:creationId xmlns:a16="http://schemas.microsoft.com/office/drawing/2014/main" id="{1F674595-54A9-4067-8741-3FF7AD790526}"/>
              </a:ext>
            </a:extLst>
          </p:cNvPr>
          <p:cNvSpPr>
            <a:spLocks noGrp="1"/>
          </p:cNvSpPr>
          <p:nvPr/>
        </p:nvSpPr>
        <p:spPr>
          <a:xfrm>
            <a:off x="0" y="0"/>
            <a:ext cx="12192000" cy="1419225"/>
          </a:xfrm>
          <a:prstGeom prst="rect">
            <a:avLst/>
          </a:prstGeom>
          <a:solidFill>
            <a:srgbClr val="071D36"/>
          </a:solidFill>
          <a:ln w="0">
            <a:noFill/>
          </a:ln>
        </p:spPr>
        <p:txBody>
          <a:bodyPr/>
          <a:lstStyle/>
          <a:p>
            <a:endParaRPr lang="en-US"/>
          </a:p>
        </p:txBody>
      </p:sp>
      <p:sp>
        <p:nvSpPr>
          <p:cNvPr id="811155275" name="Panel 160 [811155275]">
            <a:extLst>
              <a:ext uri="{FF2B5EF4-FFF2-40B4-BE49-F238E27FC236}">
                <a16:creationId xmlns:a16="http://schemas.microsoft.com/office/drawing/2014/main" id="{9762BB4D-295B-444D-A261-8F2C54AA4895}"/>
              </a:ext>
            </a:extLst>
          </p:cNvPr>
          <p:cNvSpPr>
            <a:spLocks noGrp="1"/>
          </p:cNvSpPr>
          <p:nvPr/>
        </p:nvSpPr>
        <p:spPr>
          <a:xfrm>
            <a:off x="457200" y="1314450"/>
            <a:ext cx="11277600" cy="38100"/>
          </a:xfrm>
          <a:prstGeom prst="rect">
            <a:avLst/>
          </a:prstGeom>
          <a:solidFill>
            <a:srgbClr val="00CCE3"/>
          </a:solidFill>
          <a:ln w="0">
            <a:noFill/>
          </a:ln>
        </p:spPr>
        <p:txBody>
          <a:bodyPr/>
          <a:lstStyle/>
          <a:p>
            <a:endParaRPr lang="en-US"/>
          </a:p>
        </p:txBody>
      </p:sp>
      <p:sp>
        <p:nvSpPr>
          <p:cNvPr id="811155276" name="Text 161 [811155276]">
            <a:extLst>
              <a:ext uri="{FF2B5EF4-FFF2-40B4-BE49-F238E27FC236}">
                <a16:creationId xmlns:a16="http://schemas.microsoft.com/office/drawing/2014/main" id="{C40C6AF3-9464-434F-807D-74FB0622E27A}"/>
              </a:ext>
            </a:extLst>
          </p:cNvPr>
          <p:cNvSpPr>
            <a:spLocks noGrp="1"/>
          </p:cNvSpPr>
          <p:nvPr/>
        </p:nvSpPr>
        <p:spPr>
          <a:xfrm>
            <a:off x="457200" y="295275"/>
            <a:ext cx="11277600" cy="1000125"/>
          </a:xfrm>
          <a:prstGeom prst="rect">
            <a:avLst/>
          </a:prstGeom>
          <a:noFill/>
          <a:ln w="0">
            <a:noFill/>
          </a:ln>
        </p:spPr>
        <p:txBody>
          <a:bodyPr wrap="square" lIns="19050" tIns="0" rIns="19050" bIns="0" anchor="t">
            <a:noAutofit/>
          </a:bodyPr>
          <a:lstStyle>
            <a:defPPr marL="0" indent="0" algn="l">
              <a:buNone/>
              <a:defRPr sz="3675" b="1">
                <a:solidFill>
                  <a:srgbClr val="FFFFFF"/>
                </a:solidFill>
                <a:latin typeface="Arial Narrow"/>
                <a:ea typeface="Arial Narrow"/>
                <a:cs typeface="Arial Narrow"/>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3675" b="1">
                <a:solidFill>
                  <a:srgbClr val="FFFFFF"/>
                </a:solidFill>
                <a:latin typeface="Arial Narrow"/>
                <a:ea typeface="Arial Narrow"/>
                <a:cs typeface="Arial Narrow"/>
              </a:defRPr>
            </a:pPr>
            <a:r>
              <a:rPr sz="3675" b="1">
                <a:solidFill>
                  <a:srgbClr val="FFFFFF"/>
                </a:solidFill>
                <a:latin typeface="Arial Narrow"/>
                <a:ea typeface="Arial Narrow"/>
                <a:cs typeface="Arial Narrow"/>
              </a:rPr>
              <a:t>GULF WAR VETERANS / 1990–1991</a:t>
            </a:r>
          </a:p>
        </p:txBody>
      </p:sp>
      <p:sp>
        <p:nvSpPr>
          <p:cNvPr id="811155277" name="Source context [811155277]">
            <a:extLst>
              <a:ext uri="{FF2B5EF4-FFF2-40B4-BE49-F238E27FC236}">
                <a16:creationId xmlns:a16="http://schemas.microsoft.com/office/drawing/2014/main" id="{D5F910B9-2904-4858-A8D7-1A6E904E6F1F}"/>
              </a:ext>
            </a:extLst>
          </p:cNvPr>
          <p:cNvSpPr>
            <a:spLocks noGrp="1"/>
          </p:cNvSpPr>
          <p:nvPr/>
        </p:nvSpPr>
        <p:spPr>
          <a:xfrm>
            <a:off x="457200" y="1504950"/>
            <a:ext cx="11277600" cy="666750"/>
          </a:xfrm>
          <a:prstGeom prst="rect">
            <a:avLst/>
          </a:prstGeom>
          <a:noFill/>
          <a:ln w="0">
            <a:noFill/>
          </a:ln>
        </p:spPr>
        <p:txBody>
          <a:bodyPr wrap="square" lIns="19050" tIns="0" rIns="19050" bIns="0" anchor="t">
            <a:noAutofit/>
          </a:bodyPr>
          <a:lstStyle>
            <a:defPPr marL="0" indent="0" algn="l">
              <a:buNone/>
              <a:defRPr sz="2250" b="0">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250" b="0">
                <a:solidFill>
                  <a:srgbClr val="006D80"/>
                </a:solidFill>
                <a:latin typeface="Arial"/>
                <a:ea typeface="Arial"/>
                <a:cs typeface="Arial"/>
              </a:defRPr>
            </a:pPr>
            <a:r>
              <a:rPr sz="2250" b="0">
                <a:solidFill>
                  <a:srgbClr val="006D80"/>
                </a:solidFill>
                <a:latin typeface="Arial"/>
                <a:ea typeface="Arial"/>
                <a:cs typeface="Arial"/>
              </a:rPr>
              <a:t>Source ages: late 40s to early 60s; differs from the era overview</a:t>
            </a:r>
          </a:p>
        </p:txBody>
      </p:sp>
      <p:sp>
        <p:nvSpPr>
          <p:cNvPr id="811155278" name="Text 162 [811155278]">
            <a:extLst>
              <a:ext uri="{FF2B5EF4-FFF2-40B4-BE49-F238E27FC236}">
                <a16:creationId xmlns:a16="http://schemas.microsoft.com/office/drawing/2014/main" id="{88FD7F58-E0DC-46AD-8DA7-7E54F70853AE}"/>
              </a:ext>
            </a:extLst>
          </p:cNvPr>
          <p:cNvSpPr>
            <a:spLocks noGrp="1"/>
          </p:cNvSpPr>
          <p:nvPr/>
        </p:nvSpPr>
        <p:spPr>
          <a:xfrm>
            <a:off x="457200" y="6515100"/>
            <a:ext cx="9906000" cy="247650"/>
          </a:xfrm>
          <a:prstGeom prst="rect">
            <a:avLst/>
          </a:prstGeom>
          <a:noFill/>
          <a:ln w="0">
            <a:noFill/>
          </a:ln>
        </p:spPr>
        <p:txBody>
          <a:bodyPr wrap="square" lIns="19050" tIns="0" rIns="19050" bIns="0" anchor="t">
            <a:noAutofit/>
          </a:bodyPr>
          <a:lstStyle>
            <a:defPPr marL="0" indent="0" algn="l">
              <a:buNone/>
              <a:defRPr sz="1500" b="0">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500" b="0">
                <a:solidFill>
                  <a:srgbClr val="31576A"/>
                </a:solidFill>
                <a:latin typeface="Arial"/>
                <a:ea typeface="Arial"/>
                <a:cs typeface="Arial"/>
              </a:defRPr>
            </a:pPr>
            <a:r>
              <a:rPr sz="1500" b="0">
                <a:solidFill>
                  <a:srgbClr val="31576A"/>
                </a:solidFill>
                <a:latin typeface="Arial"/>
                <a:ea typeface="Arial"/>
                <a:cs typeface="Arial"/>
              </a:rPr>
              <a:t>VA Providence Healthcare System</a:t>
            </a:r>
          </a:p>
        </p:txBody>
      </p:sp>
      <p:sp>
        <p:nvSpPr>
          <p:cNvPr id="811155279" name="Text 163 [811155279]">
            <a:extLst>
              <a:ext uri="{FF2B5EF4-FFF2-40B4-BE49-F238E27FC236}">
                <a16:creationId xmlns:a16="http://schemas.microsoft.com/office/drawing/2014/main" id="{D626B89D-E2F0-4E68-86FD-205FB719E961}"/>
              </a:ext>
            </a:extLst>
          </p:cNvPr>
          <p:cNvSpPr>
            <a:spLocks noGrp="1"/>
          </p:cNvSpPr>
          <p:nvPr/>
        </p:nvSpPr>
        <p:spPr>
          <a:xfrm>
            <a:off x="11182350" y="6486525"/>
            <a:ext cx="571500" cy="285750"/>
          </a:xfrm>
          <a:prstGeom prst="rect">
            <a:avLst/>
          </a:prstGeom>
          <a:noFill/>
          <a:ln w="0">
            <a:noFill/>
          </a:ln>
        </p:spPr>
        <p:txBody>
          <a:bodyPr wrap="square" lIns="19050" tIns="0" rIns="19050" bIns="0" anchor="t">
            <a:noAutofit/>
          </a:bodyPr>
          <a:lstStyle>
            <a:defPPr marL="0" indent="0" algn="l">
              <a:buNone/>
              <a:defRPr sz="1650" b="1">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650" b="1">
                <a:solidFill>
                  <a:srgbClr val="31576A"/>
                </a:solidFill>
                <a:latin typeface="Arial"/>
                <a:ea typeface="Arial"/>
                <a:cs typeface="Arial"/>
              </a:defRPr>
            </a:pPr>
            <a:r>
              <a:rPr sz="1650" b="1">
                <a:solidFill>
                  <a:srgbClr val="31576A"/>
                </a:solidFill>
                <a:latin typeface="Arial"/>
                <a:ea typeface="Arial"/>
                <a:cs typeface="Arial"/>
              </a:rPr>
              <a:t>12</a:t>
            </a:r>
          </a:p>
        </p:txBody>
      </p:sp>
      <p:sp>
        <p:nvSpPr>
          <p:cNvPr id="811155280" name="Text 164 [811155280]">
            <a:extLst>
              <a:ext uri="{FF2B5EF4-FFF2-40B4-BE49-F238E27FC236}">
                <a16:creationId xmlns:a16="http://schemas.microsoft.com/office/drawing/2014/main" id="{060DB191-82F6-4C6A-94C3-6D0E8AEB336F}"/>
              </a:ext>
            </a:extLst>
          </p:cNvPr>
          <p:cNvSpPr>
            <a:spLocks noGrp="1"/>
          </p:cNvSpPr>
          <p:nvPr/>
        </p:nvSpPr>
        <p:spPr>
          <a:xfrm>
            <a:off x="457200" y="2238375"/>
            <a:ext cx="2714625" cy="1200150"/>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Gulf War Illness</a:t>
            </a:r>
          </a:p>
        </p:txBody>
      </p:sp>
      <p:sp>
        <p:nvSpPr>
          <p:cNvPr id="811155281" name="Text 165 [811155281]">
            <a:extLst>
              <a:ext uri="{FF2B5EF4-FFF2-40B4-BE49-F238E27FC236}">
                <a16:creationId xmlns:a16="http://schemas.microsoft.com/office/drawing/2014/main" id="{26E46B15-355E-4A0D-B1DA-32E67BD02B05}"/>
              </a:ext>
            </a:extLst>
          </p:cNvPr>
          <p:cNvSpPr>
            <a:spLocks noGrp="1"/>
          </p:cNvSpPr>
          <p:nvPr/>
        </p:nvSpPr>
        <p:spPr>
          <a:xfrm>
            <a:off x="3467100" y="2238375"/>
            <a:ext cx="8267700" cy="1200150"/>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Chronic fatigue, joint pain, memory loss, GI problems, headaches and rashes.</a:t>
            </a:r>
          </a:p>
        </p:txBody>
      </p:sp>
      <p:sp>
        <p:nvSpPr>
          <p:cNvPr id="811155282" name="Text 166 [811155282]">
            <a:extLst>
              <a:ext uri="{FF2B5EF4-FFF2-40B4-BE49-F238E27FC236}">
                <a16:creationId xmlns:a16="http://schemas.microsoft.com/office/drawing/2014/main" id="{04B6C451-01FE-400D-9396-307B1C29F827}"/>
              </a:ext>
            </a:extLst>
          </p:cNvPr>
          <p:cNvSpPr>
            <a:spLocks noGrp="1"/>
          </p:cNvSpPr>
          <p:nvPr/>
        </p:nvSpPr>
        <p:spPr>
          <a:xfrm>
            <a:off x="457200" y="3571875"/>
            <a:ext cx="2714625" cy="1200150"/>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Exposure history</a:t>
            </a:r>
          </a:p>
        </p:txBody>
      </p:sp>
      <p:sp>
        <p:nvSpPr>
          <p:cNvPr id="811155283" name="Text 167 [811155283]">
            <a:extLst>
              <a:ext uri="{FF2B5EF4-FFF2-40B4-BE49-F238E27FC236}">
                <a16:creationId xmlns:a16="http://schemas.microsoft.com/office/drawing/2014/main" id="{0CADC668-3989-451F-94EA-8002001D7ACE}"/>
              </a:ext>
            </a:extLst>
          </p:cNvPr>
          <p:cNvSpPr>
            <a:spLocks noGrp="1"/>
          </p:cNvSpPr>
          <p:nvPr/>
        </p:nvSpPr>
        <p:spPr>
          <a:xfrm>
            <a:off x="3467100" y="3571875"/>
            <a:ext cx="8267700" cy="1200150"/>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Oil well fire smoke, chemical weapons and pyridostigmine bromide.</a:t>
            </a:r>
          </a:p>
        </p:txBody>
      </p:sp>
      <p:sp>
        <p:nvSpPr>
          <p:cNvPr id="811155284" name="Text 168 [811155284]">
            <a:extLst>
              <a:ext uri="{FF2B5EF4-FFF2-40B4-BE49-F238E27FC236}">
                <a16:creationId xmlns:a16="http://schemas.microsoft.com/office/drawing/2014/main" id="{710299D0-46DD-4143-AC4E-E5FFA17CFBF2}"/>
              </a:ext>
            </a:extLst>
          </p:cNvPr>
          <p:cNvSpPr>
            <a:spLocks noGrp="1"/>
          </p:cNvSpPr>
          <p:nvPr/>
        </p:nvSpPr>
        <p:spPr>
          <a:xfrm>
            <a:off x="457200" y="4905375"/>
            <a:ext cx="2714625" cy="1200150"/>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Mental health</a:t>
            </a:r>
          </a:p>
        </p:txBody>
      </p:sp>
      <p:sp>
        <p:nvSpPr>
          <p:cNvPr id="811155285" name="Text 169 [811155285]">
            <a:extLst>
              <a:ext uri="{FF2B5EF4-FFF2-40B4-BE49-F238E27FC236}">
                <a16:creationId xmlns:a16="http://schemas.microsoft.com/office/drawing/2014/main" id="{3431B07A-6AC6-4D1C-AF97-7C2392A0459B}"/>
              </a:ext>
            </a:extLst>
          </p:cNvPr>
          <p:cNvSpPr>
            <a:spLocks noGrp="1"/>
          </p:cNvSpPr>
          <p:nvPr/>
        </p:nvSpPr>
        <p:spPr>
          <a:xfrm>
            <a:off x="3467100" y="4905375"/>
            <a:ext cx="8267700" cy="1200150"/>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PTSD, anxiety, depression and moral injury.</a:t>
            </a:r>
          </a:p>
        </p:txBody>
      </p:sp>
    </p:spTree>
    <p:extLst>
      <p:ext uri="{BB962C8B-B14F-4D97-AF65-F5344CB8AC3E}">
        <p14:creationId xmlns:p14="http://schemas.microsoft.com/office/powerpoint/2010/main" val="25008088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11155286]">
          <a:extLst>
            <a:ext uri="{FF2B5EF4-FFF2-40B4-BE49-F238E27FC236}">
              <a16:creationId xmlns:a16="http://schemas.microsoft.com/office/drawing/2014/main" id="{FB3A5C60-1561-4A39-81E9-6F02482C4FCE}"/>
            </a:ext>
          </a:extLst>
        </p:cNvPr>
        <p:cNvGrpSpPr/>
        <p:nvPr/>
      </p:nvGrpSpPr>
      <p:grpSpPr>
        <a:xfrm>
          <a:off x="0" y="0"/>
          <a:ext cx="0" cy="0"/>
          <a:chOff x="0" y="0"/>
          <a:chExt cx="0" cy="0"/>
        </a:xfrm>
      </p:grpSpPr>
      <p:sp>
        <p:nvSpPr>
          <p:cNvPr id="811155288" name="Panel 171 [811155288]">
            <a:extLst>
              <a:ext uri="{FF2B5EF4-FFF2-40B4-BE49-F238E27FC236}">
                <a16:creationId xmlns:a16="http://schemas.microsoft.com/office/drawing/2014/main" id="{B08BB7EC-12B4-42BD-9D5A-4BE7D0485492}"/>
              </a:ext>
            </a:extLst>
          </p:cNvPr>
          <p:cNvSpPr>
            <a:spLocks noGrp="1"/>
          </p:cNvSpPr>
          <p:nvPr/>
        </p:nvSpPr>
        <p:spPr>
          <a:xfrm>
            <a:off x="0" y="0"/>
            <a:ext cx="12192000" cy="1419225"/>
          </a:xfrm>
          <a:prstGeom prst="rect">
            <a:avLst/>
          </a:prstGeom>
          <a:solidFill>
            <a:srgbClr val="071D36"/>
          </a:solidFill>
          <a:ln w="0">
            <a:noFill/>
          </a:ln>
        </p:spPr>
        <p:txBody>
          <a:bodyPr/>
          <a:lstStyle/>
          <a:p>
            <a:endParaRPr lang="en-US"/>
          </a:p>
        </p:txBody>
      </p:sp>
      <p:sp>
        <p:nvSpPr>
          <p:cNvPr id="811155289" name="Panel 172 [811155289]">
            <a:extLst>
              <a:ext uri="{FF2B5EF4-FFF2-40B4-BE49-F238E27FC236}">
                <a16:creationId xmlns:a16="http://schemas.microsoft.com/office/drawing/2014/main" id="{E17706CC-EDA0-4BB0-86FB-902420CA3D99}"/>
              </a:ext>
            </a:extLst>
          </p:cNvPr>
          <p:cNvSpPr>
            <a:spLocks noGrp="1"/>
          </p:cNvSpPr>
          <p:nvPr/>
        </p:nvSpPr>
        <p:spPr>
          <a:xfrm>
            <a:off x="457200" y="1314450"/>
            <a:ext cx="11277600" cy="38100"/>
          </a:xfrm>
          <a:prstGeom prst="rect">
            <a:avLst/>
          </a:prstGeom>
          <a:solidFill>
            <a:srgbClr val="00CCE3"/>
          </a:solidFill>
          <a:ln w="0">
            <a:noFill/>
          </a:ln>
        </p:spPr>
        <p:txBody>
          <a:bodyPr/>
          <a:lstStyle/>
          <a:p>
            <a:endParaRPr lang="en-US"/>
          </a:p>
        </p:txBody>
      </p:sp>
      <p:sp>
        <p:nvSpPr>
          <p:cNvPr id="811155290" name="Text 173 [811155290]">
            <a:extLst>
              <a:ext uri="{FF2B5EF4-FFF2-40B4-BE49-F238E27FC236}">
                <a16:creationId xmlns:a16="http://schemas.microsoft.com/office/drawing/2014/main" id="{5D499066-04D7-4857-A10E-8A162D5B7A0D}"/>
              </a:ext>
            </a:extLst>
          </p:cNvPr>
          <p:cNvSpPr>
            <a:spLocks noGrp="1"/>
          </p:cNvSpPr>
          <p:nvPr/>
        </p:nvSpPr>
        <p:spPr>
          <a:xfrm>
            <a:off x="457200" y="295275"/>
            <a:ext cx="11277600" cy="1000125"/>
          </a:xfrm>
          <a:prstGeom prst="rect">
            <a:avLst/>
          </a:prstGeom>
          <a:noFill/>
          <a:ln w="0">
            <a:noFill/>
          </a:ln>
        </p:spPr>
        <p:txBody>
          <a:bodyPr wrap="square" lIns="19050" tIns="0" rIns="19050" bIns="0" anchor="t">
            <a:noAutofit/>
          </a:bodyPr>
          <a:lstStyle>
            <a:defPPr marL="0" indent="0" algn="l">
              <a:buNone/>
              <a:defRPr sz="3675" b="1">
                <a:solidFill>
                  <a:srgbClr val="FFFFFF"/>
                </a:solidFill>
                <a:latin typeface="Arial Narrow"/>
                <a:ea typeface="Arial Narrow"/>
                <a:cs typeface="Arial Narrow"/>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3675" b="1">
                <a:solidFill>
                  <a:srgbClr val="FFFFFF"/>
                </a:solidFill>
                <a:latin typeface="Arial Narrow"/>
                <a:ea typeface="Arial Narrow"/>
                <a:cs typeface="Arial Narrow"/>
              </a:defRPr>
            </a:pPr>
            <a:r>
              <a:rPr sz="3675" b="1">
                <a:solidFill>
                  <a:srgbClr val="FFFFFF"/>
                </a:solidFill>
                <a:latin typeface="Arial Narrow"/>
                <a:ea typeface="Arial Narrow"/>
                <a:cs typeface="Arial Narrow"/>
              </a:rPr>
              <a:t>GULF WAR VETERANS / CONTINUED</a:t>
            </a:r>
          </a:p>
        </p:txBody>
      </p:sp>
      <p:sp>
        <p:nvSpPr>
          <p:cNvPr id="811155291" name="Source context [811155291]">
            <a:extLst>
              <a:ext uri="{FF2B5EF4-FFF2-40B4-BE49-F238E27FC236}">
                <a16:creationId xmlns:a16="http://schemas.microsoft.com/office/drawing/2014/main" id="{2529F333-36BA-45AF-9586-4662026451D3}"/>
              </a:ext>
            </a:extLst>
          </p:cNvPr>
          <p:cNvSpPr>
            <a:spLocks noGrp="1"/>
          </p:cNvSpPr>
          <p:nvPr/>
        </p:nvSpPr>
        <p:spPr>
          <a:xfrm>
            <a:off x="457200" y="1504950"/>
            <a:ext cx="11277600" cy="666750"/>
          </a:xfrm>
          <a:prstGeom prst="rect">
            <a:avLst/>
          </a:prstGeom>
          <a:noFill/>
          <a:ln w="0">
            <a:noFill/>
          </a:ln>
        </p:spPr>
        <p:txBody>
          <a:bodyPr wrap="square" lIns="19050" tIns="0" rIns="19050" bIns="0" anchor="t">
            <a:noAutofit/>
          </a:bodyPr>
          <a:lstStyle>
            <a:defPPr marL="0" indent="0" algn="l">
              <a:buNone/>
              <a:defRPr sz="2250" b="0">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250" b="0">
                <a:solidFill>
                  <a:srgbClr val="006D80"/>
                </a:solidFill>
                <a:latin typeface="Arial"/>
                <a:ea typeface="Arial"/>
                <a:cs typeface="Arial"/>
              </a:defRPr>
            </a:pPr>
            <a:r>
              <a:rPr sz="2250" b="0">
                <a:solidFill>
                  <a:srgbClr val="006D80"/>
                </a:solidFill>
                <a:latin typeface="Arial"/>
                <a:ea typeface="Arial"/>
                <a:cs typeface="Arial"/>
              </a:rPr>
              <a:t>Source ages are undated and have not been updated</a:t>
            </a:r>
          </a:p>
        </p:txBody>
      </p:sp>
      <p:sp>
        <p:nvSpPr>
          <p:cNvPr id="811155292" name="Text 174 [811155292]">
            <a:extLst>
              <a:ext uri="{FF2B5EF4-FFF2-40B4-BE49-F238E27FC236}">
                <a16:creationId xmlns:a16="http://schemas.microsoft.com/office/drawing/2014/main" id="{38C12B74-272B-4F59-8C0E-1D4E4C57BEC2}"/>
              </a:ext>
            </a:extLst>
          </p:cNvPr>
          <p:cNvSpPr>
            <a:spLocks noGrp="1"/>
          </p:cNvSpPr>
          <p:nvPr/>
        </p:nvSpPr>
        <p:spPr>
          <a:xfrm>
            <a:off x="457200" y="6515100"/>
            <a:ext cx="9906000" cy="247650"/>
          </a:xfrm>
          <a:prstGeom prst="rect">
            <a:avLst/>
          </a:prstGeom>
          <a:noFill/>
          <a:ln w="0">
            <a:noFill/>
          </a:ln>
        </p:spPr>
        <p:txBody>
          <a:bodyPr wrap="square" lIns="19050" tIns="0" rIns="19050" bIns="0" anchor="t">
            <a:noAutofit/>
          </a:bodyPr>
          <a:lstStyle>
            <a:defPPr marL="0" indent="0" algn="l">
              <a:buNone/>
              <a:defRPr sz="1500" b="0">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500" b="0">
                <a:solidFill>
                  <a:srgbClr val="31576A"/>
                </a:solidFill>
                <a:latin typeface="Arial"/>
                <a:ea typeface="Arial"/>
                <a:cs typeface="Arial"/>
              </a:defRPr>
            </a:pPr>
            <a:r>
              <a:rPr sz="1500" b="0">
                <a:solidFill>
                  <a:srgbClr val="31576A"/>
                </a:solidFill>
                <a:latin typeface="Arial"/>
                <a:ea typeface="Arial"/>
                <a:cs typeface="Arial"/>
              </a:rPr>
              <a:t>VA Providence Healthcare System</a:t>
            </a:r>
          </a:p>
        </p:txBody>
      </p:sp>
      <p:sp>
        <p:nvSpPr>
          <p:cNvPr id="811155293" name="Text 175 [811155293]">
            <a:extLst>
              <a:ext uri="{FF2B5EF4-FFF2-40B4-BE49-F238E27FC236}">
                <a16:creationId xmlns:a16="http://schemas.microsoft.com/office/drawing/2014/main" id="{C4F5B10D-8C6E-459D-87CE-78EB56C36C53}"/>
              </a:ext>
            </a:extLst>
          </p:cNvPr>
          <p:cNvSpPr>
            <a:spLocks noGrp="1"/>
          </p:cNvSpPr>
          <p:nvPr/>
        </p:nvSpPr>
        <p:spPr>
          <a:xfrm>
            <a:off x="11182350" y="6486525"/>
            <a:ext cx="571500" cy="285750"/>
          </a:xfrm>
          <a:prstGeom prst="rect">
            <a:avLst/>
          </a:prstGeom>
          <a:noFill/>
          <a:ln w="0">
            <a:noFill/>
          </a:ln>
        </p:spPr>
        <p:txBody>
          <a:bodyPr wrap="square" lIns="19050" tIns="0" rIns="19050" bIns="0" anchor="t">
            <a:noAutofit/>
          </a:bodyPr>
          <a:lstStyle>
            <a:defPPr marL="0" indent="0" algn="l">
              <a:buNone/>
              <a:defRPr sz="1650" b="1">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650" b="1">
                <a:solidFill>
                  <a:srgbClr val="31576A"/>
                </a:solidFill>
                <a:latin typeface="Arial"/>
                <a:ea typeface="Arial"/>
                <a:cs typeface="Arial"/>
              </a:defRPr>
            </a:pPr>
            <a:r>
              <a:rPr sz="1650" b="1">
                <a:solidFill>
                  <a:srgbClr val="31576A"/>
                </a:solidFill>
                <a:latin typeface="Arial"/>
                <a:ea typeface="Arial"/>
                <a:cs typeface="Arial"/>
              </a:rPr>
              <a:t>13</a:t>
            </a:r>
          </a:p>
        </p:txBody>
      </p:sp>
      <p:sp>
        <p:nvSpPr>
          <p:cNvPr id="811155294" name="Text 176 [811155294]">
            <a:extLst>
              <a:ext uri="{FF2B5EF4-FFF2-40B4-BE49-F238E27FC236}">
                <a16:creationId xmlns:a16="http://schemas.microsoft.com/office/drawing/2014/main" id="{579300C1-E1D6-4716-BB0A-34A6E34FAC0F}"/>
              </a:ext>
            </a:extLst>
          </p:cNvPr>
          <p:cNvSpPr>
            <a:spLocks noGrp="1"/>
          </p:cNvSpPr>
          <p:nvPr/>
        </p:nvSpPr>
        <p:spPr>
          <a:xfrm>
            <a:off x="457200" y="2238375"/>
            <a:ext cx="2714625" cy="1200150"/>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Chronic pain syndromes</a:t>
            </a:r>
          </a:p>
        </p:txBody>
      </p:sp>
      <p:sp>
        <p:nvSpPr>
          <p:cNvPr id="811155295" name="Text 177 [811155295]">
            <a:extLst>
              <a:ext uri="{FF2B5EF4-FFF2-40B4-BE49-F238E27FC236}">
                <a16:creationId xmlns:a16="http://schemas.microsoft.com/office/drawing/2014/main" id="{5EA9FAC5-B378-4015-976A-7F666BA903C7}"/>
              </a:ext>
            </a:extLst>
          </p:cNvPr>
          <p:cNvSpPr>
            <a:spLocks noGrp="1"/>
          </p:cNvSpPr>
          <p:nvPr/>
        </p:nvSpPr>
        <p:spPr>
          <a:xfrm>
            <a:off x="3467100" y="2238375"/>
            <a:ext cx="8267700" cy="1200150"/>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Musculoskeletal complaints and unexplained pain.</a:t>
            </a:r>
          </a:p>
        </p:txBody>
      </p:sp>
      <p:sp>
        <p:nvSpPr>
          <p:cNvPr id="811155296" name="Text 178 [811155296]">
            <a:extLst>
              <a:ext uri="{FF2B5EF4-FFF2-40B4-BE49-F238E27FC236}">
                <a16:creationId xmlns:a16="http://schemas.microsoft.com/office/drawing/2014/main" id="{003E0DE9-77EA-4198-B07A-65453ACED777}"/>
              </a:ext>
            </a:extLst>
          </p:cNvPr>
          <p:cNvSpPr>
            <a:spLocks noGrp="1"/>
          </p:cNvSpPr>
          <p:nvPr/>
        </p:nvSpPr>
        <p:spPr>
          <a:xfrm>
            <a:off x="457200" y="3571875"/>
            <a:ext cx="2714625" cy="1200150"/>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Respiratory issues</a:t>
            </a:r>
          </a:p>
        </p:txBody>
      </p:sp>
      <p:sp>
        <p:nvSpPr>
          <p:cNvPr id="811155297" name="Text 179 [811155297]">
            <a:extLst>
              <a:ext uri="{FF2B5EF4-FFF2-40B4-BE49-F238E27FC236}">
                <a16:creationId xmlns:a16="http://schemas.microsoft.com/office/drawing/2014/main" id="{152B985C-FC48-427A-9F3D-1C7CA2914D9B}"/>
              </a:ext>
            </a:extLst>
          </p:cNvPr>
          <p:cNvSpPr>
            <a:spLocks noGrp="1"/>
          </p:cNvSpPr>
          <p:nvPr/>
        </p:nvSpPr>
        <p:spPr>
          <a:xfrm>
            <a:off x="3467100" y="3571875"/>
            <a:ext cx="8267700" cy="1200150"/>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Asthma and chronic bronchitis (from airborne exposures).</a:t>
            </a:r>
          </a:p>
        </p:txBody>
      </p:sp>
      <p:sp>
        <p:nvSpPr>
          <p:cNvPr id="811155298" name="Text 180 [811155298]">
            <a:extLst>
              <a:ext uri="{FF2B5EF4-FFF2-40B4-BE49-F238E27FC236}">
                <a16:creationId xmlns:a16="http://schemas.microsoft.com/office/drawing/2014/main" id="{C66BACE0-B1FC-4867-9D07-30D14A23859E}"/>
              </a:ext>
            </a:extLst>
          </p:cNvPr>
          <p:cNvSpPr>
            <a:spLocks noGrp="1"/>
          </p:cNvSpPr>
          <p:nvPr/>
        </p:nvSpPr>
        <p:spPr>
          <a:xfrm>
            <a:off x="457200" y="4905375"/>
            <a:ext cx="2714625" cy="1200150"/>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Sleep disorders</a:t>
            </a:r>
          </a:p>
        </p:txBody>
      </p:sp>
      <p:sp>
        <p:nvSpPr>
          <p:cNvPr id="811155299" name="Text 181 [811155299]">
            <a:extLst>
              <a:ext uri="{FF2B5EF4-FFF2-40B4-BE49-F238E27FC236}">
                <a16:creationId xmlns:a16="http://schemas.microsoft.com/office/drawing/2014/main" id="{929279B7-C55C-4481-8D69-8BC25446D331}"/>
              </a:ext>
            </a:extLst>
          </p:cNvPr>
          <p:cNvSpPr>
            <a:spLocks noGrp="1"/>
          </p:cNvSpPr>
          <p:nvPr/>
        </p:nvSpPr>
        <p:spPr>
          <a:xfrm>
            <a:off x="3467100" y="4905375"/>
            <a:ext cx="8267700" cy="1200150"/>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Insomnia and sleep apnea.</a:t>
            </a:r>
          </a:p>
        </p:txBody>
      </p:sp>
    </p:spTree>
    <p:extLst>
      <p:ext uri="{BB962C8B-B14F-4D97-AF65-F5344CB8AC3E}">
        <p14:creationId xmlns:p14="http://schemas.microsoft.com/office/powerpoint/2010/main" val="4761055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11155286]">
          <a:extLst>
            <a:ext uri="{FF2B5EF4-FFF2-40B4-BE49-F238E27FC236}">
              <a16:creationId xmlns:a16="http://schemas.microsoft.com/office/drawing/2014/main" id="{471003E2-F630-18B8-BC19-1098D53D825F}"/>
            </a:ext>
          </a:extLst>
        </p:cNvPr>
        <p:cNvGrpSpPr/>
        <p:nvPr/>
      </p:nvGrpSpPr>
      <p:grpSpPr>
        <a:xfrm>
          <a:off x="0" y="0"/>
          <a:ext cx="0" cy="0"/>
          <a:chOff x="0" y="0"/>
          <a:chExt cx="0" cy="0"/>
        </a:xfrm>
      </p:grpSpPr>
      <p:sp>
        <p:nvSpPr>
          <p:cNvPr id="811155288" name="Panel 171 [811155288]">
            <a:extLst>
              <a:ext uri="{FF2B5EF4-FFF2-40B4-BE49-F238E27FC236}">
                <a16:creationId xmlns:a16="http://schemas.microsoft.com/office/drawing/2014/main" id="{CFA54CFF-425E-13A2-9B25-3A5756BAC824}"/>
              </a:ext>
            </a:extLst>
          </p:cNvPr>
          <p:cNvSpPr>
            <a:spLocks noGrp="1"/>
          </p:cNvSpPr>
          <p:nvPr/>
        </p:nvSpPr>
        <p:spPr>
          <a:xfrm>
            <a:off x="0" y="0"/>
            <a:ext cx="12192000" cy="1419225"/>
          </a:xfrm>
          <a:prstGeom prst="rect">
            <a:avLst/>
          </a:prstGeom>
          <a:solidFill>
            <a:srgbClr val="071D36"/>
          </a:solidFill>
          <a:ln w="0">
            <a:noFill/>
          </a:ln>
        </p:spPr>
        <p:txBody>
          <a:bodyPr/>
          <a:lstStyle/>
          <a:p>
            <a:endParaRPr lang="en-US"/>
          </a:p>
        </p:txBody>
      </p:sp>
      <p:sp>
        <p:nvSpPr>
          <p:cNvPr id="811155289" name="Panel 172 [811155289]">
            <a:extLst>
              <a:ext uri="{FF2B5EF4-FFF2-40B4-BE49-F238E27FC236}">
                <a16:creationId xmlns:a16="http://schemas.microsoft.com/office/drawing/2014/main" id="{C49D1C81-CB88-993D-0006-F883666FEFC1}"/>
              </a:ext>
            </a:extLst>
          </p:cNvPr>
          <p:cNvSpPr>
            <a:spLocks noGrp="1"/>
          </p:cNvSpPr>
          <p:nvPr/>
        </p:nvSpPr>
        <p:spPr>
          <a:xfrm>
            <a:off x="457200" y="1314450"/>
            <a:ext cx="11277600" cy="38100"/>
          </a:xfrm>
          <a:prstGeom prst="rect">
            <a:avLst/>
          </a:prstGeom>
          <a:solidFill>
            <a:srgbClr val="00CCE3"/>
          </a:solidFill>
          <a:ln w="0">
            <a:noFill/>
          </a:ln>
        </p:spPr>
        <p:txBody>
          <a:bodyPr/>
          <a:lstStyle/>
          <a:p>
            <a:endParaRPr lang="en-US"/>
          </a:p>
        </p:txBody>
      </p:sp>
      <p:sp>
        <p:nvSpPr>
          <p:cNvPr id="811155290" name="Text 173 [811155290]">
            <a:extLst>
              <a:ext uri="{FF2B5EF4-FFF2-40B4-BE49-F238E27FC236}">
                <a16:creationId xmlns:a16="http://schemas.microsoft.com/office/drawing/2014/main" id="{4ADA8AF9-6F3D-D626-7009-21F07F57B23F}"/>
              </a:ext>
            </a:extLst>
          </p:cNvPr>
          <p:cNvSpPr>
            <a:spLocks noGrp="1"/>
          </p:cNvSpPr>
          <p:nvPr/>
        </p:nvSpPr>
        <p:spPr>
          <a:xfrm>
            <a:off x="457200" y="295275"/>
            <a:ext cx="11277600" cy="1000125"/>
          </a:xfrm>
          <a:prstGeom prst="rect">
            <a:avLst/>
          </a:prstGeom>
          <a:noFill/>
          <a:ln w="0">
            <a:noFill/>
          </a:ln>
        </p:spPr>
        <p:txBody>
          <a:bodyPr wrap="square" lIns="19050" tIns="0" rIns="19050" bIns="0" anchor="t">
            <a:noAutofit/>
          </a:bodyPr>
          <a:lstStyle>
            <a:defPPr marL="0" indent="0" algn="l">
              <a:buNone/>
              <a:defRPr sz="3675" b="1">
                <a:solidFill>
                  <a:srgbClr val="FFFFFF"/>
                </a:solidFill>
                <a:latin typeface="Arial Narrow"/>
                <a:ea typeface="Arial Narrow"/>
                <a:cs typeface="Arial Narrow"/>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3675" b="1">
                <a:solidFill>
                  <a:srgbClr val="FFFFFF"/>
                </a:solidFill>
                <a:latin typeface="Arial Narrow"/>
                <a:ea typeface="Arial Narrow"/>
                <a:cs typeface="Arial Narrow"/>
              </a:defRPr>
            </a:pPr>
            <a:r>
              <a:rPr lang="en-US" sz="3675" b="1" dirty="0">
                <a:solidFill>
                  <a:srgbClr val="FFFFFF"/>
                </a:solidFill>
                <a:latin typeface="Arial Narrow"/>
                <a:ea typeface="Arial Narrow"/>
                <a:cs typeface="Arial Narrow"/>
              </a:rPr>
              <a:t>POST-9/11 IRAQ/AFGHANISTAN </a:t>
            </a:r>
            <a:r>
              <a:rPr sz="3675" b="1" dirty="0">
                <a:solidFill>
                  <a:srgbClr val="FFFFFF"/>
                </a:solidFill>
                <a:latin typeface="Arial Narrow"/>
                <a:ea typeface="Arial Narrow"/>
                <a:cs typeface="Arial Narrow"/>
              </a:rPr>
              <a:t>VETERANS / CONTINUED</a:t>
            </a:r>
          </a:p>
        </p:txBody>
      </p:sp>
      <p:sp>
        <p:nvSpPr>
          <p:cNvPr id="811155291" name="Source context [811155291]">
            <a:extLst>
              <a:ext uri="{FF2B5EF4-FFF2-40B4-BE49-F238E27FC236}">
                <a16:creationId xmlns:a16="http://schemas.microsoft.com/office/drawing/2014/main" id="{EB076694-1EA6-925C-E3DE-A1B52C111E55}"/>
              </a:ext>
            </a:extLst>
          </p:cNvPr>
          <p:cNvSpPr>
            <a:spLocks noGrp="1"/>
          </p:cNvSpPr>
          <p:nvPr/>
        </p:nvSpPr>
        <p:spPr>
          <a:xfrm>
            <a:off x="457200" y="1504950"/>
            <a:ext cx="11277600" cy="666750"/>
          </a:xfrm>
          <a:prstGeom prst="rect">
            <a:avLst/>
          </a:prstGeom>
          <a:noFill/>
          <a:ln w="0">
            <a:noFill/>
          </a:ln>
        </p:spPr>
        <p:txBody>
          <a:bodyPr wrap="square" lIns="19050" tIns="0" rIns="19050" bIns="0" anchor="t">
            <a:noAutofit/>
          </a:bodyPr>
          <a:lstStyle>
            <a:defPPr marL="0" indent="0" algn="l">
              <a:buNone/>
              <a:defRPr sz="2250" b="0">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250" b="0">
                <a:solidFill>
                  <a:srgbClr val="006D80"/>
                </a:solidFill>
                <a:latin typeface="Arial"/>
                <a:ea typeface="Arial"/>
                <a:cs typeface="Arial"/>
              </a:defRPr>
            </a:pPr>
            <a:r>
              <a:rPr sz="2250" b="0">
                <a:solidFill>
                  <a:srgbClr val="006D80"/>
                </a:solidFill>
                <a:latin typeface="Arial"/>
                <a:ea typeface="Arial"/>
                <a:cs typeface="Arial"/>
              </a:rPr>
              <a:t>Source ages are undated and have not been updated</a:t>
            </a:r>
          </a:p>
        </p:txBody>
      </p:sp>
      <p:sp>
        <p:nvSpPr>
          <p:cNvPr id="811155292" name="Text 174 [811155292]">
            <a:extLst>
              <a:ext uri="{FF2B5EF4-FFF2-40B4-BE49-F238E27FC236}">
                <a16:creationId xmlns:a16="http://schemas.microsoft.com/office/drawing/2014/main" id="{D55615F4-B398-2C63-14C5-C0C46AEF1322}"/>
              </a:ext>
            </a:extLst>
          </p:cNvPr>
          <p:cNvSpPr>
            <a:spLocks noGrp="1"/>
          </p:cNvSpPr>
          <p:nvPr/>
        </p:nvSpPr>
        <p:spPr>
          <a:xfrm>
            <a:off x="457200" y="6515100"/>
            <a:ext cx="9906000" cy="247650"/>
          </a:xfrm>
          <a:prstGeom prst="rect">
            <a:avLst/>
          </a:prstGeom>
          <a:noFill/>
          <a:ln w="0">
            <a:noFill/>
          </a:ln>
        </p:spPr>
        <p:txBody>
          <a:bodyPr wrap="square" lIns="19050" tIns="0" rIns="19050" bIns="0" anchor="t">
            <a:noAutofit/>
          </a:bodyPr>
          <a:lstStyle>
            <a:defPPr marL="0" indent="0" algn="l">
              <a:buNone/>
              <a:defRPr sz="1500" b="0">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500" b="0">
                <a:solidFill>
                  <a:srgbClr val="31576A"/>
                </a:solidFill>
                <a:latin typeface="Arial"/>
                <a:ea typeface="Arial"/>
                <a:cs typeface="Arial"/>
              </a:defRPr>
            </a:pPr>
            <a:r>
              <a:rPr sz="1500" b="0">
                <a:solidFill>
                  <a:srgbClr val="31576A"/>
                </a:solidFill>
                <a:latin typeface="Arial"/>
                <a:ea typeface="Arial"/>
                <a:cs typeface="Arial"/>
              </a:rPr>
              <a:t>VA Providence Healthcare System</a:t>
            </a:r>
          </a:p>
        </p:txBody>
      </p:sp>
      <p:sp>
        <p:nvSpPr>
          <p:cNvPr id="811155293" name="Text 175 [811155293]">
            <a:extLst>
              <a:ext uri="{FF2B5EF4-FFF2-40B4-BE49-F238E27FC236}">
                <a16:creationId xmlns:a16="http://schemas.microsoft.com/office/drawing/2014/main" id="{BDF602BF-0C7F-F62E-6393-1E2C231EE43F}"/>
              </a:ext>
            </a:extLst>
          </p:cNvPr>
          <p:cNvSpPr>
            <a:spLocks noGrp="1"/>
          </p:cNvSpPr>
          <p:nvPr/>
        </p:nvSpPr>
        <p:spPr>
          <a:xfrm>
            <a:off x="11182350" y="6486525"/>
            <a:ext cx="571500" cy="285750"/>
          </a:xfrm>
          <a:prstGeom prst="rect">
            <a:avLst/>
          </a:prstGeom>
          <a:noFill/>
          <a:ln w="0">
            <a:noFill/>
          </a:ln>
        </p:spPr>
        <p:txBody>
          <a:bodyPr wrap="square" lIns="19050" tIns="0" rIns="19050" bIns="0" anchor="t">
            <a:noAutofit/>
          </a:bodyPr>
          <a:lstStyle>
            <a:defPPr marL="0" indent="0" algn="l">
              <a:buNone/>
              <a:defRPr sz="1650" b="1">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650" b="1">
                <a:solidFill>
                  <a:srgbClr val="31576A"/>
                </a:solidFill>
                <a:latin typeface="Arial"/>
                <a:ea typeface="Arial"/>
                <a:cs typeface="Arial"/>
              </a:defRPr>
            </a:pPr>
            <a:r>
              <a:rPr sz="1650" b="1">
                <a:solidFill>
                  <a:srgbClr val="31576A"/>
                </a:solidFill>
                <a:latin typeface="Arial"/>
                <a:ea typeface="Arial"/>
                <a:cs typeface="Arial"/>
              </a:rPr>
              <a:t>13</a:t>
            </a:r>
          </a:p>
        </p:txBody>
      </p:sp>
      <p:sp>
        <p:nvSpPr>
          <p:cNvPr id="811155294" name="Text 176 [811155294]">
            <a:extLst>
              <a:ext uri="{FF2B5EF4-FFF2-40B4-BE49-F238E27FC236}">
                <a16:creationId xmlns:a16="http://schemas.microsoft.com/office/drawing/2014/main" id="{8B31A01E-9DDB-8A6A-C847-CB8EC97A84CD}"/>
              </a:ext>
            </a:extLst>
          </p:cNvPr>
          <p:cNvSpPr>
            <a:spLocks noGrp="1"/>
          </p:cNvSpPr>
          <p:nvPr/>
        </p:nvSpPr>
        <p:spPr>
          <a:xfrm>
            <a:off x="457200" y="2238375"/>
            <a:ext cx="2714625" cy="1200150"/>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lang="en-US" sz="2400" b="1" dirty="0">
                <a:solidFill>
                  <a:srgbClr val="006D80"/>
                </a:solidFill>
                <a:latin typeface="Arial"/>
                <a:ea typeface="Arial"/>
                <a:cs typeface="Arial"/>
              </a:rPr>
              <a:t>Post-9/11</a:t>
            </a:r>
            <a:endParaRPr sz="2400" b="1" dirty="0">
              <a:solidFill>
                <a:srgbClr val="006D80"/>
              </a:solidFill>
              <a:latin typeface="Arial"/>
              <a:ea typeface="Arial"/>
              <a:cs typeface="Arial"/>
            </a:endParaRPr>
          </a:p>
        </p:txBody>
      </p:sp>
      <p:sp>
        <p:nvSpPr>
          <p:cNvPr id="811155295" name="Text 177 [811155295]">
            <a:extLst>
              <a:ext uri="{FF2B5EF4-FFF2-40B4-BE49-F238E27FC236}">
                <a16:creationId xmlns:a16="http://schemas.microsoft.com/office/drawing/2014/main" id="{7787B2BF-F7C1-31E5-6E48-D2F26F36F5C9}"/>
              </a:ext>
            </a:extLst>
          </p:cNvPr>
          <p:cNvSpPr>
            <a:spLocks noGrp="1"/>
          </p:cNvSpPr>
          <p:nvPr/>
        </p:nvSpPr>
        <p:spPr>
          <a:xfrm>
            <a:off x="3467100" y="2238375"/>
            <a:ext cx="8267700" cy="1200150"/>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lang="en-US" sz="2400" b="0" dirty="0">
                <a:solidFill>
                  <a:srgbClr val="102E44"/>
                </a:solidFill>
                <a:latin typeface="Arial"/>
                <a:ea typeface="Arial"/>
                <a:cs typeface="Arial"/>
              </a:rPr>
              <a:t>Heaviest physical and mental health toll of any living generation, highest rate of service-connected disability</a:t>
            </a:r>
            <a:endParaRPr sz="2400" b="0" dirty="0">
              <a:solidFill>
                <a:srgbClr val="102E44"/>
              </a:solidFill>
              <a:latin typeface="Arial"/>
              <a:ea typeface="Arial"/>
              <a:cs typeface="Arial"/>
            </a:endParaRPr>
          </a:p>
        </p:txBody>
      </p:sp>
      <p:sp>
        <p:nvSpPr>
          <p:cNvPr id="811155296" name="Text 178 [811155296]">
            <a:extLst>
              <a:ext uri="{FF2B5EF4-FFF2-40B4-BE49-F238E27FC236}">
                <a16:creationId xmlns:a16="http://schemas.microsoft.com/office/drawing/2014/main" id="{E7855C42-845B-EBCF-F64B-BB3BE0C2A96B}"/>
              </a:ext>
            </a:extLst>
          </p:cNvPr>
          <p:cNvSpPr>
            <a:spLocks noGrp="1"/>
          </p:cNvSpPr>
          <p:nvPr/>
        </p:nvSpPr>
        <p:spPr>
          <a:xfrm>
            <a:off x="457200" y="3571875"/>
            <a:ext cx="2714625" cy="1200150"/>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lang="en-US" sz="2400" b="1" dirty="0">
                <a:solidFill>
                  <a:srgbClr val="006D80"/>
                </a:solidFill>
                <a:latin typeface="Arial"/>
                <a:ea typeface="Arial"/>
                <a:cs typeface="Arial"/>
              </a:rPr>
              <a:t>Exposure History</a:t>
            </a:r>
            <a:endParaRPr sz="2400" b="1" dirty="0">
              <a:solidFill>
                <a:srgbClr val="006D80"/>
              </a:solidFill>
              <a:latin typeface="Arial"/>
              <a:ea typeface="Arial"/>
              <a:cs typeface="Arial"/>
            </a:endParaRPr>
          </a:p>
        </p:txBody>
      </p:sp>
      <p:sp>
        <p:nvSpPr>
          <p:cNvPr id="811155297" name="Text 179 [811155297]">
            <a:extLst>
              <a:ext uri="{FF2B5EF4-FFF2-40B4-BE49-F238E27FC236}">
                <a16:creationId xmlns:a16="http://schemas.microsoft.com/office/drawing/2014/main" id="{6F3C9ACD-78F5-8F91-6A64-55ED818AA311}"/>
              </a:ext>
            </a:extLst>
          </p:cNvPr>
          <p:cNvSpPr>
            <a:spLocks noGrp="1"/>
          </p:cNvSpPr>
          <p:nvPr/>
        </p:nvSpPr>
        <p:spPr>
          <a:xfrm>
            <a:off x="3467100" y="3571875"/>
            <a:ext cx="8267700" cy="1200150"/>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lang="en-US" sz="2400" dirty="0">
                <a:solidFill>
                  <a:srgbClr val="102E44"/>
                </a:solidFill>
                <a:latin typeface="Arial"/>
                <a:ea typeface="Arial"/>
                <a:cs typeface="Arial"/>
              </a:rPr>
              <a:t>Open-air burn pits, airborne exposure to smoke, radiation exposure, asthma, bronchitis, COPD</a:t>
            </a:r>
            <a:endParaRPr sz="2400" b="0" dirty="0">
              <a:solidFill>
                <a:srgbClr val="102E44"/>
              </a:solidFill>
              <a:latin typeface="Arial"/>
              <a:ea typeface="Arial"/>
              <a:cs typeface="Arial"/>
            </a:endParaRPr>
          </a:p>
        </p:txBody>
      </p:sp>
      <p:sp>
        <p:nvSpPr>
          <p:cNvPr id="811155298" name="Text 180 [811155298]">
            <a:extLst>
              <a:ext uri="{FF2B5EF4-FFF2-40B4-BE49-F238E27FC236}">
                <a16:creationId xmlns:a16="http://schemas.microsoft.com/office/drawing/2014/main" id="{5058340D-D66C-68B6-BF33-ADFA11D026C0}"/>
              </a:ext>
            </a:extLst>
          </p:cNvPr>
          <p:cNvSpPr>
            <a:spLocks noGrp="1"/>
          </p:cNvSpPr>
          <p:nvPr/>
        </p:nvSpPr>
        <p:spPr>
          <a:xfrm>
            <a:off x="457200" y="4905375"/>
            <a:ext cx="2714625" cy="1200150"/>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lang="en-US" sz="2400" b="1" dirty="0">
                <a:solidFill>
                  <a:srgbClr val="006D80"/>
                </a:solidFill>
                <a:latin typeface="Arial"/>
                <a:ea typeface="Arial"/>
                <a:cs typeface="Arial"/>
              </a:rPr>
              <a:t>Mental Health</a:t>
            </a:r>
            <a:endParaRPr sz="2400" b="1" dirty="0">
              <a:solidFill>
                <a:srgbClr val="006D80"/>
              </a:solidFill>
              <a:latin typeface="Arial"/>
              <a:ea typeface="Arial"/>
              <a:cs typeface="Arial"/>
            </a:endParaRPr>
          </a:p>
        </p:txBody>
      </p:sp>
      <p:sp>
        <p:nvSpPr>
          <p:cNvPr id="811155299" name="Text 181 [811155299]">
            <a:extLst>
              <a:ext uri="{FF2B5EF4-FFF2-40B4-BE49-F238E27FC236}">
                <a16:creationId xmlns:a16="http://schemas.microsoft.com/office/drawing/2014/main" id="{04B823BA-FA88-3239-146F-AFEABEB1A184}"/>
              </a:ext>
            </a:extLst>
          </p:cNvPr>
          <p:cNvSpPr>
            <a:spLocks noGrp="1"/>
          </p:cNvSpPr>
          <p:nvPr/>
        </p:nvSpPr>
        <p:spPr>
          <a:xfrm>
            <a:off x="3467100" y="4905375"/>
            <a:ext cx="8267700" cy="1200150"/>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lang="en-US" sz="2400" b="0" dirty="0">
                <a:solidFill>
                  <a:srgbClr val="102E44"/>
                </a:solidFill>
                <a:latin typeface="Arial"/>
                <a:ea typeface="Arial"/>
                <a:cs typeface="Arial"/>
              </a:rPr>
              <a:t>PTSD, depression, TBI, substance use disorders</a:t>
            </a:r>
            <a:endParaRPr sz="2400" b="0" dirty="0">
              <a:solidFill>
                <a:srgbClr val="102E44"/>
              </a:solidFill>
              <a:latin typeface="Arial"/>
              <a:ea typeface="Arial"/>
              <a:cs typeface="Arial"/>
            </a:endParaRPr>
          </a:p>
        </p:txBody>
      </p:sp>
    </p:spTree>
    <p:extLst>
      <p:ext uri="{BB962C8B-B14F-4D97-AF65-F5344CB8AC3E}">
        <p14:creationId xmlns:p14="http://schemas.microsoft.com/office/powerpoint/2010/main" val="42820891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11155300]">
          <a:extLst>
            <a:ext uri="{FF2B5EF4-FFF2-40B4-BE49-F238E27FC236}">
              <a16:creationId xmlns:a16="http://schemas.microsoft.com/office/drawing/2014/main" id="{9B99EA1E-33AE-496D-9FDB-A96A2BE51CEF}"/>
            </a:ext>
          </a:extLst>
        </p:cNvPr>
        <p:cNvGrpSpPr/>
        <p:nvPr/>
      </p:nvGrpSpPr>
      <p:grpSpPr>
        <a:xfrm>
          <a:off x="0" y="0"/>
          <a:ext cx="0" cy="0"/>
          <a:chOff x="0" y="0"/>
          <a:chExt cx="0" cy="0"/>
        </a:xfrm>
      </p:grpSpPr>
      <p:sp>
        <p:nvSpPr>
          <p:cNvPr id="811155302" name="Panel 183 [811155302]">
            <a:extLst>
              <a:ext uri="{FF2B5EF4-FFF2-40B4-BE49-F238E27FC236}">
                <a16:creationId xmlns:a16="http://schemas.microsoft.com/office/drawing/2014/main" id="{644FD37C-CD31-4847-9558-D4590C3AEB1F}"/>
              </a:ext>
            </a:extLst>
          </p:cNvPr>
          <p:cNvSpPr>
            <a:spLocks noGrp="1"/>
          </p:cNvSpPr>
          <p:nvPr/>
        </p:nvSpPr>
        <p:spPr>
          <a:xfrm>
            <a:off x="0" y="0"/>
            <a:ext cx="12192000" cy="1419225"/>
          </a:xfrm>
          <a:prstGeom prst="rect">
            <a:avLst/>
          </a:prstGeom>
          <a:solidFill>
            <a:srgbClr val="071D36"/>
          </a:solidFill>
          <a:ln w="0">
            <a:noFill/>
          </a:ln>
        </p:spPr>
        <p:txBody>
          <a:bodyPr/>
          <a:lstStyle/>
          <a:p>
            <a:endParaRPr lang="en-US"/>
          </a:p>
        </p:txBody>
      </p:sp>
      <p:sp>
        <p:nvSpPr>
          <p:cNvPr id="811155303" name="Panel 184 [811155303]">
            <a:extLst>
              <a:ext uri="{FF2B5EF4-FFF2-40B4-BE49-F238E27FC236}">
                <a16:creationId xmlns:a16="http://schemas.microsoft.com/office/drawing/2014/main" id="{97AC9128-7827-42B7-84CB-92EB9D3A39D4}"/>
              </a:ext>
            </a:extLst>
          </p:cNvPr>
          <p:cNvSpPr>
            <a:spLocks noGrp="1"/>
          </p:cNvSpPr>
          <p:nvPr/>
        </p:nvSpPr>
        <p:spPr>
          <a:xfrm>
            <a:off x="457200" y="1314450"/>
            <a:ext cx="11277600" cy="38100"/>
          </a:xfrm>
          <a:prstGeom prst="rect">
            <a:avLst/>
          </a:prstGeom>
          <a:solidFill>
            <a:srgbClr val="00CCE3"/>
          </a:solidFill>
          <a:ln w="0">
            <a:noFill/>
          </a:ln>
        </p:spPr>
        <p:txBody>
          <a:bodyPr/>
          <a:lstStyle/>
          <a:p>
            <a:endParaRPr lang="en-US"/>
          </a:p>
        </p:txBody>
      </p:sp>
      <p:sp>
        <p:nvSpPr>
          <p:cNvPr id="811155304" name="Text 185 [811155304]">
            <a:extLst>
              <a:ext uri="{FF2B5EF4-FFF2-40B4-BE49-F238E27FC236}">
                <a16:creationId xmlns:a16="http://schemas.microsoft.com/office/drawing/2014/main" id="{6E7AF523-888E-4005-8630-704F445F87A5}"/>
              </a:ext>
            </a:extLst>
          </p:cNvPr>
          <p:cNvSpPr>
            <a:spLocks noGrp="1"/>
          </p:cNvSpPr>
          <p:nvPr/>
        </p:nvSpPr>
        <p:spPr>
          <a:xfrm>
            <a:off x="457200" y="295275"/>
            <a:ext cx="11277600" cy="1000125"/>
          </a:xfrm>
          <a:prstGeom prst="rect">
            <a:avLst/>
          </a:prstGeom>
          <a:noFill/>
          <a:ln w="0">
            <a:noFill/>
          </a:ln>
        </p:spPr>
        <p:txBody>
          <a:bodyPr wrap="square" lIns="19050" tIns="0" rIns="19050" bIns="0" anchor="t">
            <a:noAutofit/>
          </a:bodyPr>
          <a:lstStyle>
            <a:defPPr marL="0" indent="0" algn="l">
              <a:buNone/>
              <a:defRPr sz="3675" b="1">
                <a:solidFill>
                  <a:srgbClr val="FFFFFF"/>
                </a:solidFill>
                <a:latin typeface="Arial Narrow"/>
                <a:ea typeface="Arial Narrow"/>
                <a:cs typeface="Arial Narrow"/>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3675" b="1">
                <a:solidFill>
                  <a:srgbClr val="FFFFFF"/>
                </a:solidFill>
                <a:latin typeface="Arial Narrow"/>
                <a:ea typeface="Arial Narrow"/>
                <a:cs typeface="Arial Narrow"/>
              </a:defRPr>
            </a:pPr>
            <a:r>
              <a:rPr sz="3675" b="1">
                <a:solidFill>
                  <a:srgbClr val="FFFFFF"/>
                </a:solidFill>
                <a:latin typeface="Arial Narrow"/>
                <a:ea typeface="Arial Narrow"/>
                <a:cs typeface="Arial Narrow"/>
              </a:rPr>
              <a:t>MILITARY SERVICE AND AGING</a:t>
            </a:r>
          </a:p>
        </p:txBody>
      </p:sp>
      <p:sp>
        <p:nvSpPr>
          <p:cNvPr id="811155305" name="Text 186 [811155305]">
            <a:extLst>
              <a:ext uri="{FF2B5EF4-FFF2-40B4-BE49-F238E27FC236}">
                <a16:creationId xmlns:a16="http://schemas.microsoft.com/office/drawing/2014/main" id="{36090E14-ADE5-4B2C-BAC3-ECEAE0EA880C}"/>
              </a:ext>
            </a:extLst>
          </p:cNvPr>
          <p:cNvSpPr>
            <a:spLocks noGrp="1"/>
          </p:cNvSpPr>
          <p:nvPr/>
        </p:nvSpPr>
        <p:spPr>
          <a:xfrm>
            <a:off x="457200" y="6515100"/>
            <a:ext cx="9906000" cy="247650"/>
          </a:xfrm>
          <a:prstGeom prst="rect">
            <a:avLst/>
          </a:prstGeom>
          <a:noFill/>
          <a:ln w="0">
            <a:noFill/>
          </a:ln>
        </p:spPr>
        <p:txBody>
          <a:bodyPr wrap="square" lIns="19050" tIns="0" rIns="19050" bIns="0" anchor="t">
            <a:noAutofit/>
          </a:bodyPr>
          <a:lstStyle>
            <a:defPPr marL="0" indent="0" algn="l">
              <a:buNone/>
              <a:defRPr sz="1500" b="0">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500" b="0">
                <a:solidFill>
                  <a:srgbClr val="31576A"/>
                </a:solidFill>
                <a:latin typeface="Arial"/>
                <a:ea typeface="Arial"/>
                <a:cs typeface="Arial"/>
              </a:defRPr>
            </a:pPr>
            <a:r>
              <a:rPr sz="1500" b="0">
                <a:solidFill>
                  <a:srgbClr val="31576A"/>
                </a:solidFill>
                <a:latin typeface="Arial"/>
                <a:ea typeface="Arial"/>
                <a:cs typeface="Arial"/>
              </a:rPr>
              <a:t>VA Providence Healthcare System</a:t>
            </a:r>
          </a:p>
        </p:txBody>
      </p:sp>
      <p:sp>
        <p:nvSpPr>
          <p:cNvPr id="811155306" name="Text 187 [811155306]">
            <a:extLst>
              <a:ext uri="{FF2B5EF4-FFF2-40B4-BE49-F238E27FC236}">
                <a16:creationId xmlns:a16="http://schemas.microsoft.com/office/drawing/2014/main" id="{82F3CC6F-F0BA-4603-8640-20FA11311462}"/>
              </a:ext>
            </a:extLst>
          </p:cNvPr>
          <p:cNvSpPr>
            <a:spLocks noGrp="1"/>
          </p:cNvSpPr>
          <p:nvPr/>
        </p:nvSpPr>
        <p:spPr>
          <a:xfrm>
            <a:off x="11182350" y="6486525"/>
            <a:ext cx="571500" cy="285750"/>
          </a:xfrm>
          <a:prstGeom prst="rect">
            <a:avLst/>
          </a:prstGeom>
          <a:noFill/>
          <a:ln w="0">
            <a:noFill/>
          </a:ln>
        </p:spPr>
        <p:txBody>
          <a:bodyPr wrap="square" lIns="19050" tIns="0" rIns="19050" bIns="0" anchor="t">
            <a:noAutofit/>
          </a:bodyPr>
          <a:lstStyle>
            <a:defPPr marL="0" indent="0" algn="l">
              <a:buNone/>
              <a:defRPr sz="1650" b="1">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650" b="1">
                <a:solidFill>
                  <a:srgbClr val="31576A"/>
                </a:solidFill>
                <a:latin typeface="Arial"/>
                <a:ea typeface="Arial"/>
                <a:cs typeface="Arial"/>
              </a:defRPr>
            </a:pPr>
            <a:r>
              <a:rPr sz="1650" b="1">
                <a:solidFill>
                  <a:srgbClr val="31576A"/>
                </a:solidFill>
                <a:latin typeface="Arial"/>
                <a:ea typeface="Arial"/>
                <a:cs typeface="Arial"/>
              </a:rPr>
              <a:t>14</a:t>
            </a:r>
          </a:p>
        </p:txBody>
      </p:sp>
      <p:sp>
        <p:nvSpPr>
          <p:cNvPr id="811155307" name="Text 188 [811155307]">
            <a:extLst>
              <a:ext uri="{FF2B5EF4-FFF2-40B4-BE49-F238E27FC236}">
                <a16:creationId xmlns:a16="http://schemas.microsoft.com/office/drawing/2014/main" id="{7E9C8837-E754-4B7D-A351-F823F529A2DE}"/>
              </a:ext>
            </a:extLst>
          </p:cNvPr>
          <p:cNvSpPr>
            <a:spLocks noGrp="1"/>
          </p:cNvSpPr>
          <p:nvPr/>
        </p:nvSpPr>
        <p:spPr>
          <a:xfrm>
            <a:off x="457200" y="1809750"/>
            <a:ext cx="2714625" cy="13049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Musculoskeletal and sensory</a:t>
            </a:r>
          </a:p>
        </p:txBody>
      </p:sp>
      <p:sp>
        <p:nvSpPr>
          <p:cNvPr id="811155308" name="Text 189 [811155308]">
            <a:extLst>
              <a:ext uri="{FF2B5EF4-FFF2-40B4-BE49-F238E27FC236}">
                <a16:creationId xmlns:a16="http://schemas.microsoft.com/office/drawing/2014/main" id="{321E0440-B966-4F72-986C-998AF02A3C24}"/>
              </a:ext>
            </a:extLst>
          </p:cNvPr>
          <p:cNvSpPr>
            <a:spLocks noGrp="1"/>
          </p:cNvSpPr>
          <p:nvPr/>
        </p:nvSpPr>
        <p:spPr>
          <a:xfrm>
            <a:off x="3467100" y="1809750"/>
            <a:ext cx="8267700" cy="13049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Joint pain, arthritis, back injuries, amputations, hearing loss, tinnitus and vision loss.</a:t>
            </a:r>
          </a:p>
        </p:txBody>
      </p:sp>
      <p:sp>
        <p:nvSpPr>
          <p:cNvPr id="811155309" name="Text 190 [811155309]">
            <a:extLst>
              <a:ext uri="{FF2B5EF4-FFF2-40B4-BE49-F238E27FC236}">
                <a16:creationId xmlns:a16="http://schemas.microsoft.com/office/drawing/2014/main" id="{7EBFFCFC-FB05-442F-98CA-1D114B2FFE66}"/>
              </a:ext>
            </a:extLst>
          </p:cNvPr>
          <p:cNvSpPr>
            <a:spLocks noGrp="1"/>
          </p:cNvSpPr>
          <p:nvPr/>
        </p:nvSpPr>
        <p:spPr>
          <a:xfrm>
            <a:off x="457200" y="3248025"/>
            <a:ext cx="2714625" cy="13049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Neurologic</a:t>
            </a:r>
          </a:p>
        </p:txBody>
      </p:sp>
      <p:sp>
        <p:nvSpPr>
          <p:cNvPr id="811155310" name="Text 191 [811155310]">
            <a:extLst>
              <a:ext uri="{FF2B5EF4-FFF2-40B4-BE49-F238E27FC236}">
                <a16:creationId xmlns:a16="http://schemas.microsoft.com/office/drawing/2014/main" id="{E4E0ACAB-D729-4421-878C-10D3CEB85977}"/>
              </a:ext>
            </a:extLst>
          </p:cNvPr>
          <p:cNvSpPr>
            <a:spLocks noGrp="1"/>
          </p:cNvSpPr>
          <p:nvPr/>
        </p:nvSpPr>
        <p:spPr>
          <a:xfrm>
            <a:off x="3467100" y="3248025"/>
            <a:ext cx="8267700" cy="13049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Traumatic brain injury (TBI) and peripheral neuropathy (Korean War).</a:t>
            </a:r>
          </a:p>
        </p:txBody>
      </p:sp>
      <p:sp>
        <p:nvSpPr>
          <p:cNvPr id="811155311" name="Text 192 [811155311]">
            <a:extLst>
              <a:ext uri="{FF2B5EF4-FFF2-40B4-BE49-F238E27FC236}">
                <a16:creationId xmlns:a16="http://schemas.microsoft.com/office/drawing/2014/main" id="{7F5290BE-199E-48C5-8E4B-56696BD22862}"/>
              </a:ext>
            </a:extLst>
          </p:cNvPr>
          <p:cNvSpPr>
            <a:spLocks noGrp="1"/>
          </p:cNvSpPr>
          <p:nvPr/>
        </p:nvSpPr>
        <p:spPr>
          <a:xfrm>
            <a:off x="457200" y="4686300"/>
            <a:ext cx="2714625" cy="13049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Mental health</a:t>
            </a:r>
          </a:p>
        </p:txBody>
      </p:sp>
      <p:sp>
        <p:nvSpPr>
          <p:cNvPr id="811155312" name="Text 193 [811155312]">
            <a:extLst>
              <a:ext uri="{FF2B5EF4-FFF2-40B4-BE49-F238E27FC236}">
                <a16:creationId xmlns:a16="http://schemas.microsoft.com/office/drawing/2014/main" id="{3D7294C2-D304-484D-A512-77375362A27C}"/>
              </a:ext>
            </a:extLst>
          </p:cNvPr>
          <p:cNvSpPr>
            <a:spLocks noGrp="1"/>
          </p:cNvSpPr>
          <p:nvPr/>
        </p:nvSpPr>
        <p:spPr>
          <a:xfrm>
            <a:off x="3467100" y="4686300"/>
            <a:ext cx="8267700" cy="13049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PTSD, depression, anxiety and substance use disorders.</a:t>
            </a:r>
          </a:p>
        </p:txBody>
      </p:sp>
    </p:spTree>
    <p:extLst>
      <p:ext uri="{BB962C8B-B14F-4D97-AF65-F5344CB8AC3E}">
        <p14:creationId xmlns:p14="http://schemas.microsoft.com/office/powerpoint/2010/main" val="9044563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11155313]">
          <a:extLst>
            <a:ext uri="{FF2B5EF4-FFF2-40B4-BE49-F238E27FC236}">
              <a16:creationId xmlns:a16="http://schemas.microsoft.com/office/drawing/2014/main" id="{BBD12710-E9AC-4C82-8A32-E070344D6A6E}"/>
            </a:ext>
          </a:extLst>
        </p:cNvPr>
        <p:cNvGrpSpPr/>
        <p:nvPr/>
      </p:nvGrpSpPr>
      <p:grpSpPr>
        <a:xfrm>
          <a:off x="0" y="0"/>
          <a:ext cx="0" cy="0"/>
          <a:chOff x="0" y="0"/>
          <a:chExt cx="0" cy="0"/>
        </a:xfrm>
      </p:grpSpPr>
      <p:sp>
        <p:nvSpPr>
          <p:cNvPr id="811155315" name="Panel 195 [811155315]">
            <a:extLst>
              <a:ext uri="{FF2B5EF4-FFF2-40B4-BE49-F238E27FC236}">
                <a16:creationId xmlns:a16="http://schemas.microsoft.com/office/drawing/2014/main" id="{81A8BC0A-6FDC-443D-B08B-821B0E93D69A}"/>
              </a:ext>
            </a:extLst>
          </p:cNvPr>
          <p:cNvSpPr>
            <a:spLocks noGrp="1"/>
          </p:cNvSpPr>
          <p:nvPr/>
        </p:nvSpPr>
        <p:spPr>
          <a:xfrm>
            <a:off x="0" y="0"/>
            <a:ext cx="12192000" cy="1419225"/>
          </a:xfrm>
          <a:prstGeom prst="rect">
            <a:avLst/>
          </a:prstGeom>
          <a:solidFill>
            <a:srgbClr val="071D36"/>
          </a:solidFill>
          <a:ln w="0">
            <a:noFill/>
          </a:ln>
        </p:spPr>
        <p:txBody>
          <a:bodyPr/>
          <a:lstStyle/>
          <a:p>
            <a:endParaRPr lang="en-US"/>
          </a:p>
        </p:txBody>
      </p:sp>
      <p:sp>
        <p:nvSpPr>
          <p:cNvPr id="811155316" name="Panel 196 [811155316]">
            <a:extLst>
              <a:ext uri="{FF2B5EF4-FFF2-40B4-BE49-F238E27FC236}">
                <a16:creationId xmlns:a16="http://schemas.microsoft.com/office/drawing/2014/main" id="{6FE545C5-9FF7-4745-89AF-0D53A9DB5580}"/>
              </a:ext>
            </a:extLst>
          </p:cNvPr>
          <p:cNvSpPr>
            <a:spLocks noGrp="1"/>
          </p:cNvSpPr>
          <p:nvPr/>
        </p:nvSpPr>
        <p:spPr>
          <a:xfrm>
            <a:off x="457200" y="1314450"/>
            <a:ext cx="11277600" cy="38100"/>
          </a:xfrm>
          <a:prstGeom prst="rect">
            <a:avLst/>
          </a:prstGeom>
          <a:solidFill>
            <a:srgbClr val="00CCE3"/>
          </a:solidFill>
          <a:ln w="0">
            <a:noFill/>
          </a:ln>
        </p:spPr>
        <p:txBody>
          <a:bodyPr/>
          <a:lstStyle/>
          <a:p>
            <a:endParaRPr lang="en-US"/>
          </a:p>
        </p:txBody>
      </p:sp>
      <p:sp>
        <p:nvSpPr>
          <p:cNvPr id="811155317" name="Text 197 [811155317]">
            <a:extLst>
              <a:ext uri="{FF2B5EF4-FFF2-40B4-BE49-F238E27FC236}">
                <a16:creationId xmlns:a16="http://schemas.microsoft.com/office/drawing/2014/main" id="{27078D98-5CE7-47BC-A219-EEEE00728D1D}"/>
              </a:ext>
            </a:extLst>
          </p:cNvPr>
          <p:cNvSpPr>
            <a:spLocks noGrp="1"/>
          </p:cNvSpPr>
          <p:nvPr/>
        </p:nvSpPr>
        <p:spPr>
          <a:xfrm>
            <a:off x="457200" y="295275"/>
            <a:ext cx="11277600" cy="1000125"/>
          </a:xfrm>
          <a:prstGeom prst="rect">
            <a:avLst/>
          </a:prstGeom>
          <a:noFill/>
          <a:ln w="0">
            <a:noFill/>
          </a:ln>
        </p:spPr>
        <p:txBody>
          <a:bodyPr wrap="square" lIns="19050" tIns="0" rIns="19050" bIns="0" anchor="t">
            <a:noAutofit/>
          </a:bodyPr>
          <a:lstStyle>
            <a:defPPr marL="0" indent="0" algn="l">
              <a:buNone/>
              <a:defRPr sz="3675" b="1">
                <a:solidFill>
                  <a:srgbClr val="FFFFFF"/>
                </a:solidFill>
                <a:latin typeface="Arial Narrow"/>
                <a:ea typeface="Arial Narrow"/>
                <a:cs typeface="Arial Narrow"/>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3675" b="1">
                <a:solidFill>
                  <a:srgbClr val="FFFFFF"/>
                </a:solidFill>
                <a:latin typeface="Arial Narrow"/>
                <a:ea typeface="Arial Narrow"/>
                <a:cs typeface="Arial Narrow"/>
              </a:defRPr>
            </a:pPr>
            <a:r>
              <a:rPr sz="3675" b="1">
                <a:solidFill>
                  <a:srgbClr val="FFFFFF"/>
                </a:solidFill>
                <a:latin typeface="Arial Narrow"/>
                <a:ea typeface="Arial Narrow"/>
                <a:cs typeface="Arial Narrow"/>
              </a:rPr>
              <a:t>MILITARY SERVICE AND AGING / CONTINUED</a:t>
            </a:r>
          </a:p>
        </p:txBody>
      </p:sp>
      <p:sp>
        <p:nvSpPr>
          <p:cNvPr id="811155318" name="Text 198 [811155318]">
            <a:extLst>
              <a:ext uri="{FF2B5EF4-FFF2-40B4-BE49-F238E27FC236}">
                <a16:creationId xmlns:a16="http://schemas.microsoft.com/office/drawing/2014/main" id="{C4BBAD24-AE04-4770-83EF-BF270E3F5C11}"/>
              </a:ext>
            </a:extLst>
          </p:cNvPr>
          <p:cNvSpPr>
            <a:spLocks noGrp="1"/>
          </p:cNvSpPr>
          <p:nvPr/>
        </p:nvSpPr>
        <p:spPr>
          <a:xfrm>
            <a:off x="457200" y="6515100"/>
            <a:ext cx="9906000" cy="247650"/>
          </a:xfrm>
          <a:prstGeom prst="rect">
            <a:avLst/>
          </a:prstGeom>
          <a:noFill/>
          <a:ln w="0">
            <a:noFill/>
          </a:ln>
        </p:spPr>
        <p:txBody>
          <a:bodyPr wrap="square" lIns="19050" tIns="0" rIns="19050" bIns="0" anchor="t">
            <a:noAutofit/>
          </a:bodyPr>
          <a:lstStyle>
            <a:defPPr marL="0" indent="0" algn="l">
              <a:buNone/>
              <a:defRPr sz="1500" b="0">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500" b="0">
                <a:solidFill>
                  <a:srgbClr val="31576A"/>
                </a:solidFill>
                <a:latin typeface="Arial"/>
                <a:ea typeface="Arial"/>
                <a:cs typeface="Arial"/>
              </a:defRPr>
            </a:pPr>
            <a:r>
              <a:rPr sz="1500" b="0">
                <a:solidFill>
                  <a:srgbClr val="31576A"/>
                </a:solidFill>
                <a:latin typeface="Arial"/>
                <a:ea typeface="Arial"/>
                <a:cs typeface="Arial"/>
              </a:rPr>
              <a:t>VA Providence Healthcare System</a:t>
            </a:r>
          </a:p>
        </p:txBody>
      </p:sp>
      <p:sp>
        <p:nvSpPr>
          <p:cNvPr id="811155319" name="Text 199 [811155319]">
            <a:extLst>
              <a:ext uri="{FF2B5EF4-FFF2-40B4-BE49-F238E27FC236}">
                <a16:creationId xmlns:a16="http://schemas.microsoft.com/office/drawing/2014/main" id="{E259C345-EE38-486E-A1D0-8335EC6999D9}"/>
              </a:ext>
            </a:extLst>
          </p:cNvPr>
          <p:cNvSpPr>
            <a:spLocks noGrp="1"/>
          </p:cNvSpPr>
          <p:nvPr/>
        </p:nvSpPr>
        <p:spPr>
          <a:xfrm>
            <a:off x="11182350" y="6486525"/>
            <a:ext cx="571500" cy="285750"/>
          </a:xfrm>
          <a:prstGeom prst="rect">
            <a:avLst/>
          </a:prstGeom>
          <a:noFill/>
          <a:ln w="0">
            <a:noFill/>
          </a:ln>
        </p:spPr>
        <p:txBody>
          <a:bodyPr wrap="square" lIns="19050" tIns="0" rIns="19050" bIns="0" anchor="t">
            <a:noAutofit/>
          </a:bodyPr>
          <a:lstStyle>
            <a:defPPr marL="0" indent="0" algn="l">
              <a:buNone/>
              <a:defRPr sz="1650" b="1">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650" b="1">
                <a:solidFill>
                  <a:srgbClr val="31576A"/>
                </a:solidFill>
                <a:latin typeface="Arial"/>
                <a:ea typeface="Arial"/>
                <a:cs typeface="Arial"/>
              </a:defRPr>
            </a:pPr>
            <a:r>
              <a:rPr sz="1650" b="1">
                <a:solidFill>
                  <a:srgbClr val="31576A"/>
                </a:solidFill>
                <a:latin typeface="Arial"/>
                <a:ea typeface="Arial"/>
                <a:cs typeface="Arial"/>
              </a:rPr>
              <a:t>15</a:t>
            </a:r>
          </a:p>
        </p:txBody>
      </p:sp>
      <p:sp>
        <p:nvSpPr>
          <p:cNvPr id="811155320" name="Text 200 [811155320]">
            <a:extLst>
              <a:ext uri="{FF2B5EF4-FFF2-40B4-BE49-F238E27FC236}">
                <a16:creationId xmlns:a16="http://schemas.microsoft.com/office/drawing/2014/main" id="{F7809DB1-8544-4A00-8F99-E8EFE1E535B0}"/>
              </a:ext>
            </a:extLst>
          </p:cNvPr>
          <p:cNvSpPr>
            <a:spLocks noGrp="1"/>
          </p:cNvSpPr>
          <p:nvPr/>
        </p:nvSpPr>
        <p:spPr>
          <a:xfrm>
            <a:off x="457200" y="1790700"/>
            <a:ext cx="2714625" cy="13430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Respiratory and skin</a:t>
            </a:r>
          </a:p>
        </p:txBody>
      </p:sp>
      <p:sp>
        <p:nvSpPr>
          <p:cNvPr id="811155321" name="Text 201 [811155321]">
            <a:extLst>
              <a:ext uri="{FF2B5EF4-FFF2-40B4-BE49-F238E27FC236}">
                <a16:creationId xmlns:a16="http://schemas.microsoft.com/office/drawing/2014/main" id="{F79D028F-9E1F-486C-90DA-300CF432C87B}"/>
              </a:ext>
            </a:extLst>
          </p:cNvPr>
          <p:cNvSpPr>
            <a:spLocks noGrp="1"/>
          </p:cNvSpPr>
          <p:nvPr/>
        </p:nvSpPr>
        <p:spPr>
          <a:xfrm>
            <a:off x="3467100" y="1790700"/>
            <a:ext cx="8267700" cy="13430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Asthma, chronic bronchitis and COPD; burn pits, dust and chemical exposures. Scars and dermatitis.</a:t>
            </a:r>
          </a:p>
        </p:txBody>
      </p:sp>
      <p:sp>
        <p:nvSpPr>
          <p:cNvPr id="811155322" name="Text 202 [811155322]">
            <a:extLst>
              <a:ext uri="{FF2B5EF4-FFF2-40B4-BE49-F238E27FC236}">
                <a16:creationId xmlns:a16="http://schemas.microsoft.com/office/drawing/2014/main" id="{D8287D92-5917-4B1E-8256-3CBF99748F70}"/>
              </a:ext>
            </a:extLst>
          </p:cNvPr>
          <p:cNvSpPr>
            <a:spLocks noGrp="1"/>
          </p:cNvSpPr>
          <p:nvPr/>
        </p:nvSpPr>
        <p:spPr>
          <a:xfrm>
            <a:off x="457200" y="3267075"/>
            <a:ext cx="2714625" cy="13430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Specific exposures</a:t>
            </a:r>
          </a:p>
        </p:txBody>
      </p:sp>
      <p:sp>
        <p:nvSpPr>
          <p:cNvPr id="811155323" name="Text 203 [811155323]">
            <a:extLst>
              <a:ext uri="{FF2B5EF4-FFF2-40B4-BE49-F238E27FC236}">
                <a16:creationId xmlns:a16="http://schemas.microsoft.com/office/drawing/2014/main" id="{D4A088C5-F89F-422A-9AB2-34F4064BE65E}"/>
              </a:ext>
            </a:extLst>
          </p:cNvPr>
          <p:cNvSpPr>
            <a:spLocks noGrp="1"/>
          </p:cNvSpPr>
          <p:nvPr/>
        </p:nvSpPr>
        <p:spPr>
          <a:xfrm>
            <a:off x="3467100" y="3267075"/>
            <a:ext cx="8267700" cy="13430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Agent Orange (Vietnam era): diabetes, certain cancers and Parkinson’s disease. Gulf War Illness: chronic fatigue, joint pain and memory problems.</a:t>
            </a:r>
          </a:p>
        </p:txBody>
      </p:sp>
      <p:sp>
        <p:nvSpPr>
          <p:cNvPr id="811155324" name="Text 204 [811155324]">
            <a:extLst>
              <a:ext uri="{FF2B5EF4-FFF2-40B4-BE49-F238E27FC236}">
                <a16:creationId xmlns:a16="http://schemas.microsoft.com/office/drawing/2014/main" id="{0252548D-F9CD-47D6-AE52-27766259E9B1}"/>
              </a:ext>
            </a:extLst>
          </p:cNvPr>
          <p:cNvSpPr>
            <a:spLocks noGrp="1"/>
          </p:cNvSpPr>
          <p:nvPr/>
        </p:nvSpPr>
        <p:spPr>
          <a:xfrm>
            <a:off x="457200" y="4743450"/>
            <a:ext cx="2714625" cy="13430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Cardiovascular</a:t>
            </a:r>
          </a:p>
        </p:txBody>
      </p:sp>
      <p:sp>
        <p:nvSpPr>
          <p:cNvPr id="811155325" name="Text 205 [811155325]">
            <a:extLst>
              <a:ext uri="{FF2B5EF4-FFF2-40B4-BE49-F238E27FC236}">
                <a16:creationId xmlns:a16="http://schemas.microsoft.com/office/drawing/2014/main" id="{6C338DC9-FB57-4545-8105-5CB2F21CA5D8}"/>
              </a:ext>
            </a:extLst>
          </p:cNvPr>
          <p:cNvSpPr>
            <a:spLocks noGrp="1"/>
          </p:cNvSpPr>
          <p:nvPr/>
        </p:nvSpPr>
        <p:spPr>
          <a:xfrm>
            <a:off x="3467100" y="4743450"/>
            <a:ext cx="8267700" cy="13430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Heart disease.</a:t>
            </a:r>
          </a:p>
        </p:txBody>
      </p:sp>
    </p:spTree>
    <p:extLst>
      <p:ext uri="{BB962C8B-B14F-4D97-AF65-F5344CB8AC3E}">
        <p14:creationId xmlns:p14="http://schemas.microsoft.com/office/powerpoint/2010/main" val="18798555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71D36"/>
        </a:solidFill>
        <a:effectLst/>
      </p:bgPr>
    </p:bg>
    <p:spTree>
      <p:nvGrpSpPr>
        <p:cNvPr id="1" name="Shape [811155326]">
          <a:extLst>
            <a:ext uri="{FF2B5EF4-FFF2-40B4-BE49-F238E27FC236}">
              <a16:creationId xmlns:a16="http://schemas.microsoft.com/office/drawing/2014/main" id="{771360D4-4C37-4462-B5F6-63682E326F97}"/>
            </a:ext>
          </a:extLst>
        </p:cNvPr>
        <p:cNvGrpSpPr/>
        <p:nvPr/>
      </p:nvGrpSpPr>
      <p:grpSpPr>
        <a:xfrm>
          <a:off x="0" y="0"/>
          <a:ext cx="0" cy="0"/>
          <a:chOff x="0" y="0"/>
          <a:chExt cx="0" cy="0"/>
        </a:xfrm>
      </p:grpSpPr>
      <p:pic>
        <p:nvPicPr>
          <p:cNvPr id="811155327" name="Shape [811155327]">
            <a:extLst>
              <a:ext uri="{FF2B5EF4-FFF2-40B4-BE49-F238E27FC236}">
                <a16:creationId xmlns:a16="http://schemas.microsoft.com/office/drawing/2014/main" id="{E1DA6BBE-C339-4650-82F1-0B4E61ECB299}"/>
              </a:ext>
            </a:extLst>
          </p:cNvPr>
          <p:cNvPicPr>
            <a:picLocks noChangeAspect="1"/>
          </p:cNvPicPr>
          <p:nvPr/>
        </p:nvPicPr>
        <p:blipFill>
          <a:blip r:embed="rId3"/>
          <a:srcRect t="7643" b="7643"/>
          <a:stretch/>
        </p:blipFill>
        <p:spPr>
          <a:xfrm>
            <a:off x="0" y="0"/>
            <a:ext cx="12192000" cy="6858000"/>
          </a:xfrm>
          <a:prstGeom prst="rect">
            <a:avLst/>
          </a:prstGeom>
        </p:spPr>
      </p:pic>
      <p:sp>
        <p:nvSpPr>
          <p:cNvPr id="811155328" name="Panel 207 [811155328]">
            <a:extLst>
              <a:ext uri="{FF2B5EF4-FFF2-40B4-BE49-F238E27FC236}">
                <a16:creationId xmlns:a16="http://schemas.microsoft.com/office/drawing/2014/main" id="{40D613EA-7634-4A9A-99A7-31F148B38F42}"/>
              </a:ext>
            </a:extLst>
          </p:cNvPr>
          <p:cNvSpPr>
            <a:spLocks noGrp="1"/>
          </p:cNvSpPr>
          <p:nvPr/>
        </p:nvSpPr>
        <p:spPr>
          <a:xfrm>
            <a:off x="0" y="0"/>
            <a:ext cx="12192000" cy="6858000"/>
          </a:xfrm>
          <a:prstGeom prst="rect">
            <a:avLst/>
          </a:prstGeom>
          <a:gradFill>
            <a:gsLst>
              <a:gs pos="0">
                <a:srgbClr val="071D36">
                  <a:alpha val="98000"/>
                </a:srgbClr>
              </a:gs>
              <a:gs pos="54000">
                <a:srgbClr val="071D36">
                  <a:alpha val="86000"/>
                </a:srgbClr>
              </a:gs>
              <a:gs pos="100000">
                <a:srgbClr val="071D36">
                  <a:alpha val="15000"/>
                </a:srgbClr>
              </a:gs>
            </a:gsLst>
            <a:lin ang="0"/>
          </a:gradFill>
          <a:ln w="0">
            <a:noFill/>
          </a:ln>
        </p:spPr>
        <p:txBody>
          <a:bodyPr/>
          <a:lstStyle/>
          <a:p>
            <a:endParaRPr lang="en-US"/>
          </a:p>
        </p:txBody>
      </p:sp>
      <p:sp>
        <p:nvSpPr>
          <p:cNvPr id="811155329" name="Text 208 [811155329]">
            <a:extLst>
              <a:ext uri="{FF2B5EF4-FFF2-40B4-BE49-F238E27FC236}">
                <a16:creationId xmlns:a16="http://schemas.microsoft.com/office/drawing/2014/main" id="{F154A5CF-C0AB-4656-A8EC-0801787635B8}"/>
              </a:ext>
            </a:extLst>
          </p:cNvPr>
          <p:cNvSpPr>
            <a:spLocks noGrp="1"/>
          </p:cNvSpPr>
          <p:nvPr/>
        </p:nvSpPr>
        <p:spPr>
          <a:xfrm>
            <a:off x="457200" y="352425"/>
            <a:ext cx="11277600" cy="409575"/>
          </a:xfrm>
          <a:prstGeom prst="rect">
            <a:avLst/>
          </a:prstGeom>
          <a:noFill/>
          <a:ln w="0">
            <a:noFill/>
          </a:ln>
        </p:spPr>
        <p:txBody>
          <a:bodyPr wrap="square" lIns="19050" tIns="0" rIns="19050" bIns="0" anchor="t">
            <a:noAutofit/>
          </a:bodyPr>
          <a:lstStyle>
            <a:defPPr marL="0" indent="0" algn="l">
              <a:buNone/>
              <a:defRPr sz="2025" b="1">
                <a:solidFill>
                  <a:srgbClr val="00CCE3"/>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025" b="1">
                <a:solidFill>
                  <a:srgbClr val="00CCE3"/>
                </a:solidFill>
                <a:latin typeface="Arial"/>
                <a:ea typeface="Arial"/>
                <a:cs typeface="Arial"/>
              </a:defRPr>
            </a:pPr>
            <a:r>
              <a:rPr sz="2025" b="1">
                <a:solidFill>
                  <a:srgbClr val="00CCE3"/>
                </a:solidFill>
                <a:latin typeface="Arial"/>
                <a:ea typeface="Arial"/>
                <a:cs typeface="Arial"/>
              </a:rPr>
              <a:t>GERIATRIC CARE</a:t>
            </a:r>
          </a:p>
        </p:txBody>
      </p:sp>
      <p:sp>
        <p:nvSpPr>
          <p:cNvPr id="811155330" name="Text 209 [811155330]">
            <a:extLst>
              <a:ext uri="{FF2B5EF4-FFF2-40B4-BE49-F238E27FC236}">
                <a16:creationId xmlns:a16="http://schemas.microsoft.com/office/drawing/2014/main" id="{EEA13434-D3B9-4EBE-B02E-A6047F228E98}"/>
              </a:ext>
            </a:extLst>
          </p:cNvPr>
          <p:cNvSpPr>
            <a:spLocks noGrp="1"/>
          </p:cNvSpPr>
          <p:nvPr/>
        </p:nvSpPr>
        <p:spPr>
          <a:xfrm>
            <a:off x="457200" y="1219200"/>
            <a:ext cx="10477500" cy="2857500"/>
          </a:xfrm>
          <a:prstGeom prst="rect">
            <a:avLst/>
          </a:prstGeom>
          <a:noFill/>
          <a:ln w="0">
            <a:noFill/>
          </a:ln>
        </p:spPr>
        <p:txBody>
          <a:bodyPr wrap="square" lIns="19050" tIns="0" rIns="19050" bIns="0" anchor="t">
            <a:noAutofit/>
          </a:bodyPr>
          <a:lstStyle>
            <a:defPPr marL="0" indent="0" algn="l">
              <a:buNone/>
              <a:defRPr sz="5400" b="1">
                <a:solidFill>
                  <a:srgbClr val="FFFFFF"/>
                </a:solidFill>
                <a:latin typeface="Arial Narrow"/>
                <a:ea typeface="Arial Narrow"/>
                <a:cs typeface="Arial Narrow"/>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5400" b="1">
                <a:solidFill>
                  <a:srgbClr val="FFFFFF"/>
                </a:solidFill>
                <a:latin typeface="Arial Narrow"/>
                <a:ea typeface="Arial Narrow"/>
                <a:cs typeface="Arial Narrow"/>
              </a:defRPr>
            </a:pPr>
            <a:r>
              <a:rPr sz="5400" b="1">
                <a:solidFill>
                  <a:srgbClr val="FFFFFF"/>
                </a:solidFill>
                <a:latin typeface="Arial Narrow"/>
                <a:ea typeface="Arial Narrow"/>
                <a:cs typeface="Arial Narrow"/>
              </a:rPr>
              <a:t>HEALTH AND</a:t>
            </a:r>
          </a:p>
          <a:p>
            <a:pPr marL="0" indent="0" algn="l">
              <a:buNone/>
              <a:defRPr sz="5400" b="1">
                <a:solidFill>
                  <a:srgbClr val="FFFFFF"/>
                </a:solidFill>
                <a:latin typeface="Arial Narrow"/>
                <a:ea typeface="Arial Narrow"/>
                <a:cs typeface="Arial Narrow"/>
              </a:defRPr>
            </a:pPr>
            <a:r>
              <a:rPr sz="5400" b="1">
                <a:solidFill>
                  <a:srgbClr val="FFFFFF"/>
                </a:solidFill>
                <a:latin typeface="Arial Narrow"/>
                <a:ea typeface="Arial Narrow"/>
                <a:cs typeface="Arial Narrow"/>
              </a:rPr>
              <a:t>PSYCHOSOCIAL</a:t>
            </a:r>
          </a:p>
          <a:p>
            <a:pPr marL="0" indent="0" algn="l">
              <a:buNone/>
              <a:defRPr sz="5400" b="1">
                <a:solidFill>
                  <a:srgbClr val="FFFFFF"/>
                </a:solidFill>
                <a:latin typeface="Arial Narrow"/>
                <a:ea typeface="Arial Narrow"/>
                <a:cs typeface="Arial Narrow"/>
              </a:defRPr>
            </a:pPr>
            <a:r>
              <a:rPr sz="5400" b="1">
                <a:solidFill>
                  <a:srgbClr val="FFFFFF"/>
                </a:solidFill>
                <a:latin typeface="Arial Narrow"/>
                <a:ea typeface="Arial Narrow"/>
                <a:cs typeface="Arial Narrow"/>
              </a:rPr>
              <a:t>NEEDS</a:t>
            </a:r>
          </a:p>
        </p:txBody>
      </p:sp>
      <p:sp>
        <p:nvSpPr>
          <p:cNvPr id="811155331" name="Panel 210 [811155331]">
            <a:extLst>
              <a:ext uri="{FF2B5EF4-FFF2-40B4-BE49-F238E27FC236}">
                <a16:creationId xmlns:a16="http://schemas.microsoft.com/office/drawing/2014/main" id="{A6D749BD-3162-4AE6-9FBE-D0EE8303B28D}"/>
              </a:ext>
            </a:extLst>
          </p:cNvPr>
          <p:cNvSpPr>
            <a:spLocks noGrp="1"/>
          </p:cNvSpPr>
          <p:nvPr/>
        </p:nvSpPr>
        <p:spPr>
          <a:xfrm>
            <a:off x="457200" y="4010025"/>
            <a:ext cx="6819900" cy="47625"/>
          </a:xfrm>
          <a:prstGeom prst="rect">
            <a:avLst/>
          </a:prstGeom>
          <a:solidFill>
            <a:srgbClr val="00CCE3"/>
          </a:solidFill>
          <a:ln w="0">
            <a:noFill/>
          </a:ln>
        </p:spPr>
        <p:txBody>
          <a:bodyPr/>
          <a:lstStyle/>
          <a:p>
            <a:endParaRPr lang="en-US"/>
          </a:p>
        </p:txBody>
      </p:sp>
      <p:sp>
        <p:nvSpPr>
          <p:cNvPr id="811155332" name="Text 211 [811155332]">
            <a:extLst>
              <a:ext uri="{FF2B5EF4-FFF2-40B4-BE49-F238E27FC236}">
                <a16:creationId xmlns:a16="http://schemas.microsoft.com/office/drawing/2014/main" id="{E621210F-AD0B-43AE-9E35-AB3A0F441FCF}"/>
              </a:ext>
            </a:extLst>
          </p:cNvPr>
          <p:cNvSpPr>
            <a:spLocks noGrp="1"/>
          </p:cNvSpPr>
          <p:nvPr/>
        </p:nvSpPr>
        <p:spPr>
          <a:xfrm>
            <a:off x="457200" y="4314825"/>
            <a:ext cx="9525000" cy="400050"/>
          </a:xfrm>
          <a:prstGeom prst="rect">
            <a:avLst/>
          </a:prstGeom>
          <a:noFill/>
          <a:ln w="0">
            <a:noFill/>
          </a:ln>
        </p:spPr>
        <p:txBody>
          <a:bodyPr wrap="square" lIns="19050" tIns="0" rIns="19050" bIns="0" anchor="t">
            <a:noAutofit/>
          </a:bodyPr>
          <a:lstStyle>
            <a:defPPr marL="0" indent="0" algn="l">
              <a:buNone/>
              <a:defRPr sz="2250" b="0">
                <a:solidFill>
                  <a:srgbClr val="FFFFFF"/>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250" b="0">
                <a:solidFill>
                  <a:srgbClr val="FFFFFF"/>
                </a:solidFill>
                <a:latin typeface="Arial"/>
                <a:ea typeface="Arial"/>
                <a:cs typeface="Arial"/>
              </a:defRPr>
            </a:pPr>
            <a:r>
              <a:rPr sz="2250" b="0">
                <a:solidFill>
                  <a:srgbClr val="FFFFFF"/>
                </a:solidFill>
                <a:latin typeface="Arial"/>
                <a:ea typeface="Arial"/>
                <a:cs typeface="Arial"/>
              </a:rPr>
              <a:t>Medical and functional care</a:t>
            </a:r>
          </a:p>
        </p:txBody>
      </p:sp>
      <p:sp>
        <p:nvSpPr>
          <p:cNvPr id="811155333" name="Text 212 [811155333]">
            <a:extLst>
              <a:ext uri="{FF2B5EF4-FFF2-40B4-BE49-F238E27FC236}">
                <a16:creationId xmlns:a16="http://schemas.microsoft.com/office/drawing/2014/main" id="{460D064A-2EB1-4ED4-82D4-50D61A949BFB}"/>
              </a:ext>
            </a:extLst>
          </p:cNvPr>
          <p:cNvSpPr>
            <a:spLocks noGrp="1"/>
          </p:cNvSpPr>
          <p:nvPr/>
        </p:nvSpPr>
        <p:spPr>
          <a:xfrm>
            <a:off x="457200" y="4857750"/>
            <a:ext cx="9525000" cy="400050"/>
          </a:xfrm>
          <a:prstGeom prst="rect">
            <a:avLst/>
          </a:prstGeom>
          <a:noFill/>
          <a:ln w="0">
            <a:noFill/>
          </a:ln>
        </p:spPr>
        <p:txBody>
          <a:bodyPr wrap="square" lIns="19050" tIns="0" rIns="19050" bIns="0" anchor="t">
            <a:noAutofit/>
          </a:bodyPr>
          <a:lstStyle>
            <a:defPPr marL="0" indent="0" algn="l">
              <a:buNone/>
              <a:defRPr sz="2250" b="0">
                <a:solidFill>
                  <a:srgbClr val="FFFFFF"/>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250" b="0">
                <a:solidFill>
                  <a:srgbClr val="FFFFFF"/>
                </a:solidFill>
                <a:latin typeface="Arial"/>
                <a:ea typeface="Arial"/>
                <a:cs typeface="Arial"/>
              </a:defRPr>
            </a:pPr>
            <a:r>
              <a:rPr sz="2250" b="0">
                <a:solidFill>
                  <a:srgbClr val="FFFFFF"/>
                </a:solidFill>
                <a:latin typeface="Arial"/>
                <a:ea typeface="Arial"/>
                <a:cs typeface="Arial"/>
              </a:rPr>
              <a:t>Mental health and connection</a:t>
            </a:r>
          </a:p>
        </p:txBody>
      </p:sp>
      <p:sp>
        <p:nvSpPr>
          <p:cNvPr id="811155334" name="Text 213 [811155334]">
            <a:extLst>
              <a:ext uri="{FF2B5EF4-FFF2-40B4-BE49-F238E27FC236}">
                <a16:creationId xmlns:a16="http://schemas.microsoft.com/office/drawing/2014/main" id="{78BB1754-E045-4868-B36A-1983195F61ED}"/>
              </a:ext>
            </a:extLst>
          </p:cNvPr>
          <p:cNvSpPr>
            <a:spLocks noGrp="1"/>
          </p:cNvSpPr>
          <p:nvPr/>
        </p:nvSpPr>
        <p:spPr>
          <a:xfrm>
            <a:off x="457200" y="5400675"/>
            <a:ext cx="9525000" cy="400050"/>
          </a:xfrm>
          <a:prstGeom prst="rect">
            <a:avLst/>
          </a:prstGeom>
          <a:noFill/>
          <a:ln w="0">
            <a:noFill/>
          </a:ln>
        </p:spPr>
        <p:txBody>
          <a:bodyPr wrap="square" lIns="19050" tIns="0" rIns="19050" bIns="0" anchor="t">
            <a:noAutofit/>
          </a:bodyPr>
          <a:lstStyle>
            <a:defPPr marL="0" indent="0" algn="l">
              <a:buNone/>
              <a:defRPr sz="2250" b="0">
                <a:solidFill>
                  <a:srgbClr val="FFFFFF"/>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250" b="0">
                <a:solidFill>
                  <a:srgbClr val="FFFFFF"/>
                </a:solidFill>
                <a:latin typeface="Arial"/>
                <a:ea typeface="Arial"/>
                <a:cs typeface="Arial"/>
              </a:defRPr>
            </a:pPr>
            <a:r>
              <a:rPr sz="2250" b="0">
                <a:solidFill>
                  <a:srgbClr val="FFFFFF"/>
                </a:solidFill>
                <a:latin typeface="Arial"/>
                <a:ea typeface="Arial"/>
                <a:cs typeface="Arial"/>
              </a:rPr>
              <a:t>Social determinants of health</a:t>
            </a:r>
          </a:p>
        </p:txBody>
      </p:sp>
      <p:sp>
        <p:nvSpPr>
          <p:cNvPr id="811155335" name="Text 214 [811155335]">
            <a:extLst>
              <a:ext uri="{FF2B5EF4-FFF2-40B4-BE49-F238E27FC236}">
                <a16:creationId xmlns:a16="http://schemas.microsoft.com/office/drawing/2014/main" id="{E7687B68-F240-4151-8BDF-67FBCA55921F}"/>
              </a:ext>
            </a:extLst>
          </p:cNvPr>
          <p:cNvSpPr>
            <a:spLocks noGrp="1"/>
          </p:cNvSpPr>
          <p:nvPr/>
        </p:nvSpPr>
        <p:spPr>
          <a:xfrm>
            <a:off x="457200" y="6438900"/>
            <a:ext cx="11049000" cy="285750"/>
          </a:xfrm>
          <a:prstGeom prst="rect">
            <a:avLst/>
          </a:prstGeom>
          <a:noFill/>
          <a:ln w="0">
            <a:noFill/>
          </a:ln>
        </p:spPr>
        <p:txBody>
          <a:bodyPr wrap="square" lIns="19050" tIns="0" rIns="19050" bIns="0" anchor="t">
            <a:noAutofit/>
          </a:bodyPr>
          <a:lstStyle>
            <a:defPPr marL="0" indent="0" algn="l">
              <a:buNone/>
              <a:defRPr sz="1650" b="0">
                <a:solidFill>
                  <a:srgbClr val="FFFFFF"/>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650" b="0">
                <a:solidFill>
                  <a:srgbClr val="FFFFFF"/>
                </a:solidFill>
                <a:latin typeface="Arial"/>
                <a:ea typeface="Arial"/>
                <a:cs typeface="Arial"/>
              </a:defRPr>
            </a:pPr>
            <a:r>
              <a:rPr sz="1650" b="0">
                <a:solidFill>
                  <a:srgbClr val="FFFFFF"/>
                </a:solidFill>
                <a:latin typeface="Arial"/>
                <a:ea typeface="Arial"/>
                <a:cs typeface="Arial"/>
              </a:rPr>
              <a:t>VA Providence Healthcare System</a:t>
            </a:r>
          </a:p>
        </p:txBody>
      </p:sp>
    </p:spTree>
    <p:extLst>
      <p:ext uri="{BB962C8B-B14F-4D97-AF65-F5344CB8AC3E}">
        <p14:creationId xmlns:p14="http://schemas.microsoft.com/office/powerpoint/2010/main" val="3176480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11155336]">
          <a:extLst>
            <a:ext uri="{FF2B5EF4-FFF2-40B4-BE49-F238E27FC236}">
              <a16:creationId xmlns:a16="http://schemas.microsoft.com/office/drawing/2014/main" id="{B4FC1EFE-B4AA-411B-B23C-9309770E45B2}"/>
            </a:ext>
          </a:extLst>
        </p:cNvPr>
        <p:cNvGrpSpPr/>
        <p:nvPr/>
      </p:nvGrpSpPr>
      <p:grpSpPr>
        <a:xfrm>
          <a:off x="0" y="0"/>
          <a:ext cx="0" cy="0"/>
          <a:chOff x="0" y="0"/>
          <a:chExt cx="0" cy="0"/>
        </a:xfrm>
      </p:grpSpPr>
      <p:sp>
        <p:nvSpPr>
          <p:cNvPr id="811155338" name="Panel 216 [811155338]">
            <a:extLst>
              <a:ext uri="{FF2B5EF4-FFF2-40B4-BE49-F238E27FC236}">
                <a16:creationId xmlns:a16="http://schemas.microsoft.com/office/drawing/2014/main" id="{4CFF86E5-C380-4143-B93B-0644555A4EA4}"/>
              </a:ext>
            </a:extLst>
          </p:cNvPr>
          <p:cNvSpPr>
            <a:spLocks noGrp="1"/>
          </p:cNvSpPr>
          <p:nvPr/>
        </p:nvSpPr>
        <p:spPr>
          <a:xfrm>
            <a:off x="0" y="0"/>
            <a:ext cx="12192000" cy="1419225"/>
          </a:xfrm>
          <a:prstGeom prst="rect">
            <a:avLst/>
          </a:prstGeom>
          <a:solidFill>
            <a:srgbClr val="071D36"/>
          </a:solidFill>
          <a:ln w="0">
            <a:noFill/>
          </a:ln>
        </p:spPr>
        <p:txBody>
          <a:bodyPr/>
          <a:lstStyle/>
          <a:p>
            <a:endParaRPr lang="en-US"/>
          </a:p>
        </p:txBody>
      </p:sp>
      <p:sp>
        <p:nvSpPr>
          <p:cNvPr id="811155339" name="Panel 217 [811155339]">
            <a:extLst>
              <a:ext uri="{FF2B5EF4-FFF2-40B4-BE49-F238E27FC236}">
                <a16:creationId xmlns:a16="http://schemas.microsoft.com/office/drawing/2014/main" id="{887FEF9C-1F1B-4353-9D81-2CA19C008FBB}"/>
              </a:ext>
            </a:extLst>
          </p:cNvPr>
          <p:cNvSpPr>
            <a:spLocks noGrp="1"/>
          </p:cNvSpPr>
          <p:nvPr/>
        </p:nvSpPr>
        <p:spPr>
          <a:xfrm>
            <a:off x="457200" y="1314450"/>
            <a:ext cx="11277600" cy="38100"/>
          </a:xfrm>
          <a:prstGeom prst="rect">
            <a:avLst/>
          </a:prstGeom>
          <a:solidFill>
            <a:srgbClr val="00CCE3"/>
          </a:solidFill>
          <a:ln w="0">
            <a:noFill/>
          </a:ln>
        </p:spPr>
        <p:txBody>
          <a:bodyPr/>
          <a:lstStyle/>
          <a:p>
            <a:endParaRPr lang="en-US"/>
          </a:p>
        </p:txBody>
      </p:sp>
      <p:sp>
        <p:nvSpPr>
          <p:cNvPr id="811155340" name="Text 218 [811155340]">
            <a:extLst>
              <a:ext uri="{FF2B5EF4-FFF2-40B4-BE49-F238E27FC236}">
                <a16:creationId xmlns:a16="http://schemas.microsoft.com/office/drawing/2014/main" id="{537F8E7D-B9E6-48F4-822A-6BAE866D2BBA}"/>
              </a:ext>
            </a:extLst>
          </p:cNvPr>
          <p:cNvSpPr>
            <a:spLocks noGrp="1"/>
          </p:cNvSpPr>
          <p:nvPr/>
        </p:nvSpPr>
        <p:spPr>
          <a:xfrm>
            <a:off x="457200" y="295275"/>
            <a:ext cx="11277600" cy="1000125"/>
          </a:xfrm>
          <a:prstGeom prst="rect">
            <a:avLst/>
          </a:prstGeom>
          <a:noFill/>
          <a:ln w="0">
            <a:noFill/>
          </a:ln>
        </p:spPr>
        <p:txBody>
          <a:bodyPr wrap="square" lIns="19050" tIns="0" rIns="19050" bIns="0" anchor="t">
            <a:noAutofit/>
          </a:bodyPr>
          <a:lstStyle>
            <a:defPPr marL="0" indent="0" algn="l">
              <a:buNone/>
              <a:defRPr sz="3675" b="1">
                <a:solidFill>
                  <a:srgbClr val="FFFFFF"/>
                </a:solidFill>
                <a:latin typeface="Arial Narrow"/>
                <a:ea typeface="Arial Narrow"/>
                <a:cs typeface="Arial Narrow"/>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3675" b="1">
                <a:solidFill>
                  <a:srgbClr val="FFFFFF"/>
                </a:solidFill>
                <a:latin typeface="Arial Narrow"/>
                <a:ea typeface="Arial Narrow"/>
                <a:cs typeface="Arial Narrow"/>
              </a:defRPr>
            </a:pPr>
            <a:r>
              <a:rPr sz="3675" b="1">
                <a:solidFill>
                  <a:srgbClr val="FFFFFF"/>
                </a:solidFill>
                <a:latin typeface="Arial Narrow"/>
                <a:ea typeface="Arial Narrow"/>
                <a:cs typeface="Arial Narrow"/>
              </a:rPr>
              <a:t>GENERAL MEDICAL NEEDS</a:t>
            </a:r>
          </a:p>
        </p:txBody>
      </p:sp>
      <p:sp>
        <p:nvSpPr>
          <p:cNvPr id="811155341" name="Text 219 [811155341]">
            <a:extLst>
              <a:ext uri="{FF2B5EF4-FFF2-40B4-BE49-F238E27FC236}">
                <a16:creationId xmlns:a16="http://schemas.microsoft.com/office/drawing/2014/main" id="{BE368874-9A57-4A95-8345-F323C92BC8DD}"/>
              </a:ext>
            </a:extLst>
          </p:cNvPr>
          <p:cNvSpPr>
            <a:spLocks noGrp="1"/>
          </p:cNvSpPr>
          <p:nvPr/>
        </p:nvSpPr>
        <p:spPr>
          <a:xfrm>
            <a:off x="457200" y="6515100"/>
            <a:ext cx="9906000" cy="247650"/>
          </a:xfrm>
          <a:prstGeom prst="rect">
            <a:avLst/>
          </a:prstGeom>
          <a:noFill/>
          <a:ln w="0">
            <a:noFill/>
          </a:ln>
        </p:spPr>
        <p:txBody>
          <a:bodyPr wrap="square" lIns="19050" tIns="0" rIns="19050" bIns="0" anchor="t">
            <a:noAutofit/>
          </a:bodyPr>
          <a:lstStyle>
            <a:defPPr marL="0" indent="0" algn="l">
              <a:buNone/>
              <a:defRPr sz="1500" b="0">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500" b="0">
                <a:solidFill>
                  <a:srgbClr val="31576A"/>
                </a:solidFill>
                <a:latin typeface="Arial"/>
                <a:ea typeface="Arial"/>
                <a:cs typeface="Arial"/>
              </a:defRPr>
            </a:pPr>
            <a:r>
              <a:rPr sz="1500" b="0">
                <a:solidFill>
                  <a:srgbClr val="31576A"/>
                </a:solidFill>
                <a:latin typeface="Arial"/>
                <a:ea typeface="Arial"/>
                <a:cs typeface="Arial"/>
              </a:rPr>
              <a:t>VA Providence Healthcare System</a:t>
            </a:r>
          </a:p>
        </p:txBody>
      </p:sp>
      <p:sp>
        <p:nvSpPr>
          <p:cNvPr id="811155342" name="Text 220 [811155342]">
            <a:extLst>
              <a:ext uri="{FF2B5EF4-FFF2-40B4-BE49-F238E27FC236}">
                <a16:creationId xmlns:a16="http://schemas.microsoft.com/office/drawing/2014/main" id="{90D0D2A3-22F3-426D-8167-82CB64F75AB7}"/>
              </a:ext>
            </a:extLst>
          </p:cNvPr>
          <p:cNvSpPr>
            <a:spLocks noGrp="1"/>
          </p:cNvSpPr>
          <p:nvPr/>
        </p:nvSpPr>
        <p:spPr>
          <a:xfrm>
            <a:off x="11182350" y="6486525"/>
            <a:ext cx="571500" cy="285750"/>
          </a:xfrm>
          <a:prstGeom prst="rect">
            <a:avLst/>
          </a:prstGeom>
          <a:noFill/>
          <a:ln w="0">
            <a:noFill/>
          </a:ln>
        </p:spPr>
        <p:txBody>
          <a:bodyPr wrap="square" lIns="19050" tIns="0" rIns="19050" bIns="0" anchor="t">
            <a:noAutofit/>
          </a:bodyPr>
          <a:lstStyle>
            <a:defPPr marL="0" indent="0" algn="l">
              <a:buNone/>
              <a:defRPr sz="1650" b="1">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650" b="1">
                <a:solidFill>
                  <a:srgbClr val="31576A"/>
                </a:solidFill>
                <a:latin typeface="Arial"/>
                <a:ea typeface="Arial"/>
                <a:cs typeface="Arial"/>
              </a:defRPr>
            </a:pPr>
            <a:r>
              <a:rPr sz="1650" b="1">
                <a:solidFill>
                  <a:srgbClr val="31576A"/>
                </a:solidFill>
                <a:latin typeface="Arial"/>
                <a:ea typeface="Arial"/>
                <a:cs typeface="Arial"/>
              </a:rPr>
              <a:t>17</a:t>
            </a:r>
          </a:p>
        </p:txBody>
      </p:sp>
      <p:sp>
        <p:nvSpPr>
          <p:cNvPr id="811155343" name="Text 221 [811155343]">
            <a:extLst>
              <a:ext uri="{FF2B5EF4-FFF2-40B4-BE49-F238E27FC236}">
                <a16:creationId xmlns:a16="http://schemas.microsoft.com/office/drawing/2014/main" id="{954C8B42-93F7-4DBB-9BD9-4E32561EBB7B}"/>
              </a:ext>
            </a:extLst>
          </p:cNvPr>
          <p:cNvSpPr>
            <a:spLocks noGrp="1"/>
          </p:cNvSpPr>
          <p:nvPr/>
        </p:nvSpPr>
        <p:spPr>
          <a:xfrm>
            <a:off x="457200" y="1647825"/>
            <a:ext cx="2714625" cy="10382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Chronic disease management</a:t>
            </a:r>
          </a:p>
        </p:txBody>
      </p:sp>
      <p:sp>
        <p:nvSpPr>
          <p:cNvPr id="811155344" name="Text 222 [811155344]">
            <a:extLst>
              <a:ext uri="{FF2B5EF4-FFF2-40B4-BE49-F238E27FC236}">
                <a16:creationId xmlns:a16="http://schemas.microsoft.com/office/drawing/2014/main" id="{7BCE2970-803E-49E4-B56B-E6E5C72E12B8}"/>
              </a:ext>
            </a:extLst>
          </p:cNvPr>
          <p:cNvSpPr>
            <a:spLocks noGrp="1"/>
          </p:cNvSpPr>
          <p:nvPr/>
        </p:nvSpPr>
        <p:spPr>
          <a:xfrm>
            <a:off x="3467100" y="1647825"/>
            <a:ext cx="8267700" cy="10382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Heart disease, diabetes, arthritis and cancer require ongoing management.</a:t>
            </a:r>
          </a:p>
        </p:txBody>
      </p:sp>
      <p:sp>
        <p:nvSpPr>
          <p:cNvPr id="811155345" name="Text 223 [811155345]">
            <a:extLst>
              <a:ext uri="{FF2B5EF4-FFF2-40B4-BE49-F238E27FC236}">
                <a16:creationId xmlns:a16="http://schemas.microsoft.com/office/drawing/2014/main" id="{42C34C5A-8CAB-4249-B14C-2574A03BF41B}"/>
              </a:ext>
            </a:extLst>
          </p:cNvPr>
          <p:cNvSpPr>
            <a:spLocks noGrp="1"/>
          </p:cNvSpPr>
          <p:nvPr/>
        </p:nvSpPr>
        <p:spPr>
          <a:xfrm>
            <a:off x="457200" y="2819400"/>
            <a:ext cx="2714625" cy="10382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Polypharmacy</a:t>
            </a:r>
          </a:p>
        </p:txBody>
      </p:sp>
      <p:sp>
        <p:nvSpPr>
          <p:cNvPr id="811155346" name="Text 224 [811155346]">
            <a:extLst>
              <a:ext uri="{FF2B5EF4-FFF2-40B4-BE49-F238E27FC236}">
                <a16:creationId xmlns:a16="http://schemas.microsoft.com/office/drawing/2014/main" id="{0B159552-38DC-4830-B919-2D6DE33C579F}"/>
              </a:ext>
            </a:extLst>
          </p:cNvPr>
          <p:cNvSpPr>
            <a:spLocks noGrp="1"/>
          </p:cNvSpPr>
          <p:nvPr/>
        </p:nvSpPr>
        <p:spPr>
          <a:xfrm>
            <a:off x="3467100" y="2819400"/>
            <a:ext cx="8267700" cy="10382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Multiple medications increase interaction risk and require careful review and management.</a:t>
            </a:r>
          </a:p>
        </p:txBody>
      </p:sp>
      <p:sp>
        <p:nvSpPr>
          <p:cNvPr id="811155347" name="Text 225 [811155347]">
            <a:extLst>
              <a:ext uri="{FF2B5EF4-FFF2-40B4-BE49-F238E27FC236}">
                <a16:creationId xmlns:a16="http://schemas.microsoft.com/office/drawing/2014/main" id="{A731B181-868C-455E-9DB4-4F41A5562A1B}"/>
              </a:ext>
            </a:extLst>
          </p:cNvPr>
          <p:cNvSpPr>
            <a:spLocks noGrp="1"/>
          </p:cNvSpPr>
          <p:nvPr/>
        </p:nvSpPr>
        <p:spPr>
          <a:xfrm>
            <a:off x="457200" y="3990975"/>
            <a:ext cx="2714625" cy="10382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Functional support</a:t>
            </a:r>
          </a:p>
        </p:txBody>
      </p:sp>
      <p:sp>
        <p:nvSpPr>
          <p:cNvPr id="811155348" name="Text 226 [811155348]">
            <a:extLst>
              <a:ext uri="{FF2B5EF4-FFF2-40B4-BE49-F238E27FC236}">
                <a16:creationId xmlns:a16="http://schemas.microsoft.com/office/drawing/2014/main" id="{A4AD8023-F3CC-4E7B-A95E-FD5E8A6F3DCD}"/>
              </a:ext>
            </a:extLst>
          </p:cNvPr>
          <p:cNvSpPr>
            <a:spLocks noGrp="1"/>
          </p:cNvSpPr>
          <p:nvPr/>
        </p:nvSpPr>
        <p:spPr>
          <a:xfrm>
            <a:off x="3467100" y="3990975"/>
            <a:ext cx="8267700" cy="10382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Support with activities of daily living and assistive devices helps maintain independence.</a:t>
            </a:r>
          </a:p>
        </p:txBody>
      </p:sp>
      <p:sp>
        <p:nvSpPr>
          <p:cNvPr id="811155349" name="Text 227 [811155349]">
            <a:extLst>
              <a:ext uri="{FF2B5EF4-FFF2-40B4-BE49-F238E27FC236}">
                <a16:creationId xmlns:a16="http://schemas.microsoft.com/office/drawing/2014/main" id="{96CC9E29-A413-488C-AED8-4F58A12F384D}"/>
              </a:ext>
            </a:extLst>
          </p:cNvPr>
          <p:cNvSpPr>
            <a:spLocks noGrp="1"/>
          </p:cNvSpPr>
          <p:nvPr/>
        </p:nvSpPr>
        <p:spPr>
          <a:xfrm>
            <a:off x="457200" y="5162550"/>
            <a:ext cx="2714625" cy="10382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Cognitive changes</a:t>
            </a:r>
          </a:p>
        </p:txBody>
      </p:sp>
      <p:sp>
        <p:nvSpPr>
          <p:cNvPr id="811155350" name="Text 228 [811155350]">
            <a:extLst>
              <a:ext uri="{FF2B5EF4-FFF2-40B4-BE49-F238E27FC236}">
                <a16:creationId xmlns:a16="http://schemas.microsoft.com/office/drawing/2014/main" id="{BB89F297-65DD-4D59-8817-C8467FCB1B5A}"/>
              </a:ext>
            </a:extLst>
          </p:cNvPr>
          <p:cNvSpPr>
            <a:spLocks noGrp="1"/>
          </p:cNvSpPr>
          <p:nvPr/>
        </p:nvSpPr>
        <p:spPr>
          <a:xfrm>
            <a:off x="3467100" y="5162550"/>
            <a:ext cx="8267700" cy="10382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Cognitive impairment, including dementia and delirium, requires screening and ongoing management.</a:t>
            </a:r>
          </a:p>
        </p:txBody>
      </p:sp>
    </p:spTree>
    <p:extLst>
      <p:ext uri="{BB962C8B-B14F-4D97-AF65-F5344CB8AC3E}">
        <p14:creationId xmlns:p14="http://schemas.microsoft.com/office/powerpoint/2010/main" val="29717759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11155351]">
          <a:extLst>
            <a:ext uri="{FF2B5EF4-FFF2-40B4-BE49-F238E27FC236}">
              <a16:creationId xmlns:a16="http://schemas.microsoft.com/office/drawing/2014/main" id="{0FBB9685-0BC7-473E-BAC7-55BE1584FF0E}"/>
            </a:ext>
          </a:extLst>
        </p:cNvPr>
        <p:cNvGrpSpPr/>
        <p:nvPr/>
      </p:nvGrpSpPr>
      <p:grpSpPr>
        <a:xfrm>
          <a:off x="0" y="0"/>
          <a:ext cx="0" cy="0"/>
          <a:chOff x="0" y="0"/>
          <a:chExt cx="0" cy="0"/>
        </a:xfrm>
      </p:grpSpPr>
      <p:sp>
        <p:nvSpPr>
          <p:cNvPr id="811155353" name="Panel 230 [811155353]">
            <a:extLst>
              <a:ext uri="{FF2B5EF4-FFF2-40B4-BE49-F238E27FC236}">
                <a16:creationId xmlns:a16="http://schemas.microsoft.com/office/drawing/2014/main" id="{D30D937A-A4D2-4FDF-B529-3FF60ED9C05B}"/>
              </a:ext>
            </a:extLst>
          </p:cNvPr>
          <p:cNvSpPr>
            <a:spLocks noGrp="1"/>
          </p:cNvSpPr>
          <p:nvPr/>
        </p:nvSpPr>
        <p:spPr>
          <a:xfrm>
            <a:off x="0" y="0"/>
            <a:ext cx="12192000" cy="1419225"/>
          </a:xfrm>
          <a:prstGeom prst="rect">
            <a:avLst/>
          </a:prstGeom>
          <a:solidFill>
            <a:srgbClr val="071D36"/>
          </a:solidFill>
          <a:ln w="0">
            <a:noFill/>
          </a:ln>
        </p:spPr>
        <p:txBody>
          <a:bodyPr/>
          <a:lstStyle/>
          <a:p>
            <a:endParaRPr lang="en-US"/>
          </a:p>
        </p:txBody>
      </p:sp>
      <p:sp>
        <p:nvSpPr>
          <p:cNvPr id="811155354" name="Panel 231 [811155354]">
            <a:extLst>
              <a:ext uri="{FF2B5EF4-FFF2-40B4-BE49-F238E27FC236}">
                <a16:creationId xmlns:a16="http://schemas.microsoft.com/office/drawing/2014/main" id="{F1FA002E-8C45-4DEB-9EC2-7F5F9C56E313}"/>
              </a:ext>
            </a:extLst>
          </p:cNvPr>
          <p:cNvSpPr>
            <a:spLocks noGrp="1"/>
          </p:cNvSpPr>
          <p:nvPr/>
        </p:nvSpPr>
        <p:spPr>
          <a:xfrm>
            <a:off x="457200" y="1314450"/>
            <a:ext cx="11277600" cy="38100"/>
          </a:xfrm>
          <a:prstGeom prst="rect">
            <a:avLst/>
          </a:prstGeom>
          <a:solidFill>
            <a:srgbClr val="00CCE3"/>
          </a:solidFill>
          <a:ln w="0">
            <a:noFill/>
          </a:ln>
        </p:spPr>
        <p:txBody>
          <a:bodyPr/>
          <a:lstStyle/>
          <a:p>
            <a:endParaRPr lang="en-US"/>
          </a:p>
        </p:txBody>
      </p:sp>
      <p:sp>
        <p:nvSpPr>
          <p:cNvPr id="811155355" name="Text 232 [811155355]">
            <a:extLst>
              <a:ext uri="{FF2B5EF4-FFF2-40B4-BE49-F238E27FC236}">
                <a16:creationId xmlns:a16="http://schemas.microsoft.com/office/drawing/2014/main" id="{591438E3-C741-4BF1-88E0-D673BEBE27DC}"/>
              </a:ext>
            </a:extLst>
          </p:cNvPr>
          <p:cNvSpPr>
            <a:spLocks noGrp="1"/>
          </p:cNvSpPr>
          <p:nvPr/>
        </p:nvSpPr>
        <p:spPr>
          <a:xfrm>
            <a:off x="457200" y="295275"/>
            <a:ext cx="11277600" cy="1000125"/>
          </a:xfrm>
          <a:prstGeom prst="rect">
            <a:avLst/>
          </a:prstGeom>
          <a:noFill/>
          <a:ln w="0">
            <a:noFill/>
          </a:ln>
        </p:spPr>
        <p:txBody>
          <a:bodyPr wrap="square" lIns="19050" tIns="0" rIns="19050" bIns="0" anchor="t">
            <a:noAutofit/>
          </a:bodyPr>
          <a:lstStyle>
            <a:defPPr marL="0" indent="0" algn="l">
              <a:buNone/>
              <a:defRPr sz="3675" b="1">
                <a:solidFill>
                  <a:srgbClr val="FFFFFF"/>
                </a:solidFill>
                <a:latin typeface="Arial Narrow"/>
                <a:ea typeface="Arial Narrow"/>
                <a:cs typeface="Arial Narrow"/>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3675" b="1">
                <a:solidFill>
                  <a:srgbClr val="FFFFFF"/>
                </a:solidFill>
                <a:latin typeface="Arial Narrow"/>
                <a:ea typeface="Arial Narrow"/>
                <a:cs typeface="Arial Narrow"/>
              </a:defRPr>
            </a:pPr>
            <a:r>
              <a:rPr sz="3675" b="1">
                <a:solidFill>
                  <a:srgbClr val="FFFFFF"/>
                </a:solidFill>
                <a:latin typeface="Arial Narrow"/>
                <a:ea typeface="Arial Narrow"/>
                <a:cs typeface="Arial Narrow"/>
              </a:rPr>
              <a:t>VETERAN-SPECIFIC HEALTH NEEDS</a:t>
            </a:r>
          </a:p>
        </p:txBody>
      </p:sp>
      <p:sp>
        <p:nvSpPr>
          <p:cNvPr id="811155356" name="Text 233 [811155356]">
            <a:extLst>
              <a:ext uri="{FF2B5EF4-FFF2-40B4-BE49-F238E27FC236}">
                <a16:creationId xmlns:a16="http://schemas.microsoft.com/office/drawing/2014/main" id="{CAD129C9-1292-4F1D-88C5-23DEE8E8205C}"/>
              </a:ext>
            </a:extLst>
          </p:cNvPr>
          <p:cNvSpPr>
            <a:spLocks noGrp="1"/>
          </p:cNvSpPr>
          <p:nvPr/>
        </p:nvSpPr>
        <p:spPr>
          <a:xfrm>
            <a:off x="457200" y="6515100"/>
            <a:ext cx="9906000" cy="247650"/>
          </a:xfrm>
          <a:prstGeom prst="rect">
            <a:avLst/>
          </a:prstGeom>
          <a:noFill/>
          <a:ln w="0">
            <a:noFill/>
          </a:ln>
        </p:spPr>
        <p:txBody>
          <a:bodyPr wrap="square" lIns="19050" tIns="0" rIns="19050" bIns="0" anchor="t">
            <a:noAutofit/>
          </a:bodyPr>
          <a:lstStyle>
            <a:defPPr marL="0" indent="0" algn="l">
              <a:buNone/>
              <a:defRPr sz="1500" b="0">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500" b="0">
                <a:solidFill>
                  <a:srgbClr val="31576A"/>
                </a:solidFill>
                <a:latin typeface="Arial"/>
                <a:ea typeface="Arial"/>
                <a:cs typeface="Arial"/>
              </a:defRPr>
            </a:pPr>
            <a:r>
              <a:rPr sz="1500" b="0">
                <a:solidFill>
                  <a:srgbClr val="31576A"/>
                </a:solidFill>
                <a:latin typeface="Arial"/>
                <a:ea typeface="Arial"/>
                <a:cs typeface="Arial"/>
              </a:rPr>
              <a:t>VA Providence Healthcare System</a:t>
            </a:r>
          </a:p>
        </p:txBody>
      </p:sp>
      <p:sp>
        <p:nvSpPr>
          <p:cNvPr id="811155357" name="Text 234 [811155357]">
            <a:extLst>
              <a:ext uri="{FF2B5EF4-FFF2-40B4-BE49-F238E27FC236}">
                <a16:creationId xmlns:a16="http://schemas.microsoft.com/office/drawing/2014/main" id="{A30CE8C2-6046-4259-B82D-A553F9BDE82C}"/>
              </a:ext>
            </a:extLst>
          </p:cNvPr>
          <p:cNvSpPr>
            <a:spLocks noGrp="1"/>
          </p:cNvSpPr>
          <p:nvPr/>
        </p:nvSpPr>
        <p:spPr>
          <a:xfrm>
            <a:off x="11182350" y="6486525"/>
            <a:ext cx="571500" cy="285750"/>
          </a:xfrm>
          <a:prstGeom prst="rect">
            <a:avLst/>
          </a:prstGeom>
          <a:noFill/>
          <a:ln w="0">
            <a:noFill/>
          </a:ln>
        </p:spPr>
        <p:txBody>
          <a:bodyPr wrap="square" lIns="19050" tIns="0" rIns="19050" bIns="0" anchor="t">
            <a:noAutofit/>
          </a:bodyPr>
          <a:lstStyle>
            <a:defPPr marL="0" indent="0" algn="l">
              <a:buNone/>
              <a:defRPr sz="1650" b="1">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650" b="1">
                <a:solidFill>
                  <a:srgbClr val="31576A"/>
                </a:solidFill>
                <a:latin typeface="Arial"/>
                <a:ea typeface="Arial"/>
                <a:cs typeface="Arial"/>
              </a:defRPr>
            </a:pPr>
            <a:r>
              <a:rPr sz="1650" b="1">
                <a:solidFill>
                  <a:srgbClr val="31576A"/>
                </a:solidFill>
                <a:latin typeface="Arial"/>
                <a:ea typeface="Arial"/>
                <a:cs typeface="Arial"/>
              </a:rPr>
              <a:t>18</a:t>
            </a:r>
          </a:p>
        </p:txBody>
      </p:sp>
      <p:sp>
        <p:nvSpPr>
          <p:cNvPr id="811155358" name="Text 235 [811155358]">
            <a:extLst>
              <a:ext uri="{FF2B5EF4-FFF2-40B4-BE49-F238E27FC236}">
                <a16:creationId xmlns:a16="http://schemas.microsoft.com/office/drawing/2014/main" id="{BF75E7BC-AAF5-408B-86B0-B7B311502601}"/>
              </a:ext>
            </a:extLst>
          </p:cNvPr>
          <p:cNvSpPr>
            <a:spLocks noGrp="1"/>
          </p:cNvSpPr>
          <p:nvPr/>
        </p:nvSpPr>
        <p:spPr>
          <a:xfrm>
            <a:off x="457200" y="1647825"/>
            <a:ext cx="2714625" cy="10382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Chronic pain and mental health</a:t>
            </a:r>
          </a:p>
        </p:txBody>
      </p:sp>
      <p:sp>
        <p:nvSpPr>
          <p:cNvPr id="811155359" name="Text 236 [811155359]">
            <a:extLst>
              <a:ext uri="{FF2B5EF4-FFF2-40B4-BE49-F238E27FC236}">
                <a16:creationId xmlns:a16="http://schemas.microsoft.com/office/drawing/2014/main" id="{C7FE823B-4B8D-4D8C-8455-7C05F5EBB4E8}"/>
              </a:ext>
            </a:extLst>
          </p:cNvPr>
          <p:cNvSpPr>
            <a:spLocks noGrp="1"/>
          </p:cNvSpPr>
          <p:nvPr/>
        </p:nvSpPr>
        <p:spPr>
          <a:xfrm>
            <a:off x="3467100" y="1647825"/>
            <a:ext cx="8267700" cy="10382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Elevated chronic pain, PTSD, depression and substance use disorders.</a:t>
            </a:r>
          </a:p>
        </p:txBody>
      </p:sp>
      <p:sp>
        <p:nvSpPr>
          <p:cNvPr id="811155360" name="Text 237 [811155360]">
            <a:extLst>
              <a:ext uri="{FF2B5EF4-FFF2-40B4-BE49-F238E27FC236}">
                <a16:creationId xmlns:a16="http://schemas.microsoft.com/office/drawing/2014/main" id="{3108D1A8-2525-4E2D-AD9C-73FFCCB436B7}"/>
              </a:ext>
            </a:extLst>
          </p:cNvPr>
          <p:cNvSpPr>
            <a:spLocks noGrp="1"/>
          </p:cNvSpPr>
          <p:nvPr/>
        </p:nvSpPr>
        <p:spPr>
          <a:xfrm>
            <a:off x="457200" y="2819400"/>
            <a:ext cx="2714625" cy="10382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Mobility and function</a:t>
            </a:r>
          </a:p>
        </p:txBody>
      </p:sp>
      <p:sp>
        <p:nvSpPr>
          <p:cNvPr id="811155361" name="Text 238 [811155361]">
            <a:extLst>
              <a:ext uri="{FF2B5EF4-FFF2-40B4-BE49-F238E27FC236}">
                <a16:creationId xmlns:a16="http://schemas.microsoft.com/office/drawing/2014/main" id="{F76BE2A0-6A75-45C0-A473-B46AA5380AFB}"/>
              </a:ext>
            </a:extLst>
          </p:cNvPr>
          <p:cNvSpPr>
            <a:spLocks noGrp="1"/>
          </p:cNvSpPr>
          <p:nvPr/>
        </p:nvSpPr>
        <p:spPr>
          <a:xfrm>
            <a:off x="3467100" y="2819400"/>
            <a:ext cx="8267700" cy="10382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Falls, amputations and assistive-device needs are common among aging Veterans.</a:t>
            </a:r>
          </a:p>
        </p:txBody>
      </p:sp>
      <p:sp>
        <p:nvSpPr>
          <p:cNvPr id="811155362" name="Text 239 [811155362]">
            <a:extLst>
              <a:ext uri="{FF2B5EF4-FFF2-40B4-BE49-F238E27FC236}">
                <a16:creationId xmlns:a16="http://schemas.microsoft.com/office/drawing/2014/main" id="{63A43B0D-67EB-413C-B7F1-7DE79C96C47A}"/>
              </a:ext>
            </a:extLst>
          </p:cNvPr>
          <p:cNvSpPr>
            <a:spLocks noGrp="1"/>
          </p:cNvSpPr>
          <p:nvPr/>
        </p:nvSpPr>
        <p:spPr>
          <a:xfrm>
            <a:off x="457200" y="3990975"/>
            <a:ext cx="2714625" cy="10382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Housing vulnerability</a:t>
            </a:r>
          </a:p>
        </p:txBody>
      </p:sp>
      <p:sp>
        <p:nvSpPr>
          <p:cNvPr id="811155363" name="Text 240 [811155363]">
            <a:extLst>
              <a:ext uri="{FF2B5EF4-FFF2-40B4-BE49-F238E27FC236}">
                <a16:creationId xmlns:a16="http://schemas.microsoft.com/office/drawing/2014/main" id="{D71474CE-961C-4C21-846E-DE672D33AC93}"/>
              </a:ext>
            </a:extLst>
          </p:cNvPr>
          <p:cNvSpPr>
            <a:spLocks noGrp="1"/>
          </p:cNvSpPr>
          <p:nvPr/>
        </p:nvSpPr>
        <p:spPr>
          <a:xfrm>
            <a:off x="3467100" y="3990975"/>
            <a:ext cx="8267700" cy="10382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Economic instability and limited social support increase homelessness risk.</a:t>
            </a:r>
          </a:p>
        </p:txBody>
      </p:sp>
      <p:sp>
        <p:nvSpPr>
          <p:cNvPr id="811155364" name="Text 241 [811155364]">
            <a:extLst>
              <a:ext uri="{FF2B5EF4-FFF2-40B4-BE49-F238E27FC236}">
                <a16:creationId xmlns:a16="http://schemas.microsoft.com/office/drawing/2014/main" id="{BEABAE10-AC9A-4685-A2A1-833549003946}"/>
              </a:ext>
            </a:extLst>
          </p:cNvPr>
          <p:cNvSpPr>
            <a:spLocks noGrp="1"/>
          </p:cNvSpPr>
          <p:nvPr/>
        </p:nvSpPr>
        <p:spPr>
          <a:xfrm>
            <a:off x="457200" y="5162550"/>
            <a:ext cx="2714625" cy="10382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Service-related exposures</a:t>
            </a:r>
          </a:p>
        </p:txBody>
      </p:sp>
      <p:sp>
        <p:nvSpPr>
          <p:cNvPr id="811155365" name="Text 242 [811155365]">
            <a:extLst>
              <a:ext uri="{FF2B5EF4-FFF2-40B4-BE49-F238E27FC236}">
                <a16:creationId xmlns:a16="http://schemas.microsoft.com/office/drawing/2014/main" id="{159F71AB-47B0-4C15-822A-B87AE4574328}"/>
              </a:ext>
            </a:extLst>
          </p:cNvPr>
          <p:cNvSpPr>
            <a:spLocks noGrp="1"/>
          </p:cNvSpPr>
          <p:nvPr/>
        </p:nvSpPr>
        <p:spPr>
          <a:xfrm>
            <a:off x="3467100" y="5162550"/>
            <a:ext cx="8267700" cy="10382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The source links Agent Orange and burn pit exposures to chronic illnesses unique to Veterans.</a:t>
            </a:r>
          </a:p>
        </p:txBody>
      </p:sp>
    </p:spTree>
    <p:extLst>
      <p:ext uri="{BB962C8B-B14F-4D97-AF65-F5344CB8AC3E}">
        <p14:creationId xmlns:p14="http://schemas.microsoft.com/office/powerpoint/2010/main" val="37010520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11155366]">
          <a:extLst>
            <a:ext uri="{FF2B5EF4-FFF2-40B4-BE49-F238E27FC236}">
              <a16:creationId xmlns:a16="http://schemas.microsoft.com/office/drawing/2014/main" id="{0B290ED5-4251-4353-AE68-CBFAD778B9DC}"/>
            </a:ext>
          </a:extLst>
        </p:cNvPr>
        <p:cNvGrpSpPr/>
        <p:nvPr/>
      </p:nvGrpSpPr>
      <p:grpSpPr>
        <a:xfrm>
          <a:off x="0" y="0"/>
          <a:ext cx="0" cy="0"/>
          <a:chOff x="0" y="0"/>
          <a:chExt cx="0" cy="0"/>
        </a:xfrm>
      </p:grpSpPr>
      <p:sp>
        <p:nvSpPr>
          <p:cNvPr id="811155368" name="Panel 244 [811155368]">
            <a:extLst>
              <a:ext uri="{FF2B5EF4-FFF2-40B4-BE49-F238E27FC236}">
                <a16:creationId xmlns:a16="http://schemas.microsoft.com/office/drawing/2014/main" id="{56B8A9F3-269D-49E6-8BA4-26A8CF587A8A}"/>
              </a:ext>
            </a:extLst>
          </p:cNvPr>
          <p:cNvSpPr>
            <a:spLocks noGrp="1"/>
          </p:cNvSpPr>
          <p:nvPr/>
        </p:nvSpPr>
        <p:spPr>
          <a:xfrm>
            <a:off x="0" y="0"/>
            <a:ext cx="12192000" cy="1419225"/>
          </a:xfrm>
          <a:prstGeom prst="rect">
            <a:avLst/>
          </a:prstGeom>
          <a:solidFill>
            <a:srgbClr val="071D36"/>
          </a:solidFill>
          <a:ln w="0">
            <a:noFill/>
          </a:ln>
        </p:spPr>
        <p:txBody>
          <a:bodyPr/>
          <a:lstStyle/>
          <a:p>
            <a:endParaRPr lang="en-US"/>
          </a:p>
        </p:txBody>
      </p:sp>
      <p:sp>
        <p:nvSpPr>
          <p:cNvPr id="811155369" name="Panel 245 [811155369]">
            <a:extLst>
              <a:ext uri="{FF2B5EF4-FFF2-40B4-BE49-F238E27FC236}">
                <a16:creationId xmlns:a16="http://schemas.microsoft.com/office/drawing/2014/main" id="{FEB3F491-4965-44A5-A9BE-C17A1D673ADA}"/>
              </a:ext>
            </a:extLst>
          </p:cNvPr>
          <p:cNvSpPr>
            <a:spLocks noGrp="1"/>
          </p:cNvSpPr>
          <p:nvPr/>
        </p:nvSpPr>
        <p:spPr>
          <a:xfrm>
            <a:off x="457200" y="1314450"/>
            <a:ext cx="11277600" cy="38100"/>
          </a:xfrm>
          <a:prstGeom prst="rect">
            <a:avLst/>
          </a:prstGeom>
          <a:solidFill>
            <a:srgbClr val="00CCE3"/>
          </a:solidFill>
          <a:ln w="0">
            <a:noFill/>
          </a:ln>
        </p:spPr>
        <p:txBody>
          <a:bodyPr/>
          <a:lstStyle/>
          <a:p>
            <a:endParaRPr lang="en-US"/>
          </a:p>
        </p:txBody>
      </p:sp>
      <p:sp>
        <p:nvSpPr>
          <p:cNvPr id="811155370" name="Text 246 [811155370]">
            <a:extLst>
              <a:ext uri="{FF2B5EF4-FFF2-40B4-BE49-F238E27FC236}">
                <a16:creationId xmlns:a16="http://schemas.microsoft.com/office/drawing/2014/main" id="{850E61EC-3BAB-475B-A153-7896AFB4BCDD}"/>
              </a:ext>
            </a:extLst>
          </p:cNvPr>
          <p:cNvSpPr>
            <a:spLocks noGrp="1"/>
          </p:cNvSpPr>
          <p:nvPr/>
        </p:nvSpPr>
        <p:spPr>
          <a:xfrm>
            <a:off x="457200" y="295275"/>
            <a:ext cx="11277600" cy="1000125"/>
          </a:xfrm>
          <a:prstGeom prst="rect">
            <a:avLst/>
          </a:prstGeom>
          <a:noFill/>
          <a:ln w="0">
            <a:noFill/>
          </a:ln>
        </p:spPr>
        <p:txBody>
          <a:bodyPr wrap="square" lIns="19050" tIns="0" rIns="19050" bIns="0" anchor="t">
            <a:noAutofit/>
          </a:bodyPr>
          <a:lstStyle>
            <a:defPPr marL="0" indent="0" algn="l">
              <a:buNone/>
              <a:defRPr sz="3675" b="1">
                <a:solidFill>
                  <a:srgbClr val="FFFFFF"/>
                </a:solidFill>
                <a:latin typeface="Arial Narrow"/>
                <a:ea typeface="Arial Narrow"/>
                <a:cs typeface="Arial Narrow"/>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3675" b="1">
                <a:solidFill>
                  <a:srgbClr val="FFFFFF"/>
                </a:solidFill>
                <a:latin typeface="Arial Narrow"/>
                <a:ea typeface="Arial Narrow"/>
                <a:cs typeface="Arial Narrow"/>
              </a:defRPr>
            </a:pPr>
            <a:r>
              <a:rPr sz="3675" b="1">
                <a:solidFill>
                  <a:srgbClr val="FFFFFF"/>
                </a:solidFill>
                <a:latin typeface="Arial Narrow"/>
                <a:ea typeface="Arial Narrow"/>
                <a:cs typeface="Arial Narrow"/>
              </a:rPr>
              <a:t>PSYCHOSOCIAL NEEDS</a:t>
            </a:r>
          </a:p>
        </p:txBody>
      </p:sp>
      <p:sp>
        <p:nvSpPr>
          <p:cNvPr id="811155371" name="Text 247 [811155371]">
            <a:extLst>
              <a:ext uri="{FF2B5EF4-FFF2-40B4-BE49-F238E27FC236}">
                <a16:creationId xmlns:a16="http://schemas.microsoft.com/office/drawing/2014/main" id="{E78F2CB5-6DE0-44A1-941A-F1BD96ACBD4F}"/>
              </a:ext>
            </a:extLst>
          </p:cNvPr>
          <p:cNvSpPr>
            <a:spLocks noGrp="1"/>
          </p:cNvSpPr>
          <p:nvPr/>
        </p:nvSpPr>
        <p:spPr>
          <a:xfrm>
            <a:off x="457200" y="6515100"/>
            <a:ext cx="9906000" cy="247650"/>
          </a:xfrm>
          <a:prstGeom prst="rect">
            <a:avLst/>
          </a:prstGeom>
          <a:noFill/>
          <a:ln w="0">
            <a:noFill/>
          </a:ln>
        </p:spPr>
        <p:txBody>
          <a:bodyPr wrap="square" lIns="19050" tIns="0" rIns="19050" bIns="0" anchor="t">
            <a:noAutofit/>
          </a:bodyPr>
          <a:lstStyle>
            <a:defPPr marL="0" indent="0" algn="l">
              <a:buNone/>
              <a:defRPr sz="1500" b="0">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500" b="0">
                <a:solidFill>
                  <a:srgbClr val="31576A"/>
                </a:solidFill>
                <a:latin typeface="Arial"/>
                <a:ea typeface="Arial"/>
                <a:cs typeface="Arial"/>
              </a:defRPr>
            </a:pPr>
            <a:r>
              <a:rPr sz="1500" b="0">
                <a:solidFill>
                  <a:srgbClr val="31576A"/>
                </a:solidFill>
                <a:latin typeface="Arial"/>
                <a:ea typeface="Arial"/>
                <a:cs typeface="Arial"/>
              </a:rPr>
              <a:t>VA Providence Healthcare System</a:t>
            </a:r>
          </a:p>
        </p:txBody>
      </p:sp>
      <p:sp>
        <p:nvSpPr>
          <p:cNvPr id="811155372" name="Text 248 [811155372]">
            <a:extLst>
              <a:ext uri="{FF2B5EF4-FFF2-40B4-BE49-F238E27FC236}">
                <a16:creationId xmlns:a16="http://schemas.microsoft.com/office/drawing/2014/main" id="{1F1391C1-0999-42FB-A8DD-C4A6E057D463}"/>
              </a:ext>
            </a:extLst>
          </p:cNvPr>
          <p:cNvSpPr>
            <a:spLocks noGrp="1"/>
          </p:cNvSpPr>
          <p:nvPr/>
        </p:nvSpPr>
        <p:spPr>
          <a:xfrm>
            <a:off x="11182350" y="6486525"/>
            <a:ext cx="571500" cy="285750"/>
          </a:xfrm>
          <a:prstGeom prst="rect">
            <a:avLst/>
          </a:prstGeom>
          <a:noFill/>
          <a:ln w="0">
            <a:noFill/>
          </a:ln>
        </p:spPr>
        <p:txBody>
          <a:bodyPr wrap="square" lIns="19050" tIns="0" rIns="19050" bIns="0" anchor="t">
            <a:noAutofit/>
          </a:bodyPr>
          <a:lstStyle>
            <a:defPPr marL="0" indent="0" algn="l">
              <a:buNone/>
              <a:defRPr sz="1650" b="1">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650" b="1">
                <a:solidFill>
                  <a:srgbClr val="31576A"/>
                </a:solidFill>
                <a:latin typeface="Arial"/>
                <a:ea typeface="Arial"/>
                <a:cs typeface="Arial"/>
              </a:defRPr>
            </a:pPr>
            <a:r>
              <a:rPr sz="1650" b="1">
                <a:solidFill>
                  <a:srgbClr val="31576A"/>
                </a:solidFill>
                <a:latin typeface="Arial"/>
                <a:ea typeface="Arial"/>
                <a:cs typeface="Arial"/>
              </a:rPr>
              <a:t>19</a:t>
            </a:r>
          </a:p>
        </p:txBody>
      </p:sp>
      <p:sp>
        <p:nvSpPr>
          <p:cNvPr id="811155373" name="Text 249 [811155373]">
            <a:extLst>
              <a:ext uri="{FF2B5EF4-FFF2-40B4-BE49-F238E27FC236}">
                <a16:creationId xmlns:a16="http://schemas.microsoft.com/office/drawing/2014/main" id="{140AB98B-74F8-484D-A745-11E95481F0BF}"/>
              </a:ext>
            </a:extLst>
          </p:cNvPr>
          <p:cNvSpPr>
            <a:spLocks noGrp="1"/>
          </p:cNvSpPr>
          <p:nvPr/>
        </p:nvSpPr>
        <p:spPr>
          <a:xfrm>
            <a:off x="457200" y="1647825"/>
            <a:ext cx="2714625" cy="10382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Social isolation</a:t>
            </a:r>
          </a:p>
        </p:txBody>
      </p:sp>
      <p:sp>
        <p:nvSpPr>
          <p:cNvPr id="811155374" name="Text 250 [811155374]">
            <a:extLst>
              <a:ext uri="{FF2B5EF4-FFF2-40B4-BE49-F238E27FC236}">
                <a16:creationId xmlns:a16="http://schemas.microsoft.com/office/drawing/2014/main" id="{BC1E7876-F30C-4B41-A774-54B6D3CAADB3}"/>
              </a:ext>
            </a:extLst>
          </p:cNvPr>
          <p:cNvSpPr>
            <a:spLocks noGrp="1"/>
          </p:cNvSpPr>
          <p:nvPr/>
        </p:nvSpPr>
        <p:spPr>
          <a:xfrm>
            <a:off x="3467100" y="1647825"/>
            <a:ext cx="8267700" cy="10382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Loss of support networks and separation from civilian communities.</a:t>
            </a:r>
          </a:p>
        </p:txBody>
      </p:sp>
      <p:sp>
        <p:nvSpPr>
          <p:cNvPr id="811155375" name="Text 251 [811155375]">
            <a:extLst>
              <a:ext uri="{FF2B5EF4-FFF2-40B4-BE49-F238E27FC236}">
                <a16:creationId xmlns:a16="http://schemas.microsoft.com/office/drawing/2014/main" id="{7EFCEF2D-74B1-4791-842A-01B408066315}"/>
              </a:ext>
            </a:extLst>
          </p:cNvPr>
          <p:cNvSpPr>
            <a:spLocks noGrp="1"/>
          </p:cNvSpPr>
          <p:nvPr/>
        </p:nvSpPr>
        <p:spPr>
          <a:xfrm>
            <a:off x="457200" y="2819400"/>
            <a:ext cx="2714625" cy="10382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Stigma and help-seeking</a:t>
            </a:r>
          </a:p>
        </p:txBody>
      </p:sp>
      <p:sp>
        <p:nvSpPr>
          <p:cNvPr id="811155376" name="Text 252 [811155376]">
            <a:extLst>
              <a:ext uri="{FF2B5EF4-FFF2-40B4-BE49-F238E27FC236}">
                <a16:creationId xmlns:a16="http://schemas.microsoft.com/office/drawing/2014/main" id="{28DEBDAB-3D1A-47BE-B8D0-F2D81C1A44F2}"/>
              </a:ext>
            </a:extLst>
          </p:cNvPr>
          <p:cNvSpPr>
            <a:spLocks noGrp="1"/>
          </p:cNvSpPr>
          <p:nvPr/>
        </p:nvSpPr>
        <p:spPr>
          <a:xfrm>
            <a:off x="3467100" y="2819400"/>
            <a:ext cx="8267700" cy="10382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Reluctance to seek mental health support despite significant challenges.</a:t>
            </a:r>
          </a:p>
        </p:txBody>
      </p:sp>
      <p:sp>
        <p:nvSpPr>
          <p:cNvPr id="811155377" name="Text 253 [811155377]">
            <a:extLst>
              <a:ext uri="{FF2B5EF4-FFF2-40B4-BE49-F238E27FC236}">
                <a16:creationId xmlns:a16="http://schemas.microsoft.com/office/drawing/2014/main" id="{0F675B88-AB8E-4BC4-B277-96AD402E125C}"/>
              </a:ext>
            </a:extLst>
          </p:cNvPr>
          <p:cNvSpPr>
            <a:spLocks noGrp="1"/>
          </p:cNvSpPr>
          <p:nvPr/>
        </p:nvSpPr>
        <p:spPr>
          <a:xfrm>
            <a:off x="457200" y="3990975"/>
            <a:ext cx="2714625" cy="10382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Reintegration</a:t>
            </a:r>
          </a:p>
        </p:txBody>
      </p:sp>
      <p:sp>
        <p:nvSpPr>
          <p:cNvPr id="811155378" name="Text 254 [811155378]">
            <a:extLst>
              <a:ext uri="{FF2B5EF4-FFF2-40B4-BE49-F238E27FC236}">
                <a16:creationId xmlns:a16="http://schemas.microsoft.com/office/drawing/2014/main" id="{DD6EFC7F-F0D4-4066-A9D3-C422D7AD01B7}"/>
              </a:ext>
            </a:extLst>
          </p:cNvPr>
          <p:cNvSpPr>
            <a:spLocks noGrp="1"/>
          </p:cNvSpPr>
          <p:nvPr/>
        </p:nvSpPr>
        <p:spPr>
          <a:xfrm>
            <a:off x="3467100" y="3990975"/>
            <a:ext cx="8267700" cy="10382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Reintegration into civilian life can involve cultural adjustment, loss of identity and difficulty accessing resources.</a:t>
            </a:r>
          </a:p>
        </p:txBody>
      </p:sp>
      <p:sp>
        <p:nvSpPr>
          <p:cNvPr id="811155379" name="Text 255 [811155379]">
            <a:extLst>
              <a:ext uri="{FF2B5EF4-FFF2-40B4-BE49-F238E27FC236}">
                <a16:creationId xmlns:a16="http://schemas.microsoft.com/office/drawing/2014/main" id="{0EC24CA3-5F77-4F93-B0D7-998938DD765D}"/>
              </a:ext>
            </a:extLst>
          </p:cNvPr>
          <p:cNvSpPr>
            <a:spLocks noGrp="1"/>
          </p:cNvSpPr>
          <p:nvPr/>
        </p:nvSpPr>
        <p:spPr>
          <a:xfrm>
            <a:off x="457200" y="5162550"/>
            <a:ext cx="2714625" cy="10382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Poverty and moral injury</a:t>
            </a:r>
          </a:p>
        </p:txBody>
      </p:sp>
      <p:sp>
        <p:nvSpPr>
          <p:cNvPr id="811155380" name="Text 256 [811155380]">
            <a:extLst>
              <a:ext uri="{FF2B5EF4-FFF2-40B4-BE49-F238E27FC236}">
                <a16:creationId xmlns:a16="http://schemas.microsoft.com/office/drawing/2014/main" id="{29F21DE7-FD53-45EC-A375-995DAFE60839}"/>
              </a:ext>
            </a:extLst>
          </p:cNvPr>
          <p:cNvSpPr>
            <a:spLocks noGrp="1"/>
          </p:cNvSpPr>
          <p:nvPr/>
        </p:nvSpPr>
        <p:spPr>
          <a:xfrm>
            <a:off x="3467100" y="5162550"/>
            <a:ext cx="8267700" cy="10382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Many Veterans face poverty risks and moral injury related to service experiences, affecting mental well-being and stability.</a:t>
            </a:r>
          </a:p>
        </p:txBody>
      </p:sp>
    </p:spTree>
    <p:extLst>
      <p:ext uri="{BB962C8B-B14F-4D97-AF65-F5344CB8AC3E}">
        <p14:creationId xmlns:p14="http://schemas.microsoft.com/office/powerpoint/2010/main" val="20941884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11155402]">
          <a:extLst>
            <a:ext uri="{FF2B5EF4-FFF2-40B4-BE49-F238E27FC236}">
              <a16:creationId xmlns:a16="http://schemas.microsoft.com/office/drawing/2014/main" id="{01891CB3-B249-44DC-B5CB-E117584D74AA}"/>
            </a:ext>
          </a:extLst>
        </p:cNvPr>
        <p:cNvGrpSpPr/>
        <p:nvPr/>
      </p:nvGrpSpPr>
      <p:grpSpPr>
        <a:xfrm>
          <a:off x="0" y="0"/>
          <a:ext cx="0" cy="0"/>
          <a:chOff x="0" y="0"/>
          <a:chExt cx="0" cy="0"/>
        </a:xfrm>
      </p:grpSpPr>
      <p:sp>
        <p:nvSpPr>
          <p:cNvPr id="811155404" name="Panel 258 [811155404]">
            <a:extLst>
              <a:ext uri="{FF2B5EF4-FFF2-40B4-BE49-F238E27FC236}">
                <a16:creationId xmlns:a16="http://schemas.microsoft.com/office/drawing/2014/main" id="{644C8445-47D7-49B9-9BAC-418C9A1C7245}"/>
              </a:ext>
            </a:extLst>
          </p:cNvPr>
          <p:cNvSpPr>
            <a:spLocks noGrp="1"/>
          </p:cNvSpPr>
          <p:nvPr/>
        </p:nvSpPr>
        <p:spPr>
          <a:xfrm>
            <a:off x="0" y="0"/>
            <a:ext cx="12192000" cy="1419225"/>
          </a:xfrm>
          <a:prstGeom prst="rect">
            <a:avLst/>
          </a:prstGeom>
          <a:solidFill>
            <a:srgbClr val="071D36"/>
          </a:solidFill>
          <a:ln w="0">
            <a:noFill/>
          </a:ln>
        </p:spPr>
        <p:txBody>
          <a:bodyPr/>
          <a:lstStyle/>
          <a:p>
            <a:endParaRPr lang="en-US"/>
          </a:p>
        </p:txBody>
      </p:sp>
      <p:sp>
        <p:nvSpPr>
          <p:cNvPr id="811155405" name="Panel 259 [811155405]">
            <a:extLst>
              <a:ext uri="{FF2B5EF4-FFF2-40B4-BE49-F238E27FC236}">
                <a16:creationId xmlns:a16="http://schemas.microsoft.com/office/drawing/2014/main" id="{39FAC014-50D6-4DB9-8391-203E010A988B}"/>
              </a:ext>
            </a:extLst>
          </p:cNvPr>
          <p:cNvSpPr>
            <a:spLocks noGrp="1"/>
          </p:cNvSpPr>
          <p:nvPr/>
        </p:nvSpPr>
        <p:spPr>
          <a:xfrm>
            <a:off x="457200" y="1314450"/>
            <a:ext cx="11277600" cy="38100"/>
          </a:xfrm>
          <a:prstGeom prst="rect">
            <a:avLst/>
          </a:prstGeom>
          <a:solidFill>
            <a:srgbClr val="00CCE3"/>
          </a:solidFill>
          <a:ln w="0">
            <a:noFill/>
          </a:ln>
        </p:spPr>
        <p:txBody>
          <a:bodyPr/>
          <a:lstStyle/>
          <a:p>
            <a:endParaRPr lang="en-US"/>
          </a:p>
        </p:txBody>
      </p:sp>
      <p:sp>
        <p:nvSpPr>
          <p:cNvPr id="811155406" name="Text 260 [811155406]">
            <a:extLst>
              <a:ext uri="{FF2B5EF4-FFF2-40B4-BE49-F238E27FC236}">
                <a16:creationId xmlns:a16="http://schemas.microsoft.com/office/drawing/2014/main" id="{9DC41F57-A937-486D-94AB-2C8FDFC88848}"/>
              </a:ext>
            </a:extLst>
          </p:cNvPr>
          <p:cNvSpPr>
            <a:spLocks noGrp="1"/>
          </p:cNvSpPr>
          <p:nvPr/>
        </p:nvSpPr>
        <p:spPr>
          <a:xfrm>
            <a:off x="457200" y="295275"/>
            <a:ext cx="11277600" cy="1000125"/>
          </a:xfrm>
          <a:prstGeom prst="rect">
            <a:avLst/>
          </a:prstGeom>
          <a:noFill/>
          <a:ln w="0">
            <a:noFill/>
          </a:ln>
        </p:spPr>
        <p:txBody>
          <a:bodyPr wrap="square" lIns="19050" tIns="0" rIns="19050" bIns="0" anchor="t">
            <a:noAutofit/>
          </a:bodyPr>
          <a:lstStyle>
            <a:defPPr marL="0" indent="0" algn="l">
              <a:buNone/>
              <a:defRPr sz="3675" b="1">
                <a:solidFill>
                  <a:srgbClr val="FFFFFF"/>
                </a:solidFill>
                <a:latin typeface="Arial Narrow"/>
                <a:ea typeface="Arial Narrow"/>
                <a:cs typeface="Arial Narrow"/>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3675" b="1">
                <a:solidFill>
                  <a:srgbClr val="FFFFFF"/>
                </a:solidFill>
                <a:latin typeface="Arial Narrow"/>
                <a:ea typeface="Arial Narrow"/>
                <a:cs typeface="Arial Narrow"/>
              </a:defRPr>
            </a:pPr>
            <a:r>
              <a:rPr sz="3675" b="1">
                <a:solidFill>
                  <a:srgbClr val="FFFFFF"/>
                </a:solidFill>
                <a:latin typeface="Arial Narrow"/>
                <a:ea typeface="Arial Narrow"/>
                <a:cs typeface="Arial Narrow"/>
              </a:rPr>
              <a:t>SOCIAL DETERMINANTS OF HEALTH</a:t>
            </a:r>
          </a:p>
        </p:txBody>
      </p:sp>
      <p:sp>
        <p:nvSpPr>
          <p:cNvPr id="811155407" name="Text 261 [811155407]">
            <a:extLst>
              <a:ext uri="{FF2B5EF4-FFF2-40B4-BE49-F238E27FC236}">
                <a16:creationId xmlns:a16="http://schemas.microsoft.com/office/drawing/2014/main" id="{0D9D60C9-BB1A-4AFF-B373-E5EB9E1E56C6}"/>
              </a:ext>
            </a:extLst>
          </p:cNvPr>
          <p:cNvSpPr>
            <a:spLocks noGrp="1"/>
          </p:cNvSpPr>
          <p:nvPr/>
        </p:nvSpPr>
        <p:spPr>
          <a:xfrm>
            <a:off x="457200" y="6515100"/>
            <a:ext cx="9906000" cy="247650"/>
          </a:xfrm>
          <a:prstGeom prst="rect">
            <a:avLst/>
          </a:prstGeom>
          <a:noFill/>
          <a:ln w="0">
            <a:noFill/>
          </a:ln>
        </p:spPr>
        <p:txBody>
          <a:bodyPr wrap="square" lIns="19050" tIns="0" rIns="19050" bIns="0" anchor="t">
            <a:noAutofit/>
          </a:bodyPr>
          <a:lstStyle>
            <a:defPPr marL="0" indent="0" algn="l">
              <a:buNone/>
              <a:defRPr sz="1500" b="0">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500" b="0">
                <a:solidFill>
                  <a:srgbClr val="31576A"/>
                </a:solidFill>
                <a:latin typeface="Arial"/>
                <a:ea typeface="Arial"/>
                <a:cs typeface="Arial"/>
              </a:defRPr>
            </a:pPr>
            <a:r>
              <a:rPr sz="1500" b="0">
                <a:solidFill>
                  <a:srgbClr val="31576A"/>
                </a:solidFill>
                <a:latin typeface="Arial"/>
                <a:ea typeface="Arial"/>
                <a:cs typeface="Arial"/>
              </a:rPr>
              <a:t>VA Providence Healthcare System</a:t>
            </a:r>
          </a:p>
        </p:txBody>
      </p:sp>
      <p:sp>
        <p:nvSpPr>
          <p:cNvPr id="811155408" name="Text 262 [811155408]">
            <a:extLst>
              <a:ext uri="{FF2B5EF4-FFF2-40B4-BE49-F238E27FC236}">
                <a16:creationId xmlns:a16="http://schemas.microsoft.com/office/drawing/2014/main" id="{DFF0AA90-F097-465A-8814-6E379786E3D5}"/>
              </a:ext>
            </a:extLst>
          </p:cNvPr>
          <p:cNvSpPr>
            <a:spLocks noGrp="1"/>
          </p:cNvSpPr>
          <p:nvPr/>
        </p:nvSpPr>
        <p:spPr>
          <a:xfrm>
            <a:off x="11182350" y="6486525"/>
            <a:ext cx="571500" cy="285750"/>
          </a:xfrm>
          <a:prstGeom prst="rect">
            <a:avLst/>
          </a:prstGeom>
          <a:noFill/>
          <a:ln w="0">
            <a:noFill/>
          </a:ln>
        </p:spPr>
        <p:txBody>
          <a:bodyPr wrap="square" lIns="19050" tIns="0" rIns="19050" bIns="0" anchor="t">
            <a:noAutofit/>
          </a:bodyPr>
          <a:lstStyle>
            <a:defPPr marL="0" indent="0" algn="l">
              <a:buNone/>
              <a:defRPr sz="1650" b="1">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650" b="1">
                <a:solidFill>
                  <a:srgbClr val="31576A"/>
                </a:solidFill>
                <a:latin typeface="Arial"/>
                <a:ea typeface="Arial"/>
                <a:cs typeface="Arial"/>
              </a:defRPr>
            </a:pPr>
            <a:r>
              <a:rPr sz="1650" b="1">
                <a:solidFill>
                  <a:srgbClr val="31576A"/>
                </a:solidFill>
                <a:latin typeface="Arial"/>
                <a:ea typeface="Arial"/>
                <a:cs typeface="Arial"/>
              </a:rPr>
              <a:t>20</a:t>
            </a:r>
          </a:p>
        </p:txBody>
      </p:sp>
      <p:sp>
        <p:nvSpPr>
          <p:cNvPr id="811155409" name="Text 263 [811155409]">
            <a:extLst>
              <a:ext uri="{FF2B5EF4-FFF2-40B4-BE49-F238E27FC236}">
                <a16:creationId xmlns:a16="http://schemas.microsoft.com/office/drawing/2014/main" id="{47A51E4F-7C90-4437-8C75-63B5411CB6AF}"/>
              </a:ext>
            </a:extLst>
          </p:cNvPr>
          <p:cNvSpPr>
            <a:spLocks noGrp="1"/>
          </p:cNvSpPr>
          <p:nvPr/>
        </p:nvSpPr>
        <p:spPr>
          <a:xfrm>
            <a:off x="457200" y="1647825"/>
            <a:ext cx="2714625" cy="10382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Economic stability</a:t>
            </a:r>
          </a:p>
        </p:txBody>
      </p:sp>
      <p:sp>
        <p:nvSpPr>
          <p:cNvPr id="811155410" name="Text 264 [811155410]">
            <a:extLst>
              <a:ext uri="{FF2B5EF4-FFF2-40B4-BE49-F238E27FC236}">
                <a16:creationId xmlns:a16="http://schemas.microsoft.com/office/drawing/2014/main" id="{0503ECE6-B0B3-493B-95F3-B0E466DC8EE0}"/>
              </a:ext>
            </a:extLst>
          </p:cNvPr>
          <p:cNvSpPr>
            <a:spLocks noGrp="1"/>
          </p:cNvSpPr>
          <p:nvPr/>
        </p:nvSpPr>
        <p:spPr>
          <a:xfrm>
            <a:off x="3467100" y="1647825"/>
            <a:ext cx="8267700" cy="10382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Access to benefits and resources supports health and well-being.</a:t>
            </a:r>
          </a:p>
        </p:txBody>
      </p:sp>
      <p:sp>
        <p:nvSpPr>
          <p:cNvPr id="811155411" name="Text 265 [811155411]">
            <a:extLst>
              <a:ext uri="{FF2B5EF4-FFF2-40B4-BE49-F238E27FC236}">
                <a16:creationId xmlns:a16="http://schemas.microsoft.com/office/drawing/2014/main" id="{D3569FC4-D2B1-473F-956E-C2C6D5A68173}"/>
              </a:ext>
            </a:extLst>
          </p:cNvPr>
          <p:cNvSpPr>
            <a:spLocks noGrp="1"/>
          </p:cNvSpPr>
          <p:nvPr/>
        </p:nvSpPr>
        <p:spPr>
          <a:xfrm>
            <a:off x="457200" y="2819400"/>
            <a:ext cx="2714625" cy="10382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Housing and environment</a:t>
            </a:r>
          </a:p>
        </p:txBody>
      </p:sp>
      <p:sp>
        <p:nvSpPr>
          <p:cNvPr id="811155412" name="Text 266 [811155412]">
            <a:extLst>
              <a:ext uri="{FF2B5EF4-FFF2-40B4-BE49-F238E27FC236}">
                <a16:creationId xmlns:a16="http://schemas.microsoft.com/office/drawing/2014/main" id="{6AE51ECE-C66B-4A57-BE33-29950639723B}"/>
              </a:ext>
            </a:extLst>
          </p:cNvPr>
          <p:cNvSpPr>
            <a:spLocks noGrp="1"/>
          </p:cNvSpPr>
          <p:nvPr/>
        </p:nvSpPr>
        <p:spPr>
          <a:xfrm>
            <a:off x="3467100" y="2819400"/>
            <a:ext cx="8267700" cy="10382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Safe, stable housing reduces injury risk and supports independence.</a:t>
            </a:r>
          </a:p>
        </p:txBody>
      </p:sp>
      <p:sp>
        <p:nvSpPr>
          <p:cNvPr id="811155413" name="Text 267 [811155413]">
            <a:extLst>
              <a:ext uri="{FF2B5EF4-FFF2-40B4-BE49-F238E27FC236}">
                <a16:creationId xmlns:a16="http://schemas.microsoft.com/office/drawing/2014/main" id="{86319E64-9D93-4734-8894-A1B8BAF69EF2}"/>
              </a:ext>
            </a:extLst>
          </p:cNvPr>
          <p:cNvSpPr>
            <a:spLocks noGrp="1"/>
          </p:cNvSpPr>
          <p:nvPr/>
        </p:nvSpPr>
        <p:spPr>
          <a:xfrm>
            <a:off x="457200" y="3990975"/>
            <a:ext cx="2714625" cy="10382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Community resources</a:t>
            </a:r>
          </a:p>
        </p:txBody>
      </p:sp>
      <p:sp>
        <p:nvSpPr>
          <p:cNvPr id="811155414" name="Text 268 [811155414]">
            <a:extLst>
              <a:ext uri="{FF2B5EF4-FFF2-40B4-BE49-F238E27FC236}">
                <a16:creationId xmlns:a16="http://schemas.microsoft.com/office/drawing/2014/main" id="{F085CE75-9F5B-4AB4-8C60-8A9147F2FA1F}"/>
              </a:ext>
            </a:extLst>
          </p:cNvPr>
          <p:cNvSpPr>
            <a:spLocks noGrp="1"/>
          </p:cNvSpPr>
          <p:nvPr/>
        </p:nvSpPr>
        <p:spPr>
          <a:xfrm>
            <a:off x="3467100" y="3990975"/>
            <a:ext cx="8267700" cy="10382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Essential services and social engagement support aging Veterans.</a:t>
            </a:r>
          </a:p>
        </p:txBody>
      </p:sp>
      <p:sp>
        <p:nvSpPr>
          <p:cNvPr id="811155415" name="Text 269 [811155415]">
            <a:extLst>
              <a:ext uri="{FF2B5EF4-FFF2-40B4-BE49-F238E27FC236}">
                <a16:creationId xmlns:a16="http://schemas.microsoft.com/office/drawing/2014/main" id="{4FFB6E2C-82FA-4894-B71D-480BCF883EB0}"/>
              </a:ext>
            </a:extLst>
          </p:cNvPr>
          <p:cNvSpPr>
            <a:spLocks noGrp="1"/>
          </p:cNvSpPr>
          <p:nvPr/>
        </p:nvSpPr>
        <p:spPr>
          <a:xfrm>
            <a:off x="457200" y="5162550"/>
            <a:ext cx="2714625" cy="10382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Family and social support</a:t>
            </a:r>
          </a:p>
        </p:txBody>
      </p:sp>
      <p:sp>
        <p:nvSpPr>
          <p:cNvPr id="811155416" name="Text 270 [811155416]">
            <a:extLst>
              <a:ext uri="{FF2B5EF4-FFF2-40B4-BE49-F238E27FC236}">
                <a16:creationId xmlns:a16="http://schemas.microsoft.com/office/drawing/2014/main" id="{A9988AE9-C432-4636-81E1-63E2CE02CD0D}"/>
              </a:ext>
            </a:extLst>
          </p:cNvPr>
          <p:cNvSpPr>
            <a:spLocks noGrp="1"/>
          </p:cNvSpPr>
          <p:nvPr/>
        </p:nvSpPr>
        <p:spPr>
          <a:xfrm>
            <a:off x="3467100" y="5162550"/>
            <a:ext cx="8267700" cy="10382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Family and social networks support emotional health and caregiving.</a:t>
            </a:r>
          </a:p>
        </p:txBody>
      </p:sp>
    </p:spTree>
    <p:extLst>
      <p:ext uri="{BB962C8B-B14F-4D97-AF65-F5344CB8AC3E}">
        <p14:creationId xmlns:p14="http://schemas.microsoft.com/office/powerpoint/2010/main" val="18343162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71D36"/>
        </a:solidFill>
        <a:effectLst/>
      </p:bgPr>
    </p:bg>
    <p:spTree>
      <p:nvGrpSpPr>
        <p:cNvPr id="1" name="Shape [811155417]">
          <a:extLst>
            <a:ext uri="{FF2B5EF4-FFF2-40B4-BE49-F238E27FC236}">
              <a16:creationId xmlns:a16="http://schemas.microsoft.com/office/drawing/2014/main" id="{8415F8A4-11C1-4288-9EF6-D857EB424193}"/>
            </a:ext>
          </a:extLst>
        </p:cNvPr>
        <p:cNvGrpSpPr/>
        <p:nvPr/>
      </p:nvGrpSpPr>
      <p:grpSpPr>
        <a:xfrm>
          <a:off x="0" y="0"/>
          <a:ext cx="0" cy="0"/>
          <a:chOff x="0" y="0"/>
          <a:chExt cx="0" cy="0"/>
        </a:xfrm>
      </p:grpSpPr>
      <p:pic>
        <p:nvPicPr>
          <p:cNvPr id="811155418" name="Shape [811155418]">
            <a:extLst>
              <a:ext uri="{FF2B5EF4-FFF2-40B4-BE49-F238E27FC236}">
                <a16:creationId xmlns:a16="http://schemas.microsoft.com/office/drawing/2014/main" id="{C980CF8E-3FDB-4EAD-AE7E-A68C1BD5020A}"/>
              </a:ext>
            </a:extLst>
          </p:cNvPr>
          <p:cNvPicPr>
            <a:picLocks noChangeAspect="1"/>
          </p:cNvPicPr>
          <p:nvPr/>
        </p:nvPicPr>
        <p:blipFill>
          <a:blip r:embed="rId3"/>
          <a:srcRect t="9714" b="5954"/>
          <a:stretch/>
        </p:blipFill>
        <p:spPr>
          <a:xfrm>
            <a:off x="0" y="0"/>
            <a:ext cx="12192000" cy="6858000"/>
          </a:xfrm>
          <a:prstGeom prst="rect">
            <a:avLst/>
          </a:prstGeom>
        </p:spPr>
      </p:pic>
      <p:sp>
        <p:nvSpPr>
          <p:cNvPr id="811155419" name="Panel 272 [811155419]">
            <a:extLst>
              <a:ext uri="{FF2B5EF4-FFF2-40B4-BE49-F238E27FC236}">
                <a16:creationId xmlns:a16="http://schemas.microsoft.com/office/drawing/2014/main" id="{523466A6-5D29-4B19-8DEB-540FC359D06A}"/>
              </a:ext>
            </a:extLst>
          </p:cNvPr>
          <p:cNvSpPr>
            <a:spLocks noGrp="1"/>
          </p:cNvSpPr>
          <p:nvPr/>
        </p:nvSpPr>
        <p:spPr>
          <a:xfrm>
            <a:off x="0" y="0"/>
            <a:ext cx="12192000" cy="6858000"/>
          </a:xfrm>
          <a:prstGeom prst="rect">
            <a:avLst/>
          </a:prstGeom>
          <a:gradFill>
            <a:gsLst>
              <a:gs pos="0">
                <a:srgbClr val="071D36">
                  <a:alpha val="98000"/>
                </a:srgbClr>
              </a:gs>
              <a:gs pos="55000">
                <a:srgbClr val="071D36">
                  <a:alpha val="82000"/>
                </a:srgbClr>
              </a:gs>
              <a:gs pos="100000">
                <a:srgbClr val="071D36">
                  <a:alpha val="25000"/>
                </a:srgbClr>
              </a:gs>
            </a:gsLst>
            <a:lin ang="0"/>
          </a:gradFill>
          <a:ln w="0">
            <a:noFill/>
          </a:ln>
        </p:spPr>
        <p:txBody>
          <a:bodyPr/>
          <a:lstStyle/>
          <a:p>
            <a:endParaRPr lang="en-US"/>
          </a:p>
        </p:txBody>
      </p:sp>
      <p:sp>
        <p:nvSpPr>
          <p:cNvPr id="811155420" name="Text 273 [811155420]">
            <a:extLst>
              <a:ext uri="{FF2B5EF4-FFF2-40B4-BE49-F238E27FC236}">
                <a16:creationId xmlns:a16="http://schemas.microsoft.com/office/drawing/2014/main" id="{1AD1CEDA-C85E-459D-9297-DA8FFC2C6117}"/>
              </a:ext>
            </a:extLst>
          </p:cNvPr>
          <p:cNvSpPr>
            <a:spLocks noGrp="1"/>
          </p:cNvSpPr>
          <p:nvPr/>
        </p:nvSpPr>
        <p:spPr>
          <a:xfrm>
            <a:off x="457200" y="361950"/>
            <a:ext cx="11277600" cy="409575"/>
          </a:xfrm>
          <a:prstGeom prst="rect">
            <a:avLst/>
          </a:prstGeom>
          <a:noFill/>
          <a:ln w="0">
            <a:noFill/>
          </a:ln>
        </p:spPr>
        <p:txBody>
          <a:bodyPr wrap="square" lIns="19050" tIns="0" rIns="19050" bIns="0" anchor="t">
            <a:noAutofit/>
          </a:bodyPr>
          <a:lstStyle>
            <a:defPPr marL="0" indent="0" algn="l">
              <a:buNone/>
              <a:defRPr sz="2025" b="1">
                <a:solidFill>
                  <a:srgbClr val="00CCE3"/>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025" b="1">
                <a:solidFill>
                  <a:srgbClr val="00CCE3"/>
                </a:solidFill>
                <a:latin typeface="Arial"/>
                <a:ea typeface="Arial"/>
                <a:cs typeface="Arial"/>
              </a:defRPr>
            </a:pPr>
            <a:r>
              <a:rPr sz="2025" b="1">
                <a:solidFill>
                  <a:srgbClr val="00CCE3"/>
                </a:solidFill>
                <a:latin typeface="Arial"/>
                <a:ea typeface="Arial"/>
                <a:cs typeface="Arial"/>
              </a:rPr>
              <a:t>AGE-FRIENDLY CARE</a:t>
            </a:r>
          </a:p>
        </p:txBody>
      </p:sp>
      <p:sp>
        <p:nvSpPr>
          <p:cNvPr id="811155421" name="Text 274 [811155421]">
            <a:extLst>
              <a:ext uri="{FF2B5EF4-FFF2-40B4-BE49-F238E27FC236}">
                <a16:creationId xmlns:a16="http://schemas.microsoft.com/office/drawing/2014/main" id="{117CDC76-E0D0-46E0-9794-51E7B2E37891}"/>
              </a:ext>
            </a:extLst>
          </p:cNvPr>
          <p:cNvSpPr>
            <a:spLocks noGrp="1"/>
          </p:cNvSpPr>
          <p:nvPr/>
        </p:nvSpPr>
        <p:spPr>
          <a:xfrm>
            <a:off x="457200" y="1362075"/>
            <a:ext cx="11277600" cy="1695450"/>
          </a:xfrm>
          <a:prstGeom prst="rect">
            <a:avLst/>
          </a:prstGeom>
          <a:noFill/>
          <a:ln w="0">
            <a:noFill/>
          </a:ln>
        </p:spPr>
        <p:txBody>
          <a:bodyPr wrap="square" lIns="19050" tIns="0" rIns="19050" bIns="0" anchor="t">
            <a:noAutofit/>
          </a:bodyPr>
          <a:lstStyle>
            <a:defPPr marL="0" indent="0" algn="l">
              <a:buNone/>
              <a:defRPr sz="11100" b="1">
                <a:solidFill>
                  <a:srgbClr val="FFFFFF"/>
                </a:solidFill>
                <a:latin typeface="Arial Narrow"/>
                <a:ea typeface="Arial Narrow"/>
                <a:cs typeface="Arial Narrow"/>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1100" b="1">
                <a:solidFill>
                  <a:srgbClr val="FFFFFF"/>
                </a:solidFill>
                <a:latin typeface="Arial Narrow"/>
                <a:ea typeface="Arial Narrow"/>
                <a:cs typeface="Arial Narrow"/>
              </a:defRPr>
            </a:pPr>
            <a:r>
              <a:rPr sz="11100" b="1">
                <a:solidFill>
                  <a:srgbClr val="FFFFFF"/>
                </a:solidFill>
                <a:latin typeface="Arial Narrow"/>
                <a:ea typeface="Arial Narrow"/>
                <a:cs typeface="Arial Narrow"/>
              </a:rPr>
              <a:t>THE 4Ms</a:t>
            </a:r>
          </a:p>
        </p:txBody>
      </p:sp>
      <p:sp>
        <p:nvSpPr>
          <p:cNvPr id="811155422" name="Text 275 [811155422]">
            <a:extLst>
              <a:ext uri="{FF2B5EF4-FFF2-40B4-BE49-F238E27FC236}">
                <a16:creationId xmlns:a16="http://schemas.microsoft.com/office/drawing/2014/main" id="{72212216-77A9-4676-BF93-64758F60F40F}"/>
              </a:ext>
            </a:extLst>
          </p:cNvPr>
          <p:cNvSpPr>
            <a:spLocks noGrp="1"/>
          </p:cNvSpPr>
          <p:nvPr/>
        </p:nvSpPr>
        <p:spPr>
          <a:xfrm>
            <a:off x="457200" y="3209925"/>
            <a:ext cx="11277600" cy="990600"/>
          </a:xfrm>
          <a:prstGeom prst="rect">
            <a:avLst/>
          </a:prstGeom>
          <a:noFill/>
          <a:ln w="0">
            <a:noFill/>
          </a:ln>
        </p:spPr>
        <p:txBody>
          <a:bodyPr wrap="square" lIns="19050" tIns="0" rIns="19050" bIns="0" anchor="t">
            <a:noAutofit/>
          </a:bodyPr>
          <a:lstStyle>
            <a:defPPr marL="0" indent="0" algn="l">
              <a:buNone/>
              <a:defRPr sz="4875" b="1">
                <a:solidFill>
                  <a:srgbClr val="00CCE3"/>
                </a:solidFill>
                <a:latin typeface="Arial Narrow"/>
                <a:ea typeface="Arial Narrow"/>
                <a:cs typeface="Arial Narrow"/>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4875" b="1">
                <a:solidFill>
                  <a:srgbClr val="00CCE3"/>
                </a:solidFill>
                <a:latin typeface="Arial Narrow"/>
                <a:ea typeface="Arial Narrow"/>
                <a:cs typeface="Arial Narrow"/>
              </a:defRPr>
            </a:pPr>
            <a:r>
              <a:rPr sz="4875" b="1">
                <a:solidFill>
                  <a:srgbClr val="00CCE3"/>
                </a:solidFill>
                <a:latin typeface="Arial Narrow"/>
                <a:ea typeface="Arial Narrow"/>
                <a:cs typeface="Arial Narrow"/>
              </a:rPr>
              <a:t>FRAMEWORK IN GERIATRICS</a:t>
            </a:r>
          </a:p>
        </p:txBody>
      </p:sp>
      <p:sp>
        <p:nvSpPr>
          <p:cNvPr id="811155423" name="Panel 276 [811155423]">
            <a:extLst>
              <a:ext uri="{FF2B5EF4-FFF2-40B4-BE49-F238E27FC236}">
                <a16:creationId xmlns:a16="http://schemas.microsoft.com/office/drawing/2014/main" id="{3F3313A6-58E4-4259-8A83-84CEDE6E3F24}"/>
              </a:ext>
            </a:extLst>
          </p:cNvPr>
          <p:cNvSpPr>
            <a:spLocks noGrp="1"/>
          </p:cNvSpPr>
          <p:nvPr/>
        </p:nvSpPr>
        <p:spPr>
          <a:xfrm>
            <a:off x="457200" y="4448175"/>
            <a:ext cx="8096250" cy="47625"/>
          </a:xfrm>
          <a:prstGeom prst="rect">
            <a:avLst/>
          </a:prstGeom>
          <a:solidFill>
            <a:srgbClr val="00CCE3"/>
          </a:solidFill>
          <a:ln w="0">
            <a:noFill/>
          </a:ln>
        </p:spPr>
        <p:txBody>
          <a:bodyPr/>
          <a:lstStyle/>
          <a:p>
            <a:endParaRPr lang="en-US"/>
          </a:p>
        </p:txBody>
      </p:sp>
      <p:sp>
        <p:nvSpPr>
          <p:cNvPr id="811155424" name="Text 277 [811155424]">
            <a:extLst>
              <a:ext uri="{FF2B5EF4-FFF2-40B4-BE49-F238E27FC236}">
                <a16:creationId xmlns:a16="http://schemas.microsoft.com/office/drawing/2014/main" id="{2DA139CA-00A7-4943-B2DA-D3F3D306E531}"/>
              </a:ext>
            </a:extLst>
          </p:cNvPr>
          <p:cNvSpPr>
            <a:spLocks noGrp="1"/>
          </p:cNvSpPr>
          <p:nvPr/>
        </p:nvSpPr>
        <p:spPr>
          <a:xfrm>
            <a:off x="457200" y="4867275"/>
            <a:ext cx="11277600" cy="628650"/>
          </a:xfrm>
          <a:prstGeom prst="rect">
            <a:avLst/>
          </a:prstGeom>
          <a:noFill/>
          <a:ln w="0">
            <a:noFill/>
          </a:ln>
        </p:spPr>
        <p:txBody>
          <a:bodyPr wrap="square" lIns="19050" tIns="0" rIns="19050" bIns="0" anchor="t">
            <a:noAutofit/>
          </a:bodyPr>
          <a:lstStyle>
            <a:defPPr marL="0" indent="0" algn="l">
              <a:buNone/>
              <a:defRPr sz="3225" b="1">
                <a:solidFill>
                  <a:srgbClr val="FFFFFF"/>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3225" b="1">
                <a:solidFill>
                  <a:srgbClr val="FFFFFF"/>
                </a:solidFill>
                <a:latin typeface="Arial"/>
                <a:ea typeface="Arial"/>
                <a:cs typeface="Arial"/>
              </a:defRPr>
            </a:pPr>
            <a:r>
              <a:rPr sz="3225" b="1">
                <a:solidFill>
                  <a:srgbClr val="FFFFFF"/>
                </a:solidFill>
                <a:latin typeface="Arial"/>
                <a:ea typeface="Arial"/>
                <a:cs typeface="Arial"/>
              </a:rPr>
              <a:t>What Matters     Mobility</a:t>
            </a:r>
          </a:p>
        </p:txBody>
      </p:sp>
      <p:sp>
        <p:nvSpPr>
          <p:cNvPr id="811155425" name="Text 278 [811155425]">
            <a:extLst>
              <a:ext uri="{FF2B5EF4-FFF2-40B4-BE49-F238E27FC236}">
                <a16:creationId xmlns:a16="http://schemas.microsoft.com/office/drawing/2014/main" id="{4A2E781E-D436-4C17-867F-2E4EE869CCDE}"/>
              </a:ext>
            </a:extLst>
          </p:cNvPr>
          <p:cNvSpPr>
            <a:spLocks noGrp="1"/>
          </p:cNvSpPr>
          <p:nvPr/>
        </p:nvSpPr>
        <p:spPr>
          <a:xfrm>
            <a:off x="457200" y="5581650"/>
            <a:ext cx="11277600" cy="628650"/>
          </a:xfrm>
          <a:prstGeom prst="rect">
            <a:avLst/>
          </a:prstGeom>
          <a:noFill/>
          <a:ln w="0">
            <a:noFill/>
          </a:ln>
        </p:spPr>
        <p:txBody>
          <a:bodyPr wrap="square" lIns="19050" tIns="0" rIns="19050" bIns="0" anchor="t">
            <a:noAutofit/>
          </a:bodyPr>
          <a:lstStyle>
            <a:defPPr marL="0" indent="0" algn="l">
              <a:buNone/>
              <a:defRPr sz="3225" b="1">
                <a:solidFill>
                  <a:srgbClr val="FFFFFF"/>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3225" b="1">
                <a:solidFill>
                  <a:srgbClr val="FFFFFF"/>
                </a:solidFill>
                <a:latin typeface="Arial"/>
                <a:ea typeface="Arial"/>
                <a:cs typeface="Arial"/>
              </a:defRPr>
            </a:pPr>
            <a:r>
              <a:rPr sz="3225" b="1">
                <a:solidFill>
                  <a:srgbClr val="FFFFFF"/>
                </a:solidFill>
                <a:latin typeface="Arial"/>
                <a:ea typeface="Arial"/>
                <a:cs typeface="Arial"/>
              </a:rPr>
              <a:t>Mentation     Medications</a:t>
            </a:r>
          </a:p>
        </p:txBody>
      </p:sp>
      <p:sp>
        <p:nvSpPr>
          <p:cNvPr id="811155426" name="Text 279 [811155426]">
            <a:extLst>
              <a:ext uri="{FF2B5EF4-FFF2-40B4-BE49-F238E27FC236}">
                <a16:creationId xmlns:a16="http://schemas.microsoft.com/office/drawing/2014/main" id="{891D4F15-3736-456D-91FE-79152E3BF877}"/>
              </a:ext>
            </a:extLst>
          </p:cNvPr>
          <p:cNvSpPr>
            <a:spLocks noGrp="1"/>
          </p:cNvSpPr>
          <p:nvPr/>
        </p:nvSpPr>
        <p:spPr>
          <a:xfrm>
            <a:off x="457200" y="6438900"/>
            <a:ext cx="11049000" cy="285750"/>
          </a:xfrm>
          <a:prstGeom prst="rect">
            <a:avLst/>
          </a:prstGeom>
          <a:noFill/>
          <a:ln w="0">
            <a:noFill/>
          </a:ln>
        </p:spPr>
        <p:txBody>
          <a:bodyPr wrap="square" lIns="19050" tIns="0" rIns="19050" bIns="0" anchor="t">
            <a:noAutofit/>
          </a:bodyPr>
          <a:lstStyle>
            <a:defPPr marL="0" indent="0" algn="l">
              <a:buNone/>
              <a:defRPr sz="1650" b="0">
                <a:solidFill>
                  <a:srgbClr val="FFFFFF"/>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650" b="0">
                <a:solidFill>
                  <a:srgbClr val="FFFFFF"/>
                </a:solidFill>
                <a:latin typeface="Arial"/>
                <a:ea typeface="Arial"/>
                <a:cs typeface="Arial"/>
              </a:defRPr>
            </a:pPr>
            <a:r>
              <a:rPr sz="1650" b="0">
                <a:solidFill>
                  <a:srgbClr val="FFFFFF"/>
                </a:solidFill>
                <a:latin typeface="Arial"/>
                <a:ea typeface="Arial"/>
                <a:cs typeface="Arial"/>
              </a:rPr>
              <a:t>VA Providence Healthcare System</a:t>
            </a:r>
          </a:p>
        </p:txBody>
      </p:sp>
    </p:spTree>
    <p:extLst>
      <p:ext uri="{BB962C8B-B14F-4D97-AF65-F5344CB8AC3E}">
        <p14:creationId xmlns:p14="http://schemas.microsoft.com/office/powerpoint/2010/main" val="7048746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11155427]">
          <a:extLst>
            <a:ext uri="{FF2B5EF4-FFF2-40B4-BE49-F238E27FC236}">
              <a16:creationId xmlns:a16="http://schemas.microsoft.com/office/drawing/2014/main" id="{2658D4DE-49D8-4C8F-A4D3-34C67779B7C1}"/>
            </a:ext>
          </a:extLst>
        </p:cNvPr>
        <p:cNvGrpSpPr/>
        <p:nvPr/>
      </p:nvGrpSpPr>
      <p:grpSpPr>
        <a:xfrm>
          <a:off x="0" y="0"/>
          <a:ext cx="0" cy="0"/>
          <a:chOff x="0" y="0"/>
          <a:chExt cx="0" cy="0"/>
        </a:xfrm>
      </p:grpSpPr>
      <p:sp>
        <p:nvSpPr>
          <p:cNvPr id="811155429" name="Panel 281 [811155429]">
            <a:extLst>
              <a:ext uri="{FF2B5EF4-FFF2-40B4-BE49-F238E27FC236}">
                <a16:creationId xmlns:a16="http://schemas.microsoft.com/office/drawing/2014/main" id="{6BFD9072-E4C6-413A-84B8-4E3BD200C424}"/>
              </a:ext>
            </a:extLst>
          </p:cNvPr>
          <p:cNvSpPr>
            <a:spLocks noGrp="1"/>
          </p:cNvSpPr>
          <p:nvPr/>
        </p:nvSpPr>
        <p:spPr>
          <a:xfrm>
            <a:off x="0" y="0"/>
            <a:ext cx="12192000" cy="2085975"/>
          </a:xfrm>
          <a:prstGeom prst="rect">
            <a:avLst/>
          </a:prstGeom>
          <a:solidFill>
            <a:srgbClr val="071D36"/>
          </a:solidFill>
          <a:ln w="0">
            <a:noFill/>
          </a:ln>
        </p:spPr>
        <p:txBody>
          <a:bodyPr/>
          <a:lstStyle/>
          <a:p>
            <a:endParaRPr lang="en-US"/>
          </a:p>
        </p:txBody>
      </p:sp>
      <p:sp>
        <p:nvSpPr>
          <p:cNvPr id="811155430" name="Text 282 [811155430]">
            <a:extLst>
              <a:ext uri="{FF2B5EF4-FFF2-40B4-BE49-F238E27FC236}">
                <a16:creationId xmlns:a16="http://schemas.microsoft.com/office/drawing/2014/main" id="{4815398D-38BA-42A0-8928-F5DAAE6F3CB8}"/>
              </a:ext>
            </a:extLst>
          </p:cNvPr>
          <p:cNvSpPr>
            <a:spLocks noGrp="1"/>
          </p:cNvSpPr>
          <p:nvPr/>
        </p:nvSpPr>
        <p:spPr>
          <a:xfrm>
            <a:off x="457200" y="314325"/>
            <a:ext cx="4286250" cy="1190625"/>
          </a:xfrm>
          <a:prstGeom prst="rect">
            <a:avLst/>
          </a:prstGeom>
          <a:noFill/>
          <a:ln w="0">
            <a:noFill/>
          </a:ln>
        </p:spPr>
        <p:txBody>
          <a:bodyPr wrap="square" lIns="19050" tIns="0" rIns="19050" bIns="0" anchor="t">
            <a:noAutofit/>
          </a:bodyPr>
          <a:lstStyle>
            <a:defPPr marL="0" indent="0" algn="l">
              <a:buNone/>
              <a:defRPr sz="7200" b="1">
                <a:solidFill>
                  <a:srgbClr val="FFFFFF"/>
                </a:solidFill>
                <a:latin typeface="Arial Narrow"/>
                <a:ea typeface="Arial Narrow"/>
                <a:cs typeface="Arial Narrow"/>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7200" b="1">
                <a:solidFill>
                  <a:srgbClr val="FFFFFF"/>
                </a:solidFill>
                <a:latin typeface="Arial Narrow"/>
                <a:ea typeface="Arial Narrow"/>
                <a:cs typeface="Arial Narrow"/>
              </a:defRPr>
            </a:pPr>
            <a:r>
              <a:rPr sz="7200" b="1">
                <a:solidFill>
                  <a:srgbClr val="FFFFFF"/>
                </a:solidFill>
                <a:latin typeface="Arial Narrow"/>
                <a:ea typeface="Arial Narrow"/>
                <a:cs typeface="Arial Narrow"/>
              </a:rPr>
              <a:t>THE 4Ms</a:t>
            </a:r>
          </a:p>
        </p:txBody>
      </p:sp>
      <p:sp>
        <p:nvSpPr>
          <p:cNvPr id="811155431" name="Text 283 [811155431]">
            <a:extLst>
              <a:ext uri="{FF2B5EF4-FFF2-40B4-BE49-F238E27FC236}">
                <a16:creationId xmlns:a16="http://schemas.microsoft.com/office/drawing/2014/main" id="{31B0F38A-23C8-4A4A-BD95-C2609FC0BE03}"/>
              </a:ext>
            </a:extLst>
          </p:cNvPr>
          <p:cNvSpPr>
            <a:spLocks noGrp="1"/>
          </p:cNvSpPr>
          <p:nvPr/>
        </p:nvSpPr>
        <p:spPr>
          <a:xfrm>
            <a:off x="4991100" y="523875"/>
            <a:ext cx="6667500" cy="952500"/>
          </a:xfrm>
          <a:prstGeom prst="rect">
            <a:avLst/>
          </a:prstGeom>
          <a:noFill/>
          <a:ln w="0">
            <a:noFill/>
          </a:ln>
        </p:spPr>
        <p:txBody>
          <a:bodyPr wrap="square" lIns="19050" tIns="0" rIns="19050" bIns="0" anchor="t">
            <a:noAutofit/>
          </a:bodyPr>
          <a:lstStyle>
            <a:defPPr marL="0" indent="0" algn="l">
              <a:buNone/>
              <a:defRPr sz="3075" b="1">
                <a:solidFill>
                  <a:srgbClr val="00CCE3"/>
                </a:solidFill>
                <a:latin typeface="Arial Narrow"/>
                <a:ea typeface="Arial Narrow"/>
                <a:cs typeface="Arial Narrow"/>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3075" b="1">
                <a:solidFill>
                  <a:srgbClr val="00CCE3"/>
                </a:solidFill>
                <a:latin typeface="Arial Narrow"/>
                <a:ea typeface="Arial Narrow"/>
                <a:cs typeface="Arial Narrow"/>
              </a:defRPr>
            </a:pPr>
            <a:r>
              <a:rPr sz="3075" b="1">
                <a:solidFill>
                  <a:srgbClr val="00CCE3"/>
                </a:solidFill>
                <a:latin typeface="Arial Narrow"/>
                <a:ea typeface="Arial Narrow"/>
                <a:cs typeface="Arial Narrow"/>
              </a:rPr>
              <a:t>PERSON-CENTERED</a:t>
            </a:r>
          </a:p>
          <a:p>
            <a:pPr marL="0" indent="0" algn="l">
              <a:buNone/>
              <a:defRPr sz="3075" b="1">
                <a:solidFill>
                  <a:srgbClr val="00CCE3"/>
                </a:solidFill>
                <a:latin typeface="Arial Narrow"/>
                <a:ea typeface="Arial Narrow"/>
                <a:cs typeface="Arial Narrow"/>
              </a:defRPr>
            </a:pPr>
            <a:r>
              <a:rPr sz="3075" b="1">
                <a:solidFill>
                  <a:srgbClr val="00CCE3"/>
                </a:solidFill>
                <a:latin typeface="Arial Narrow"/>
                <a:ea typeface="Arial Narrow"/>
                <a:cs typeface="Arial Narrow"/>
              </a:rPr>
              <a:t>GERIATRIC CARE</a:t>
            </a:r>
          </a:p>
        </p:txBody>
      </p:sp>
      <p:sp>
        <p:nvSpPr>
          <p:cNvPr id="811155432" name="Panel 284 [811155432]">
            <a:extLst>
              <a:ext uri="{FF2B5EF4-FFF2-40B4-BE49-F238E27FC236}">
                <a16:creationId xmlns:a16="http://schemas.microsoft.com/office/drawing/2014/main" id="{79CA114B-A5BF-4C95-9A9F-928155AE8CDA}"/>
              </a:ext>
            </a:extLst>
          </p:cNvPr>
          <p:cNvSpPr>
            <a:spLocks noGrp="1"/>
          </p:cNvSpPr>
          <p:nvPr/>
        </p:nvSpPr>
        <p:spPr>
          <a:xfrm>
            <a:off x="457200" y="1666875"/>
            <a:ext cx="11277600" cy="38100"/>
          </a:xfrm>
          <a:prstGeom prst="rect">
            <a:avLst/>
          </a:prstGeom>
          <a:solidFill>
            <a:srgbClr val="00CCE3"/>
          </a:solidFill>
          <a:ln w="0">
            <a:noFill/>
          </a:ln>
        </p:spPr>
        <p:txBody>
          <a:bodyPr/>
          <a:lstStyle/>
          <a:p>
            <a:endParaRPr lang="en-US"/>
          </a:p>
        </p:txBody>
      </p:sp>
      <p:sp>
        <p:nvSpPr>
          <p:cNvPr id="811155433" name="Panel 285 [811155433]">
            <a:extLst>
              <a:ext uri="{FF2B5EF4-FFF2-40B4-BE49-F238E27FC236}">
                <a16:creationId xmlns:a16="http://schemas.microsoft.com/office/drawing/2014/main" id="{FC7D4429-1D05-4370-AACE-73BBD8D76F75}"/>
              </a:ext>
            </a:extLst>
          </p:cNvPr>
          <p:cNvSpPr>
            <a:spLocks noGrp="1"/>
          </p:cNvSpPr>
          <p:nvPr/>
        </p:nvSpPr>
        <p:spPr>
          <a:xfrm>
            <a:off x="0" y="2085975"/>
            <a:ext cx="12192000" cy="4772025"/>
          </a:xfrm>
          <a:prstGeom prst="rect">
            <a:avLst/>
          </a:prstGeom>
          <a:solidFill>
            <a:srgbClr val="FFFFFF"/>
          </a:solidFill>
          <a:ln w="0">
            <a:noFill/>
          </a:ln>
        </p:spPr>
        <p:txBody>
          <a:bodyPr/>
          <a:lstStyle/>
          <a:p>
            <a:endParaRPr lang="en-US"/>
          </a:p>
        </p:txBody>
      </p:sp>
      <p:sp>
        <p:nvSpPr>
          <p:cNvPr id="811155434" name="Text 286 [811155434]">
            <a:extLst>
              <a:ext uri="{FF2B5EF4-FFF2-40B4-BE49-F238E27FC236}">
                <a16:creationId xmlns:a16="http://schemas.microsoft.com/office/drawing/2014/main" id="{9BB89055-A66D-4623-8A1A-4D37B40D1521}"/>
              </a:ext>
            </a:extLst>
          </p:cNvPr>
          <p:cNvSpPr>
            <a:spLocks noGrp="1"/>
          </p:cNvSpPr>
          <p:nvPr/>
        </p:nvSpPr>
        <p:spPr>
          <a:xfrm>
            <a:off x="457200" y="2333625"/>
            <a:ext cx="6858000" cy="447675"/>
          </a:xfrm>
          <a:prstGeom prst="rect">
            <a:avLst/>
          </a:prstGeom>
          <a:noFill/>
          <a:ln w="0">
            <a:noFill/>
          </a:ln>
        </p:spPr>
        <p:txBody>
          <a:bodyPr wrap="square" lIns="19050" tIns="0" rIns="19050" bIns="0" anchor="t">
            <a:noAutofit/>
          </a:bodyPr>
          <a:lstStyle>
            <a:defPPr marL="0" indent="0" algn="l">
              <a:buNone/>
              <a:defRPr sz="2625"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625" b="1">
                <a:solidFill>
                  <a:srgbClr val="006D80"/>
                </a:solidFill>
                <a:latin typeface="Arial"/>
                <a:ea typeface="Arial"/>
                <a:cs typeface="Arial"/>
              </a:defRPr>
            </a:pPr>
            <a:r>
              <a:rPr sz="2625" b="1">
                <a:solidFill>
                  <a:srgbClr val="006D80"/>
                </a:solidFill>
                <a:latin typeface="Arial"/>
                <a:ea typeface="Arial"/>
                <a:cs typeface="Arial"/>
              </a:rPr>
              <a:t>What Matters</a:t>
            </a:r>
          </a:p>
        </p:txBody>
      </p:sp>
      <p:sp>
        <p:nvSpPr>
          <p:cNvPr id="811155435" name="Text 287 [811155435]">
            <a:extLst>
              <a:ext uri="{FF2B5EF4-FFF2-40B4-BE49-F238E27FC236}">
                <a16:creationId xmlns:a16="http://schemas.microsoft.com/office/drawing/2014/main" id="{1E2F25B0-EB26-4774-A117-CB2B4ED3BE19}"/>
              </a:ext>
            </a:extLst>
          </p:cNvPr>
          <p:cNvSpPr>
            <a:spLocks noGrp="1"/>
          </p:cNvSpPr>
          <p:nvPr/>
        </p:nvSpPr>
        <p:spPr>
          <a:xfrm>
            <a:off x="457200" y="2800350"/>
            <a:ext cx="6858000" cy="485775"/>
          </a:xfrm>
          <a:prstGeom prst="rect">
            <a:avLst/>
          </a:prstGeom>
          <a:noFill/>
          <a:ln w="0">
            <a:noFill/>
          </a:ln>
        </p:spPr>
        <p:txBody>
          <a:bodyPr wrap="square" lIns="19050" tIns="0" rIns="19050" bIns="0" anchor="t">
            <a:noAutofit/>
          </a:bodyPr>
          <a:lstStyle>
            <a:defPPr marL="0" indent="0" algn="l">
              <a:buNone/>
              <a:defRPr sz="2325"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325" b="0">
                <a:solidFill>
                  <a:srgbClr val="102E44"/>
                </a:solidFill>
                <a:latin typeface="Arial"/>
                <a:ea typeface="Arial"/>
                <a:cs typeface="Arial"/>
              </a:defRPr>
            </a:pPr>
            <a:r>
              <a:rPr sz="2325" b="0">
                <a:solidFill>
                  <a:srgbClr val="102E44"/>
                </a:solidFill>
                <a:latin typeface="Arial"/>
                <a:ea typeface="Arial"/>
                <a:cs typeface="Arial"/>
              </a:rPr>
              <a:t>Goals, values and care preferences</a:t>
            </a:r>
          </a:p>
        </p:txBody>
      </p:sp>
      <p:sp>
        <p:nvSpPr>
          <p:cNvPr id="811155436" name="Text 288 [811155436]">
            <a:extLst>
              <a:ext uri="{FF2B5EF4-FFF2-40B4-BE49-F238E27FC236}">
                <a16:creationId xmlns:a16="http://schemas.microsoft.com/office/drawing/2014/main" id="{16F8786D-AB2A-4AE2-8B66-8BC35B5BC5B9}"/>
              </a:ext>
            </a:extLst>
          </p:cNvPr>
          <p:cNvSpPr>
            <a:spLocks noGrp="1"/>
          </p:cNvSpPr>
          <p:nvPr/>
        </p:nvSpPr>
        <p:spPr>
          <a:xfrm>
            <a:off x="457200" y="3314700"/>
            <a:ext cx="6858000" cy="447675"/>
          </a:xfrm>
          <a:prstGeom prst="rect">
            <a:avLst/>
          </a:prstGeom>
          <a:noFill/>
          <a:ln w="0">
            <a:noFill/>
          </a:ln>
        </p:spPr>
        <p:txBody>
          <a:bodyPr wrap="square" lIns="19050" tIns="0" rIns="19050" bIns="0" anchor="t">
            <a:noAutofit/>
          </a:bodyPr>
          <a:lstStyle>
            <a:defPPr marL="0" indent="0" algn="l">
              <a:buNone/>
              <a:defRPr sz="2625"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625" b="1">
                <a:solidFill>
                  <a:srgbClr val="006D80"/>
                </a:solidFill>
                <a:latin typeface="Arial"/>
                <a:ea typeface="Arial"/>
                <a:cs typeface="Arial"/>
              </a:defRPr>
            </a:pPr>
            <a:r>
              <a:rPr sz="2625" b="1">
                <a:solidFill>
                  <a:srgbClr val="006D80"/>
                </a:solidFill>
                <a:latin typeface="Arial"/>
                <a:ea typeface="Arial"/>
                <a:cs typeface="Arial"/>
              </a:rPr>
              <a:t>Mobility</a:t>
            </a:r>
          </a:p>
        </p:txBody>
      </p:sp>
      <p:sp>
        <p:nvSpPr>
          <p:cNvPr id="811155437" name="Text 289 [811155437]">
            <a:extLst>
              <a:ext uri="{FF2B5EF4-FFF2-40B4-BE49-F238E27FC236}">
                <a16:creationId xmlns:a16="http://schemas.microsoft.com/office/drawing/2014/main" id="{847D9FD3-07BF-4907-8A33-4E29A84589C0}"/>
              </a:ext>
            </a:extLst>
          </p:cNvPr>
          <p:cNvSpPr>
            <a:spLocks noGrp="1"/>
          </p:cNvSpPr>
          <p:nvPr/>
        </p:nvSpPr>
        <p:spPr>
          <a:xfrm>
            <a:off x="457200" y="3781425"/>
            <a:ext cx="6858000" cy="485775"/>
          </a:xfrm>
          <a:prstGeom prst="rect">
            <a:avLst/>
          </a:prstGeom>
          <a:noFill/>
          <a:ln w="0">
            <a:noFill/>
          </a:ln>
        </p:spPr>
        <p:txBody>
          <a:bodyPr wrap="square" lIns="19050" tIns="0" rIns="19050" bIns="0" anchor="t">
            <a:noAutofit/>
          </a:bodyPr>
          <a:lstStyle>
            <a:defPPr marL="0" indent="0" algn="l">
              <a:buNone/>
              <a:defRPr sz="2325"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325" b="0">
                <a:solidFill>
                  <a:srgbClr val="102E44"/>
                </a:solidFill>
                <a:latin typeface="Arial"/>
                <a:ea typeface="Arial"/>
                <a:cs typeface="Arial"/>
              </a:defRPr>
            </a:pPr>
            <a:r>
              <a:rPr sz="2325" b="0">
                <a:solidFill>
                  <a:srgbClr val="102E44"/>
                </a:solidFill>
                <a:latin typeface="Arial"/>
                <a:ea typeface="Arial"/>
                <a:cs typeface="Arial"/>
              </a:rPr>
              <a:t>Safe movement and function</a:t>
            </a:r>
          </a:p>
        </p:txBody>
      </p:sp>
      <p:sp>
        <p:nvSpPr>
          <p:cNvPr id="811155438" name="Text 290 [811155438]">
            <a:extLst>
              <a:ext uri="{FF2B5EF4-FFF2-40B4-BE49-F238E27FC236}">
                <a16:creationId xmlns:a16="http://schemas.microsoft.com/office/drawing/2014/main" id="{AFAE4EDA-DB43-47FD-8D28-CCEC1F8A67CF}"/>
              </a:ext>
            </a:extLst>
          </p:cNvPr>
          <p:cNvSpPr>
            <a:spLocks noGrp="1"/>
          </p:cNvSpPr>
          <p:nvPr/>
        </p:nvSpPr>
        <p:spPr>
          <a:xfrm>
            <a:off x="457200" y="4295775"/>
            <a:ext cx="6858000" cy="447675"/>
          </a:xfrm>
          <a:prstGeom prst="rect">
            <a:avLst/>
          </a:prstGeom>
          <a:noFill/>
          <a:ln w="0">
            <a:noFill/>
          </a:ln>
        </p:spPr>
        <p:txBody>
          <a:bodyPr wrap="square" lIns="19050" tIns="0" rIns="19050" bIns="0" anchor="t">
            <a:noAutofit/>
          </a:bodyPr>
          <a:lstStyle>
            <a:defPPr marL="0" indent="0" algn="l">
              <a:buNone/>
              <a:defRPr sz="2625"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625" b="1">
                <a:solidFill>
                  <a:srgbClr val="006D80"/>
                </a:solidFill>
                <a:latin typeface="Arial"/>
                <a:ea typeface="Arial"/>
                <a:cs typeface="Arial"/>
              </a:defRPr>
            </a:pPr>
            <a:r>
              <a:rPr sz="2625" b="1">
                <a:solidFill>
                  <a:srgbClr val="006D80"/>
                </a:solidFill>
                <a:latin typeface="Arial"/>
                <a:ea typeface="Arial"/>
                <a:cs typeface="Arial"/>
              </a:rPr>
              <a:t>Mentation</a:t>
            </a:r>
          </a:p>
        </p:txBody>
      </p:sp>
      <p:sp>
        <p:nvSpPr>
          <p:cNvPr id="811155439" name="Text 291 [811155439]">
            <a:extLst>
              <a:ext uri="{FF2B5EF4-FFF2-40B4-BE49-F238E27FC236}">
                <a16:creationId xmlns:a16="http://schemas.microsoft.com/office/drawing/2014/main" id="{61B6E79F-3245-4F88-8A3D-E58E2D4DEB00}"/>
              </a:ext>
            </a:extLst>
          </p:cNvPr>
          <p:cNvSpPr>
            <a:spLocks noGrp="1"/>
          </p:cNvSpPr>
          <p:nvPr/>
        </p:nvSpPr>
        <p:spPr>
          <a:xfrm>
            <a:off x="457200" y="4762500"/>
            <a:ext cx="6858000" cy="485775"/>
          </a:xfrm>
          <a:prstGeom prst="rect">
            <a:avLst/>
          </a:prstGeom>
          <a:noFill/>
          <a:ln w="0">
            <a:noFill/>
          </a:ln>
        </p:spPr>
        <p:txBody>
          <a:bodyPr wrap="square" lIns="19050" tIns="0" rIns="19050" bIns="0" anchor="t">
            <a:noAutofit/>
          </a:bodyPr>
          <a:lstStyle>
            <a:defPPr marL="0" indent="0" algn="l">
              <a:buNone/>
              <a:defRPr sz="2325"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325" b="0">
                <a:solidFill>
                  <a:srgbClr val="102E44"/>
                </a:solidFill>
                <a:latin typeface="Arial"/>
                <a:ea typeface="Arial"/>
                <a:cs typeface="Arial"/>
              </a:defRPr>
            </a:pPr>
            <a:r>
              <a:rPr sz="2325" b="0">
                <a:solidFill>
                  <a:srgbClr val="102E44"/>
                </a:solidFill>
                <a:latin typeface="Arial"/>
                <a:ea typeface="Arial"/>
                <a:cs typeface="Arial"/>
              </a:rPr>
              <a:t>Cognition, mood and mental health</a:t>
            </a:r>
          </a:p>
        </p:txBody>
      </p:sp>
      <p:sp>
        <p:nvSpPr>
          <p:cNvPr id="811155440" name="Text 292 [811155440]">
            <a:extLst>
              <a:ext uri="{FF2B5EF4-FFF2-40B4-BE49-F238E27FC236}">
                <a16:creationId xmlns:a16="http://schemas.microsoft.com/office/drawing/2014/main" id="{EA605842-0A1E-4B31-A016-B5B211927F91}"/>
              </a:ext>
            </a:extLst>
          </p:cNvPr>
          <p:cNvSpPr>
            <a:spLocks noGrp="1"/>
          </p:cNvSpPr>
          <p:nvPr/>
        </p:nvSpPr>
        <p:spPr>
          <a:xfrm>
            <a:off x="457200" y="5276850"/>
            <a:ext cx="6858000" cy="447675"/>
          </a:xfrm>
          <a:prstGeom prst="rect">
            <a:avLst/>
          </a:prstGeom>
          <a:noFill/>
          <a:ln w="0">
            <a:noFill/>
          </a:ln>
        </p:spPr>
        <p:txBody>
          <a:bodyPr wrap="square" lIns="19050" tIns="0" rIns="19050" bIns="0" anchor="t">
            <a:noAutofit/>
          </a:bodyPr>
          <a:lstStyle>
            <a:defPPr marL="0" indent="0" algn="l">
              <a:buNone/>
              <a:defRPr sz="2625"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625" b="1">
                <a:solidFill>
                  <a:srgbClr val="006D80"/>
                </a:solidFill>
                <a:latin typeface="Arial"/>
                <a:ea typeface="Arial"/>
                <a:cs typeface="Arial"/>
              </a:defRPr>
            </a:pPr>
            <a:r>
              <a:rPr sz="2625" b="1">
                <a:solidFill>
                  <a:srgbClr val="006D80"/>
                </a:solidFill>
                <a:latin typeface="Arial"/>
                <a:ea typeface="Arial"/>
                <a:cs typeface="Arial"/>
              </a:rPr>
              <a:t>Medications</a:t>
            </a:r>
          </a:p>
        </p:txBody>
      </p:sp>
      <p:sp>
        <p:nvSpPr>
          <p:cNvPr id="811155441" name="Text 293 [811155441]">
            <a:extLst>
              <a:ext uri="{FF2B5EF4-FFF2-40B4-BE49-F238E27FC236}">
                <a16:creationId xmlns:a16="http://schemas.microsoft.com/office/drawing/2014/main" id="{DB0CDC20-C0A1-41F5-AD2F-53E7BBB40299}"/>
              </a:ext>
            </a:extLst>
          </p:cNvPr>
          <p:cNvSpPr>
            <a:spLocks noGrp="1"/>
          </p:cNvSpPr>
          <p:nvPr/>
        </p:nvSpPr>
        <p:spPr>
          <a:xfrm>
            <a:off x="457200" y="5743575"/>
            <a:ext cx="6858000" cy="485775"/>
          </a:xfrm>
          <a:prstGeom prst="rect">
            <a:avLst/>
          </a:prstGeom>
          <a:noFill/>
          <a:ln w="0">
            <a:noFill/>
          </a:ln>
        </p:spPr>
        <p:txBody>
          <a:bodyPr wrap="square" lIns="19050" tIns="0" rIns="19050" bIns="0" anchor="t">
            <a:noAutofit/>
          </a:bodyPr>
          <a:lstStyle>
            <a:defPPr marL="0" indent="0" algn="l">
              <a:buNone/>
              <a:defRPr sz="2325"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325" b="0">
                <a:solidFill>
                  <a:srgbClr val="102E44"/>
                </a:solidFill>
                <a:latin typeface="Arial"/>
                <a:ea typeface="Arial"/>
                <a:cs typeface="Arial"/>
              </a:defRPr>
            </a:pPr>
            <a:r>
              <a:rPr sz="2325" b="0">
                <a:solidFill>
                  <a:srgbClr val="102E44"/>
                </a:solidFill>
                <a:latin typeface="Arial"/>
                <a:ea typeface="Arial"/>
                <a:cs typeface="Arial"/>
              </a:rPr>
              <a:t>Medication review and safety</a:t>
            </a:r>
          </a:p>
        </p:txBody>
      </p:sp>
      <p:pic>
        <p:nvPicPr>
          <p:cNvPr id="811155442" name="Shape [811155442]" descr="Source care photograph: clinician listening to an older adult">
            <a:extLst>
              <a:ext uri="{FF2B5EF4-FFF2-40B4-BE49-F238E27FC236}">
                <a16:creationId xmlns:a16="http://schemas.microsoft.com/office/drawing/2014/main" id="{3FA326A6-6F74-4C5A-A231-E1D9D2313C68}"/>
              </a:ext>
            </a:extLst>
          </p:cNvPr>
          <p:cNvPicPr>
            <a:picLocks noChangeAspect="1"/>
          </p:cNvPicPr>
          <p:nvPr/>
        </p:nvPicPr>
        <p:blipFill>
          <a:blip r:embed="rId3"/>
          <a:srcRect l="5025" r="28477"/>
          <a:stretch/>
        </p:blipFill>
        <p:spPr>
          <a:xfrm>
            <a:off x="8029575" y="2085975"/>
            <a:ext cx="4162425" cy="4171950"/>
          </a:xfrm>
          <a:prstGeom prst="rect">
            <a:avLst/>
          </a:prstGeom>
        </p:spPr>
      </p:pic>
      <p:sp>
        <p:nvSpPr>
          <p:cNvPr id="811155443" name="Panel 295 [811155443]">
            <a:extLst>
              <a:ext uri="{FF2B5EF4-FFF2-40B4-BE49-F238E27FC236}">
                <a16:creationId xmlns:a16="http://schemas.microsoft.com/office/drawing/2014/main" id="{450F641A-99B4-4D99-8DD2-D4E912CACB35}"/>
              </a:ext>
            </a:extLst>
          </p:cNvPr>
          <p:cNvSpPr>
            <a:spLocks noGrp="1"/>
          </p:cNvSpPr>
          <p:nvPr/>
        </p:nvSpPr>
        <p:spPr>
          <a:xfrm>
            <a:off x="7991475" y="2085975"/>
            <a:ext cx="47625" cy="4171950"/>
          </a:xfrm>
          <a:prstGeom prst="rect">
            <a:avLst/>
          </a:prstGeom>
          <a:solidFill>
            <a:srgbClr val="00CCE3"/>
          </a:solidFill>
          <a:ln w="0">
            <a:noFill/>
          </a:ln>
        </p:spPr>
        <p:txBody>
          <a:bodyPr/>
          <a:lstStyle/>
          <a:p>
            <a:endParaRPr lang="en-US"/>
          </a:p>
        </p:txBody>
      </p:sp>
      <p:sp>
        <p:nvSpPr>
          <p:cNvPr id="811155444" name="Text 296 [811155444]">
            <a:extLst>
              <a:ext uri="{FF2B5EF4-FFF2-40B4-BE49-F238E27FC236}">
                <a16:creationId xmlns:a16="http://schemas.microsoft.com/office/drawing/2014/main" id="{6A04783A-34EF-422E-B75D-038CEA6548A7}"/>
              </a:ext>
            </a:extLst>
          </p:cNvPr>
          <p:cNvSpPr>
            <a:spLocks noGrp="1"/>
          </p:cNvSpPr>
          <p:nvPr/>
        </p:nvSpPr>
        <p:spPr>
          <a:xfrm>
            <a:off x="457200" y="6515100"/>
            <a:ext cx="9906000" cy="247650"/>
          </a:xfrm>
          <a:prstGeom prst="rect">
            <a:avLst/>
          </a:prstGeom>
          <a:noFill/>
          <a:ln w="0">
            <a:noFill/>
          </a:ln>
        </p:spPr>
        <p:txBody>
          <a:bodyPr wrap="square" lIns="19050" tIns="0" rIns="19050" bIns="0" anchor="t">
            <a:noAutofit/>
          </a:bodyPr>
          <a:lstStyle>
            <a:defPPr marL="0" indent="0" algn="l">
              <a:buNone/>
              <a:defRPr sz="1500" b="0">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500" b="0">
                <a:solidFill>
                  <a:srgbClr val="31576A"/>
                </a:solidFill>
                <a:latin typeface="Arial"/>
                <a:ea typeface="Arial"/>
                <a:cs typeface="Arial"/>
              </a:defRPr>
            </a:pPr>
            <a:r>
              <a:rPr sz="1500" b="0">
                <a:solidFill>
                  <a:srgbClr val="31576A"/>
                </a:solidFill>
                <a:latin typeface="Arial"/>
                <a:ea typeface="Arial"/>
                <a:cs typeface="Arial"/>
              </a:rPr>
              <a:t>VA Providence Healthcare System</a:t>
            </a:r>
          </a:p>
        </p:txBody>
      </p:sp>
      <p:sp>
        <p:nvSpPr>
          <p:cNvPr id="811155445" name="Text 297 [811155445]">
            <a:extLst>
              <a:ext uri="{FF2B5EF4-FFF2-40B4-BE49-F238E27FC236}">
                <a16:creationId xmlns:a16="http://schemas.microsoft.com/office/drawing/2014/main" id="{7EA6EC67-E656-4C44-85F9-8915671E7131}"/>
              </a:ext>
            </a:extLst>
          </p:cNvPr>
          <p:cNvSpPr>
            <a:spLocks noGrp="1"/>
          </p:cNvSpPr>
          <p:nvPr/>
        </p:nvSpPr>
        <p:spPr>
          <a:xfrm>
            <a:off x="11182350" y="6486525"/>
            <a:ext cx="571500" cy="285750"/>
          </a:xfrm>
          <a:prstGeom prst="rect">
            <a:avLst/>
          </a:prstGeom>
          <a:noFill/>
          <a:ln w="0">
            <a:noFill/>
          </a:ln>
        </p:spPr>
        <p:txBody>
          <a:bodyPr wrap="square" lIns="19050" tIns="0" rIns="19050" bIns="0" anchor="t">
            <a:noAutofit/>
          </a:bodyPr>
          <a:lstStyle>
            <a:defPPr marL="0" indent="0" algn="l">
              <a:buNone/>
              <a:defRPr sz="1650" b="1">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650" b="1">
                <a:solidFill>
                  <a:srgbClr val="31576A"/>
                </a:solidFill>
                <a:latin typeface="Arial"/>
                <a:ea typeface="Arial"/>
                <a:cs typeface="Arial"/>
              </a:defRPr>
            </a:pPr>
            <a:r>
              <a:rPr sz="1650" b="1">
                <a:solidFill>
                  <a:srgbClr val="31576A"/>
                </a:solidFill>
                <a:latin typeface="Arial"/>
                <a:ea typeface="Arial"/>
                <a:cs typeface="Arial"/>
              </a:rPr>
              <a:t>22</a:t>
            </a:r>
          </a:p>
        </p:txBody>
      </p:sp>
    </p:spTree>
    <p:extLst>
      <p:ext uri="{BB962C8B-B14F-4D97-AF65-F5344CB8AC3E}">
        <p14:creationId xmlns:p14="http://schemas.microsoft.com/office/powerpoint/2010/main" val="19324195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11155446]">
          <a:extLst>
            <a:ext uri="{FF2B5EF4-FFF2-40B4-BE49-F238E27FC236}">
              <a16:creationId xmlns:a16="http://schemas.microsoft.com/office/drawing/2014/main" id="{8C3E0BFA-6CB8-42DB-BF1E-C613C77726FE}"/>
            </a:ext>
          </a:extLst>
        </p:cNvPr>
        <p:cNvGrpSpPr/>
        <p:nvPr/>
      </p:nvGrpSpPr>
      <p:grpSpPr>
        <a:xfrm>
          <a:off x="0" y="0"/>
          <a:ext cx="0" cy="0"/>
          <a:chOff x="0" y="0"/>
          <a:chExt cx="0" cy="0"/>
        </a:xfrm>
      </p:grpSpPr>
      <p:sp>
        <p:nvSpPr>
          <p:cNvPr id="811155448" name="Panel 299 [811155448]">
            <a:extLst>
              <a:ext uri="{FF2B5EF4-FFF2-40B4-BE49-F238E27FC236}">
                <a16:creationId xmlns:a16="http://schemas.microsoft.com/office/drawing/2014/main" id="{BE0359CA-3A79-4FCE-B82E-0A04810D4A55}"/>
              </a:ext>
            </a:extLst>
          </p:cNvPr>
          <p:cNvSpPr>
            <a:spLocks noGrp="1"/>
          </p:cNvSpPr>
          <p:nvPr/>
        </p:nvSpPr>
        <p:spPr>
          <a:xfrm>
            <a:off x="0" y="0"/>
            <a:ext cx="12192000" cy="1419225"/>
          </a:xfrm>
          <a:prstGeom prst="rect">
            <a:avLst/>
          </a:prstGeom>
          <a:solidFill>
            <a:srgbClr val="071D36"/>
          </a:solidFill>
          <a:ln w="0">
            <a:noFill/>
          </a:ln>
        </p:spPr>
        <p:txBody>
          <a:bodyPr/>
          <a:lstStyle/>
          <a:p>
            <a:endParaRPr lang="en-US"/>
          </a:p>
        </p:txBody>
      </p:sp>
      <p:sp>
        <p:nvSpPr>
          <p:cNvPr id="811155449" name="Panel 300 [811155449]">
            <a:extLst>
              <a:ext uri="{FF2B5EF4-FFF2-40B4-BE49-F238E27FC236}">
                <a16:creationId xmlns:a16="http://schemas.microsoft.com/office/drawing/2014/main" id="{3D48CB01-9ECB-4EF9-B50C-C893CA6C272A}"/>
              </a:ext>
            </a:extLst>
          </p:cNvPr>
          <p:cNvSpPr>
            <a:spLocks noGrp="1"/>
          </p:cNvSpPr>
          <p:nvPr/>
        </p:nvSpPr>
        <p:spPr>
          <a:xfrm>
            <a:off x="457200" y="1314450"/>
            <a:ext cx="11277600" cy="38100"/>
          </a:xfrm>
          <a:prstGeom prst="rect">
            <a:avLst/>
          </a:prstGeom>
          <a:solidFill>
            <a:srgbClr val="00CCE3"/>
          </a:solidFill>
          <a:ln w="0">
            <a:noFill/>
          </a:ln>
        </p:spPr>
        <p:txBody>
          <a:bodyPr/>
          <a:lstStyle/>
          <a:p>
            <a:endParaRPr lang="en-US"/>
          </a:p>
        </p:txBody>
      </p:sp>
      <p:sp>
        <p:nvSpPr>
          <p:cNvPr id="811155450" name="Text 301 [811155450]">
            <a:extLst>
              <a:ext uri="{FF2B5EF4-FFF2-40B4-BE49-F238E27FC236}">
                <a16:creationId xmlns:a16="http://schemas.microsoft.com/office/drawing/2014/main" id="{4C6D6DE0-CBD3-4156-AE3E-28263BD7CFF8}"/>
              </a:ext>
            </a:extLst>
          </p:cNvPr>
          <p:cNvSpPr>
            <a:spLocks noGrp="1"/>
          </p:cNvSpPr>
          <p:nvPr/>
        </p:nvSpPr>
        <p:spPr>
          <a:xfrm>
            <a:off x="457200" y="295275"/>
            <a:ext cx="11277600" cy="1000125"/>
          </a:xfrm>
          <a:prstGeom prst="rect">
            <a:avLst/>
          </a:prstGeom>
          <a:noFill/>
          <a:ln w="0">
            <a:noFill/>
          </a:ln>
        </p:spPr>
        <p:txBody>
          <a:bodyPr wrap="square" lIns="19050" tIns="0" rIns="19050" bIns="0" anchor="t">
            <a:noAutofit/>
          </a:bodyPr>
          <a:lstStyle>
            <a:defPPr marL="0" indent="0" algn="l">
              <a:buNone/>
              <a:defRPr sz="3675" b="1">
                <a:solidFill>
                  <a:srgbClr val="FFFFFF"/>
                </a:solidFill>
                <a:latin typeface="Arial Narrow"/>
                <a:ea typeface="Arial Narrow"/>
                <a:cs typeface="Arial Narrow"/>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3675" b="1">
                <a:solidFill>
                  <a:srgbClr val="FFFFFF"/>
                </a:solidFill>
                <a:latin typeface="Arial Narrow"/>
                <a:ea typeface="Arial Narrow"/>
                <a:cs typeface="Arial Narrow"/>
              </a:defRPr>
            </a:pPr>
            <a:r>
              <a:rPr sz="3675" b="1">
                <a:solidFill>
                  <a:srgbClr val="FFFFFF"/>
                </a:solidFill>
                <a:latin typeface="Arial Narrow"/>
                <a:ea typeface="Arial Narrow"/>
                <a:cs typeface="Arial Narrow"/>
              </a:rPr>
              <a:t>WHAT MATTERS</a:t>
            </a:r>
          </a:p>
        </p:txBody>
      </p:sp>
      <p:sp>
        <p:nvSpPr>
          <p:cNvPr id="811155451" name="Source context [811155451]">
            <a:extLst>
              <a:ext uri="{FF2B5EF4-FFF2-40B4-BE49-F238E27FC236}">
                <a16:creationId xmlns:a16="http://schemas.microsoft.com/office/drawing/2014/main" id="{D031D645-280B-46B7-AE97-BA2446C1DE27}"/>
              </a:ext>
            </a:extLst>
          </p:cNvPr>
          <p:cNvSpPr>
            <a:spLocks noGrp="1"/>
          </p:cNvSpPr>
          <p:nvPr/>
        </p:nvSpPr>
        <p:spPr>
          <a:xfrm>
            <a:off x="457200" y="1504950"/>
            <a:ext cx="11277600" cy="666750"/>
          </a:xfrm>
          <a:prstGeom prst="rect">
            <a:avLst/>
          </a:prstGeom>
          <a:noFill/>
          <a:ln w="0">
            <a:noFill/>
          </a:ln>
        </p:spPr>
        <p:txBody>
          <a:bodyPr wrap="square" lIns="19050" tIns="0" rIns="19050" bIns="0" anchor="t">
            <a:noAutofit/>
          </a:bodyPr>
          <a:lstStyle>
            <a:defPPr marL="0" indent="0" algn="l">
              <a:buNone/>
              <a:defRPr sz="2250" b="0">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250" b="0">
                <a:solidFill>
                  <a:srgbClr val="006D80"/>
                </a:solidFill>
                <a:latin typeface="Arial"/>
                <a:ea typeface="Arial"/>
                <a:cs typeface="Arial"/>
              </a:defRPr>
            </a:pPr>
            <a:r>
              <a:rPr sz="2250" b="0">
                <a:solidFill>
                  <a:srgbClr val="006D80"/>
                </a:solidFill>
                <a:latin typeface="Arial"/>
                <a:ea typeface="Arial"/>
                <a:cs typeface="Arial"/>
              </a:rPr>
              <a:t>Goals, values, care preferences and advance planning</a:t>
            </a:r>
          </a:p>
        </p:txBody>
      </p:sp>
      <p:sp>
        <p:nvSpPr>
          <p:cNvPr id="811155452" name="Text 302 [811155452]">
            <a:extLst>
              <a:ext uri="{FF2B5EF4-FFF2-40B4-BE49-F238E27FC236}">
                <a16:creationId xmlns:a16="http://schemas.microsoft.com/office/drawing/2014/main" id="{7BA1000F-CDDE-4CEC-93F5-3D337BE9B000}"/>
              </a:ext>
            </a:extLst>
          </p:cNvPr>
          <p:cNvSpPr>
            <a:spLocks noGrp="1"/>
          </p:cNvSpPr>
          <p:nvPr/>
        </p:nvSpPr>
        <p:spPr>
          <a:xfrm>
            <a:off x="457200" y="6515100"/>
            <a:ext cx="9906000" cy="247650"/>
          </a:xfrm>
          <a:prstGeom prst="rect">
            <a:avLst/>
          </a:prstGeom>
          <a:noFill/>
          <a:ln w="0">
            <a:noFill/>
          </a:ln>
        </p:spPr>
        <p:txBody>
          <a:bodyPr wrap="square" lIns="19050" tIns="0" rIns="19050" bIns="0" anchor="t">
            <a:noAutofit/>
          </a:bodyPr>
          <a:lstStyle>
            <a:defPPr marL="0" indent="0" algn="l">
              <a:buNone/>
              <a:defRPr sz="1500" b="0">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500" b="0">
                <a:solidFill>
                  <a:srgbClr val="31576A"/>
                </a:solidFill>
                <a:latin typeface="Arial"/>
                <a:ea typeface="Arial"/>
                <a:cs typeface="Arial"/>
              </a:defRPr>
            </a:pPr>
            <a:r>
              <a:rPr sz="1500" b="0">
                <a:solidFill>
                  <a:srgbClr val="31576A"/>
                </a:solidFill>
                <a:latin typeface="Arial"/>
                <a:ea typeface="Arial"/>
                <a:cs typeface="Arial"/>
              </a:rPr>
              <a:t>VA Providence Healthcare System</a:t>
            </a:r>
          </a:p>
        </p:txBody>
      </p:sp>
      <p:sp>
        <p:nvSpPr>
          <p:cNvPr id="811155453" name="Text 303 [811155453]">
            <a:extLst>
              <a:ext uri="{FF2B5EF4-FFF2-40B4-BE49-F238E27FC236}">
                <a16:creationId xmlns:a16="http://schemas.microsoft.com/office/drawing/2014/main" id="{7882ED04-33A1-4457-AB93-5A18CA1848C4}"/>
              </a:ext>
            </a:extLst>
          </p:cNvPr>
          <p:cNvSpPr>
            <a:spLocks noGrp="1"/>
          </p:cNvSpPr>
          <p:nvPr/>
        </p:nvSpPr>
        <p:spPr>
          <a:xfrm>
            <a:off x="11182350" y="6486525"/>
            <a:ext cx="571500" cy="285750"/>
          </a:xfrm>
          <a:prstGeom prst="rect">
            <a:avLst/>
          </a:prstGeom>
          <a:noFill/>
          <a:ln w="0">
            <a:noFill/>
          </a:ln>
        </p:spPr>
        <p:txBody>
          <a:bodyPr wrap="square" lIns="19050" tIns="0" rIns="19050" bIns="0" anchor="t">
            <a:noAutofit/>
          </a:bodyPr>
          <a:lstStyle>
            <a:defPPr marL="0" indent="0" algn="l">
              <a:buNone/>
              <a:defRPr sz="1650" b="1">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650" b="1">
                <a:solidFill>
                  <a:srgbClr val="31576A"/>
                </a:solidFill>
                <a:latin typeface="Arial"/>
                <a:ea typeface="Arial"/>
                <a:cs typeface="Arial"/>
              </a:defRPr>
            </a:pPr>
            <a:r>
              <a:rPr sz="1650" b="1">
                <a:solidFill>
                  <a:srgbClr val="31576A"/>
                </a:solidFill>
                <a:latin typeface="Arial"/>
                <a:ea typeface="Arial"/>
                <a:cs typeface="Arial"/>
              </a:rPr>
              <a:t>23</a:t>
            </a:r>
          </a:p>
        </p:txBody>
      </p:sp>
      <p:sp>
        <p:nvSpPr>
          <p:cNvPr id="811155454" name="Text 304 [811155454]">
            <a:extLst>
              <a:ext uri="{FF2B5EF4-FFF2-40B4-BE49-F238E27FC236}">
                <a16:creationId xmlns:a16="http://schemas.microsoft.com/office/drawing/2014/main" id="{717A0FE1-3812-4E57-BAFC-9ADBFBE66293}"/>
              </a:ext>
            </a:extLst>
          </p:cNvPr>
          <p:cNvSpPr>
            <a:spLocks noGrp="1"/>
          </p:cNvSpPr>
          <p:nvPr/>
        </p:nvSpPr>
        <p:spPr>
          <a:xfrm>
            <a:off x="457200" y="2238375"/>
            <a:ext cx="2714625" cy="1200150"/>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Individual goals and values</a:t>
            </a:r>
          </a:p>
        </p:txBody>
      </p:sp>
      <p:sp>
        <p:nvSpPr>
          <p:cNvPr id="811155455" name="Text 305 [811155455]">
            <a:extLst>
              <a:ext uri="{FF2B5EF4-FFF2-40B4-BE49-F238E27FC236}">
                <a16:creationId xmlns:a16="http://schemas.microsoft.com/office/drawing/2014/main" id="{17323D55-385C-4E86-8B95-EF0C5404F7C5}"/>
              </a:ext>
            </a:extLst>
          </p:cNvPr>
          <p:cNvSpPr>
            <a:spLocks noGrp="1"/>
          </p:cNvSpPr>
          <p:nvPr/>
        </p:nvSpPr>
        <p:spPr>
          <a:xfrm>
            <a:off x="3467100" y="2238375"/>
            <a:ext cx="8267700" cy="1200150"/>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Recognize each Veteran’s personal goals and values to tailor respectful care.</a:t>
            </a:r>
          </a:p>
        </p:txBody>
      </p:sp>
      <p:sp>
        <p:nvSpPr>
          <p:cNvPr id="811155456" name="Text 306 [811155456]">
            <a:extLst>
              <a:ext uri="{FF2B5EF4-FFF2-40B4-BE49-F238E27FC236}">
                <a16:creationId xmlns:a16="http://schemas.microsoft.com/office/drawing/2014/main" id="{41B8C9B4-081A-4767-BC03-2C13FCFBE2AF}"/>
              </a:ext>
            </a:extLst>
          </p:cNvPr>
          <p:cNvSpPr>
            <a:spLocks noGrp="1"/>
          </p:cNvSpPr>
          <p:nvPr/>
        </p:nvSpPr>
        <p:spPr>
          <a:xfrm>
            <a:off x="457200" y="3571875"/>
            <a:ext cx="2714625" cy="1200150"/>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Care preferences</a:t>
            </a:r>
          </a:p>
        </p:txBody>
      </p:sp>
      <p:sp>
        <p:nvSpPr>
          <p:cNvPr id="811155457" name="Text 307 [811155457]">
            <a:extLst>
              <a:ext uri="{FF2B5EF4-FFF2-40B4-BE49-F238E27FC236}">
                <a16:creationId xmlns:a16="http://schemas.microsoft.com/office/drawing/2014/main" id="{5506A252-F887-4E0C-BCE9-5CDBE78C5DA7}"/>
              </a:ext>
            </a:extLst>
          </p:cNvPr>
          <p:cNvSpPr>
            <a:spLocks noGrp="1"/>
          </p:cNvSpPr>
          <p:nvPr/>
        </p:nvSpPr>
        <p:spPr>
          <a:xfrm>
            <a:off x="3467100" y="3571875"/>
            <a:ext cx="8267700" cy="1200150"/>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Involve Veterans and their families so their preferences guide the treatment plan.</a:t>
            </a:r>
          </a:p>
        </p:txBody>
      </p:sp>
      <p:sp>
        <p:nvSpPr>
          <p:cNvPr id="811155458" name="Text 308 [811155458]">
            <a:extLst>
              <a:ext uri="{FF2B5EF4-FFF2-40B4-BE49-F238E27FC236}">
                <a16:creationId xmlns:a16="http://schemas.microsoft.com/office/drawing/2014/main" id="{818116B1-10B3-4927-A151-04106B6F99E0}"/>
              </a:ext>
            </a:extLst>
          </p:cNvPr>
          <p:cNvSpPr>
            <a:spLocks noGrp="1"/>
          </p:cNvSpPr>
          <p:nvPr/>
        </p:nvSpPr>
        <p:spPr>
          <a:xfrm>
            <a:off x="457200" y="4905375"/>
            <a:ext cx="2714625" cy="1200150"/>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Advance care planning</a:t>
            </a:r>
          </a:p>
        </p:txBody>
      </p:sp>
      <p:sp>
        <p:nvSpPr>
          <p:cNvPr id="811155459" name="Text 309 [811155459]">
            <a:extLst>
              <a:ext uri="{FF2B5EF4-FFF2-40B4-BE49-F238E27FC236}">
                <a16:creationId xmlns:a16="http://schemas.microsoft.com/office/drawing/2014/main" id="{7269C100-8480-4166-8C65-4838046EBCFB}"/>
              </a:ext>
            </a:extLst>
          </p:cNvPr>
          <p:cNvSpPr>
            <a:spLocks noGrp="1"/>
          </p:cNvSpPr>
          <p:nvPr/>
        </p:nvSpPr>
        <p:spPr>
          <a:xfrm>
            <a:off x="3467100" y="4905375"/>
            <a:ext cx="8267700" cy="1200150"/>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Support shared decision-making and Veteran autonomy during future health changes.</a:t>
            </a:r>
          </a:p>
        </p:txBody>
      </p:sp>
    </p:spTree>
    <p:extLst>
      <p:ext uri="{BB962C8B-B14F-4D97-AF65-F5344CB8AC3E}">
        <p14:creationId xmlns:p14="http://schemas.microsoft.com/office/powerpoint/2010/main" val="35312054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11155460]">
          <a:extLst>
            <a:ext uri="{FF2B5EF4-FFF2-40B4-BE49-F238E27FC236}">
              <a16:creationId xmlns:a16="http://schemas.microsoft.com/office/drawing/2014/main" id="{6848122C-3AC2-40DD-91C8-3116D498861C}"/>
            </a:ext>
          </a:extLst>
        </p:cNvPr>
        <p:cNvGrpSpPr/>
        <p:nvPr/>
      </p:nvGrpSpPr>
      <p:grpSpPr>
        <a:xfrm>
          <a:off x="0" y="0"/>
          <a:ext cx="0" cy="0"/>
          <a:chOff x="0" y="0"/>
          <a:chExt cx="0" cy="0"/>
        </a:xfrm>
      </p:grpSpPr>
      <p:sp>
        <p:nvSpPr>
          <p:cNvPr id="811155462" name="Panel 311 [811155462]">
            <a:extLst>
              <a:ext uri="{FF2B5EF4-FFF2-40B4-BE49-F238E27FC236}">
                <a16:creationId xmlns:a16="http://schemas.microsoft.com/office/drawing/2014/main" id="{12D82F27-E0C8-4985-A873-BEDB9AAC29C9}"/>
              </a:ext>
            </a:extLst>
          </p:cNvPr>
          <p:cNvSpPr>
            <a:spLocks noGrp="1"/>
          </p:cNvSpPr>
          <p:nvPr/>
        </p:nvSpPr>
        <p:spPr>
          <a:xfrm>
            <a:off x="0" y="0"/>
            <a:ext cx="12192000" cy="1419225"/>
          </a:xfrm>
          <a:prstGeom prst="rect">
            <a:avLst/>
          </a:prstGeom>
          <a:solidFill>
            <a:srgbClr val="071D36"/>
          </a:solidFill>
          <a:ln w="0">
            <a:noFill/>
          </a:ln>
        </p:spPr>
        <p:txBody>
          <a:bodyPr/>
          <a:lstStyle/>
          <a:p>
            <a:endParaRPr lang="en-US"/>
          </a:p>
        </p:txBody>
      </p:sp>
      <p:sp>
        <p:nvSpPr>
          <p:cNvPr id="811155463" name="Panel 312 [811155463]">
            <a:extLst>
              <a:ext uri="{FF2B5EF4-FFF2-40B4-BE49-F238E27FC236}">
                <a16:creationId xmlns:a16="http://schemas.microsoft.com/office/drawing/2014/main" id="{3B32780A-C37F-4719-ADDE-256218049512}"/>
              </a:ext>
            </a:extLst>
          </p:cNvPr>
          <p:cNvSpPr>
            <a:spLocks noGrp="1"/>
          </p:cNvSpPr>
          <p:nvPr/>
        </p:nvSpPr>
        <p:spPr>
          <a:xfrm>
            <a:off x="457200" y="1314450"/>
            <a:ext cx="11277600" cy="38100"/>
          </a:xfrm>
          <a:prstGeom prst="rect">
            <a:avLst/>
          </a:prstGeom>
          <a:solidFill>
            <a:srgbClr val="00CCE3"/>
          </a:solidFill>
          <a:ln w="0">
            <a:noFill/>
          </a:ln>
        </p:spPr>
        <p:txBody>
          <a:bodyPr/>
          <a:lstStyle/>
          <a:p>
            <a:endParaRPr lang="en-US"/>
          </a:p>
        </p:txBody>
      </p:sp>
      <p:sp>
        <p:nvSpPr>
          <p:cNvPr id="811155464" name="Text 313 [811155464]">
            <a:extLst>
              <a:ext uri="{FF2B5EF4-FFF2-40B4-BE49-F238E27FC236}">
                <a16:creationId xmlns:a16="http://schemas.microsoft.com/office/drawing/2014/main" id="{58B6F87A-A3DC-4EEB-A25B-C7B60E427A99}"/>
              </a:ext>
            </a:extLst>
          </p:cNvPr>
          <p:cNvSpPr>
            <a:spLocks noGrp="1"/>
          </p:cNvSpPr>
          <p:nvPr/>
        </p:nvSpPr>
        <p:spPr>
          <a:xfrm>
            <a:off x="457200" y="295275"/>
            <a:ext cx="11277600" cy="1000125"/>
          </a:xfrm>
          <a:prstGeom prst="rect">
            <a:avLst/>
          </a:prstGeom>
          <a:noFill/>
          <a:ln w="0">
            <a:noFill/>
          </a:ln>
        </p:spPr>
        <p:txBody>
          <a:bodyPr wrap="square" lIns="19050" tIns="0" rIns="19050" bIns="0" anchor="t">
            <a:noAutofit/>
          </a:bodyPr>
          <a:lstStyle>
            <a:defPPr marL="0" indent="0" algn="l">
              <a:buNone/>
              <a:defRPr sz="3675" b="1">
                <a:solidFill>
                  <a:srgbClr val="FFFFFF"/>
                </a:solidFill>
                <a:latin typeface="Arial Narrow"/>
                <a:ea typeface="Arial Narrow"/>
                <a:cs typeface="Arial Narrow"/>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3675" b="1">
                <a:solidFill>
                  <a:srgbClr val="FFFFFF"/>
                </a:solidFill>
                <a:latin typeface="Arial Narrow"/>
                <a:ea typeface="Arial Narrow"/>
                <a:cs typeface="Arial Narrow"/>
              </a:defRPr>
            </a:pPr>
            <a:r>
              <a:rPr sz="3675" b="1">
                <a:solidFill>
                  <a:srgbClr val="FFFFFF"/>
                </a:solidFill>
                <a:latin typeface="Arial Narrow"/>
                <a:ea typeface="Arial Narrow"/>
                <a:cs typeface="Arial Narrow"/>
              </a:rPr>
              <a:t>MOBILITY</a:t>
            </a:r>
          </a:p>
        </p:txBody>
      </p:sp>
      <p:sp>
        <p:nvSpPr>
          <p:cNvPr id="811155465" name="Text 314 [811155465]">
            <a:extLst>
              <a:ext uri="{FF2B5EF4-FFF2-40B4-BE49-F238E27FC236}">
                <a16:creationId xmlns:a16="http://schemas.microsoft.com/office/drawing/2014/main" id="{2565CFEB-1F61-4279-B801-B3E36EF99363}"/>
              </a:ext>
            </a:extLst>
          </p:cNvPr>
          <p:cNvSpPr>
            <a:spLocks noGrp="1"/>
          </p:cNvSpPr>
          <p:nvPr/>
        </p:nvSpPr>
        <p:spPr>
          <a:xfrm>
            <a:off x="457200" y="6515100"/>
            <a:ext cx="9906000" cy="247650"/>
          </a:xfrm>
          <a:prstGeom prst="rect">
            <a:avLst/>
          </a:prstGeom>
          <a:noFill/>
          <a:ln w="0">
            <a:noFill/>
          </a:ln>
        </p:spPr>
        <p:txBody>
          <a:bodyPr wrap="square" lIns="19050" tIns="0" rIns="19050" bIns="0" anchor="t">
            <a:noAutofit/>
          </a:bodyPr>
          <a:lstStyle>
            <a:defPPr marL="0" indent="0" algn="l">
              <a:buNone/>
              <a:defRPr sz="1500" b="0">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500" b="0">
                <a:solidFill>
                  <a:srgbClr val="31576A"/>
                </a:solidFill>
                <a:latin typeface="Arial"/>
                <a:ea typeface="Arial"/>
                <a:cs typeface="Arial"/>
              </a:defRPr>
            </a:pPr>
            <a:r>
              <a:rPr sz="1500" b="0">
                <a:solidFill>
                  <a:srgbClr val="31576A"/>
                </a:solidFill>
                <a:latin typeface="Arial"/>
                <a:ea typeface="Arial"/>
                <a:cs typeface="Arial"/>
              </a:rPr>
              <a:t>VA Providence Healthcare System</a:t>
            </a:r>
          </a:p>
        </p:txBody>
      </p:sp>
      <p:sp>
        <p:nvSpPr>
          <p:cNvPr id="811155466" name="Text 315 [811155466]">
            <a:extLst>
              <a:ext uri="{FF2B5EF4-FFF2-40B4-BE49-F238E27FC236}">
                <a16:creationId xmlns:a16="http://schemas.microsoft.com/office/drawing/2014/main" id="{39FE4128-9587-4FD1-8437-43B8D779A21F}"/>
              </a:ext>
            </a:extLst>
          </p:cNvPr>
          <p:cNvSpPr>
            <a:spLocks noGrp="1"/>
          </p:cNvSpPr>
          <p:nvPr/>
        </p:nvSpPr>
        <p:spPr>
          <a:xfrm>
            <a:off x="11182350" y="6486525"/>
            <a:ext cx="571500" cy="285750"/>
          </a:xfrm>
          <a:prstGeom prst="rect">
            <a:avLst/>
          </a:prstGeom>
          <a:noFill/>
          <a:ln w="0">
            <a:noFill/>
          </a:ln>
        </p:spPr>
        <p:txBody>
          <a:bodyPr wrap="square" lIns="19050" tIns="0" rIns="19050" bIns="0" anchor="t">
            <a:noAutofit/>
          </a:bodyPr>
          <a:lstStyle>
            <a:defPPr marL="0" indent="0" algn="l">
              <a:buNone/>
              <a:defRPr sz="1650" b="1">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650" b="1">
                <a:solidFill>
                  <a:srgbClr val="31576A"/>
                </a:solidFill>
                <a:latin typeface="Arial"/>
                <a:ea typeface="Arial"/>
                <a:cs typeface="Arial"/>
              </a:defRPr>
            </a:pPr>
            <a:r>
              <a:rPr sz="1650" b="1">
                <a:solidFill>
                  <a:srgbClr val="31576A"/>
                </a:solidFill>
                <a:latin typeface="Arial"/>
                <a:ea typeface="Arial"/>
                <a:cs typeface="Arial"/>
              </a:rPr>
              <a:t>24</a:t>
            </a:r>
          </a:p>
        </p:txBody>
      </p:sp>
      <p:pic>
        <p:nvPicPr>
          <p:cNvPr id="811155467" name="Shape [811155467]">
            <a:extLst>
              <a:ext uri="{FF2B5EF4-FFF2-40B4-BE49-F238E27FC236}">
                <a16:creationId xmlns:a16="http://schemas.microsoft.com/office/drawing/2014/main" id="{1307E670-1849-422A-B996-3B833A6796D0}"/>
              </a:ext>
            </a:extLst>
          </p:cNvPr>
          <p:cNvPicPr>
            <a:picLocks noChangeAspect="1"/>
          </p:cNvPicPr>
          <p:nvPr/>
        </p:nvPicPr>
        <p:blipFill>
          <a:blip r:embed="rId3"/>
          <a:srcRect l="22347" r="22347"/>
          <a:stretch/>
        </p:blipFill>
        <p:spPr>
          <a:xfrm>
            <a:off x="457200" y="1714500"/>
            <a:ext cx="3714750" cy="4476750"/>
          </a:xfrm>
          <a:prstGeom prst="rect">
            <a:avLst/>
          </a:prstGeom>
        </p:spPr>
      </p:pic>
      <p:sp>
        <p:nvSpPr>
          <p:cNvPr id="811155468" name="Text 317 [811155468]">
            <a:extLst>
              <a:ext uri="{FF2B5EF4-FFF2-40B4-BE49-F238E27FC236}">
                <a16:creationId xmlns:a16="http://schemas.microsoft.com/office/drawing/2014/main" id="{86F70139-FAE4-48BB-BE1A-572E5A115B1F}"/>
              </a:ext>
            </a:extLst>
          </p:cNvPr>
          <p:cNvSpPr>
            <a:spLocks noGrp="1"/>
          </p:cNvSpPr>
          <p:nvPr/>
        </p:nvSpPr>
        <p:spPr>
          <a:xfrm>
            <a:off x="4581525" y="1733550"/>
            <a:ext cx="7153275" cy="466725"/>
          </a:xfrm>
          <a:prstGeom prst="rect">
            <a:avLst/>
          </a:prstGeom>
          <a:noFill/>
          <a:ln w="0">
            <a:noFill/>
          </a:ln>
        </p:spPr>
        <p:txBody>
          <a:bodyPr wrap="square" lIns="19050" tIns="0" rIns="19050" bIns="0" anchor="t">
            <a:noAutofit/>
          </a:bodyPr>
          <a:lstStyle>
            <a:defPPr marL="0" indent="0" algn="l">
              <a:buNone/>
              <a:defRPr sz="255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550" b="1">
                <a:solidFill>
                  <a:srgbClr val="006D80"/>
                </a:solidFill>
                <a:latin typeface="Arial"/>
                <a:ea typeface="Arial"/>
                <a:cs typeface="Arial"/>
              </a:defRPr>
            </a:pPr>
            <a:r>
              <a:rPr sz="2550" b="1">
                <a:solidFill>
                  <a:srgbClr val="006D80"/>
                </a:solidFill>
                <a:latin typeface="Arial"/>
                <a:ea typeface="Arial"/>
                <a:cs typeface="Arial"/>
              </a:rPr>
              <a:t>Assess mobility</a:t>
            </a:r>
          </a:p>
        </p:txBody>
      </p:sp>
      <p:sp>
        <p:nvSpPr>
          <p:cNvPr id="811155469" name="Text 318 [811155469]">
            <a:extLst>
              <a:ext uri="{FF2B5EF4-FFF2-40B4-BE49-F238E27FC236}">
                <a16:creationId xmlns:a16="http://schemas.microsoft.com/office/drawing/2014/main" id="{D4C06338-50BB-4384-ABFA-02CAABEC6CAD}"/>
              </a:ext>
            </a:extLst>
          </p:cNvPr>
          <p:cNvSpPr>
            <a:spLocks noGrp="1"/>
          </p:cNvSpPr>
          <p:nvPr/>
        </p:nvSpPr>
        <p:spPr>
          <a:xfrm>
            <a:off x="4581525" y="2257425"/>
            <a:ext cx="7153275" cy="1181100"/>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Regular assessment helps identify fall risk and functional decline.</a:t>
            </a:r>
          </a:p>
        </p:txBody>
      </p:sp>
      <p:sp>
        <p:nvSpPr>
          <p:cNvPr id="811155470" name="Text 319 [811155470]">
            <a:extLst>
              <a:ext uri="{FF2B5EF4-FFF2-40B4-BE49-F238E27FC236}">
                <a16:creationId xmlns:a16="http://schemas.microsoft.com/office/drawing/2014/main" id="{E92D7B24-F5A6-4EFA-A610-6C0D9F879961}"/>
              </a:ext>
            </a:extLst>
          </p:cNvPr>
          <p:cNvSpPr>
            <a:spLocks noGrp="1"/>
          </p:cNvSpPr>
          <p:nvPr/>
        </p:nvSpPr>
        <p:spPr>
          <a:xfrm>
            <a:off x="4581525" y="3276600"/>
            <a:ext cx="7153275" cy="466725"/>
          </a:xfrm>
          <a:prstGeom prst="rect">
            <a:avLst/>
          </a:prstGeom>
          <a:noFill/>
          <a:ln w="0">
            <a:noFill/>
          </a:ln>
        </p:spPr>
        <p:txBody>
          <a:bodyPr wrap="square" lIns="19050" tIns="0" rIns="19050" bIns="0" anchor="t">
            <a:noAutofit/>
          </a:bodyPr>
          <a:lstStyle>
            <a:defPPr marL="0" indent="0" algn="l">
              <a:buNone/>
              <a:defRPr sz="255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550" b="1">
                <a:solidFill>
                  <a:srgbClr val="006D80"/>
                </a:solidFill>
                <a:latin typeface="Arial"/>
                <a:ea typeface="Arial"/>
                <a:cs typeface="Arial"/>
              </a:defRPr>
            </a:pPr>
            <a:r>
              <a:rPr sz="2550" b="1">
                <a:solidFill>
                  <a:srgbClr val="006D80"/>
                </a:solidFill>
                <a:latin typeface="Arial"/>
                <a:ea typeface="Arial"/>
                <a:cs typeface="Arial"/>
              </a:rPr>
              <a:t>Identify fall risk</a:t>
            </a:r>
          </a:p>
        </p:txBody>
      </p:sp>
      <p:sp>
        <p:nvSpPr>
          <p:cNvPr id="811155471" name="Text 320 [811155471]">
            <a:extLst>
              <a:ext uri="{FF2B5EF4-FFF2-40B4-BE49-F238E27FC236}">
                <a16:creationId xmlns:a16="http://schemas.microsoft.com/office/drawing/2014/main" id="{70D8DCA7-90F5-4111-8FFD-95EE96E67493}"/>
              </a:ext>
            </a:extLst>
          </p:cNvPr>
          <p:cNvSpPr>
            <a:spLocks noGrp="1"/>
          </p:cNvSpPr>
          <p:nvPr/>
        </p:nvSpPr>
        <p:spPr>
          <a:xfrm>
            <a:off x="4581525" y="3800475"/>
            <a:ext cx="7153275" cy="1181100"/>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Timely interventions help prevent injuries and hospitalizations.</a:t>
            </a:r>
          </a:p>
        </p:txBody>
      </p:sp>
      <p:sp>
        <p:nvSpPr>
          <p:cNvPr id="811155472" name="Text 321 [811155472]">
            <a:extLst>
              <a:ext uri="{FF2B5EF4-FFF2-40B4-BE49-F238E27FC236}">
                <a16:creationId xmlns:a16="http://schemas.microsoft.com/office/drawing/2014/main" id="{C82600AF-BD39-418A-AF9F-AAC4221BF6A2}"/>
              </a:ext>
            </a:extLst>
          </p:cNvPr>
          <p:cNvSpPr>
            <a:spLocks noGrp="1"/>
          </p:cNvSpPr>
          <p:nvPr/>
        </p:nvSpPr>
        <p:spPr>
          <a:xfrm>
            <a:off x="4581525" y="4819650"/>
            <a:ext cx="7153275" cy="466725"/>
          </a:xfrm>
          <a:prstGeom prst="rect">
            <a:avLst/>
          </a:prstGeom>
          <a:noFill/>
          <a:ln w="0">
            <a:noFill/>
          </a:ln>
        </p:spPr>
        <p:txBody>
          <a:bodyPr wrap="square" lIns="19050" tIns="0" rIns="19050" bIns="0" anchor="t">
            <a:noAutofit/>
          </a:bodyPr>
          <a:lstStyle>
            <a:defPPr marL="0" indent="0" algn="l">
              <a:buNone/>
              <a:defRPr sz="255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550" b="1">
                <a:solidFill>
                  <a:srgbClr val="006D80"/>
                </a:solidFill>
                <a:latin typeface="Arial"/>
                <a:ea typeface="Arial"/>
                <a:cs typeface="Arial"/>
              </a:defRPr>
            </a:pPr>
            <a:r>
              <a:rPr sz="2550" b="1">
                <a:solidFill>
                  <a:srgbClr val="006D80"/>
                </a:solidFill>
                <a:latin typeface="Arial"/>
                <a:ea typeface="Arial"/>
                <a:cs typeface="Arial"/>
              </a:rPr>
              <a:t>Involve PT and OT</a:t>
            </a:r>
          </a:p>
        </p:txBody>
      </p:sp>
      <p:sp>
        <p:nvSpPr>
          <p:cNvPr id="811155473" name="Text 322 [811155473]">
            <a:extLst>
              <a:ext uri="{FF2B5EF4-FFF2-40B4-BE49-F238E27FC236}">
                <a16:creationId xmlns:a16="http://schemas.microsoft.com/office/drawing/2014/main" id="{6C13E98D-E894-4374-90B5-784D58DED504}"/>
              </a:ext>
            </a:extLst>
          </p:cNvPr>
          <p:cNvSpPr>
            <a:spLocks noGrp="1"/>
          </p:cNvSpPr>
          <p:nvPr/>
        </p:nvSpPr>
        <p:spPr>
          <a:xfrm>
            <a:off x="4581525" y="5343525"/>
            <a:ext cx="7153275" cy="1181100"/>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Tailored exercise and adaptive strategies support functional independence.</a:t>
            </a:r>
          </a:p>
        </p:txBody>
      </p:sp>
    </p:spTree>
    <p:extLst>
      <p:ext uri="{BB962C8B-B14F-4D97-AF65-F5344CB8AC3E}">
        <p14:creationId xmlns:p14="http://schemas.microsoft.com/office/powerpoint/2010/main" val="17701217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11155474]">
          <a:extLst>
            <a:ext uri="{FF2B5EF4-FFF2-40B4-BE49-F238E27FC236}">
              <a16:creationId xmlns:a16="http://schemas.microsoft.com/office/drawing/2014/main" id="{957AD27B-4C18-4AB3-ABF0-D3225362D0FC}"/>
            </a:ext>
          </a:extLst>
        </p:cNvPr>
        <p:cNvGrpSpPr/>
        <p:nvPr/>
      </p:nvGrpSpPr>
      <p:grpSpPr>
        <a:xfrm>
          <a:off x="0" y="0"/>
          <a:ext cx="0" cy="0"/>
          <a:chOff x="0" y="0"/>
          <a:chExt cx="0" cy="0"/>
        </a:xfrm>
      </p:grpSpPr>
      <p:sp>
        <p:nvSpPr>
          <p:cNvPr id="811155476" name="Panel 324 [811155476]">
            <a:extLst>
              <a:ext uri="{FF2B5EF4-FFF2-40B4-BE49-F238E27FC236}">
                <a16:creationId xmlns:a16="http://schemas.microsoft.com/office/drawing/2014/main" id="{E2E2BF39-5C0B-45B5-975E-213C896809CE}"/>
              </a:ext>
            </a:extLst>
          </p:cNvPr>
          <p:cNvSpPr>
            <a:spLocks noGrp="1"/>
          </p:cNvSpPr>
          <p:nvPr/>
        </p:nvSpPr>
        <p:spPr>
          <a:xfrm>
            <a:off x="0" y="0"/>
            <a:ext cx="12192000" cy="1419225"/>
          </a:xfrm>
          <a:prstGeom prst="rect">
            <a:avLst/>
          </a:prstGeom>
          <a:solidFill>
            <a:srgbClr val="071D36"/>
          </a:solidFill>
          <a:ln w="0">
            <a:noFill/>
          </a:ln>
        </p:spPr>
        <p:txBody>
          <a:bodyPr/>
          <a:lstStyle/>
          <a:p>
            <a:endParaRPr lang="en-US"/>
          </a:p>
        </p:txBody>
      </p:sp>
      <p:sp>
        <p:nvSpPr>
          <p:cNvPr id="811155477" name="Panel 325 [811155477]">
            <a:extLst>
              <a:ext uri="{FF2B5EF4-FFF2-40B4-BE49-F238E27FC236}">
                <a16:creationId xmlns:a16="http://schemas.microsoft.com/office/drawing/2014/main" id="{5D28337A-5D7D-40ED-9D4A-0D2190C7D4A4}"/>
              </a:ext>
            </a:extLst>
          </p:cNvPr>
          <p:cNvSpPr>
            <a:spLocks noGrp="1"/>
          </p:cNvSpPr>
          <p:nvPr/>
        </p:nvSpPr>
        <p:spPr>
          <a:xfrm>
            <a:off x="457200" y="1314450"/>
            <a:ext cx="11277600" cy="38100"/>
          </a:xfrm>
          <a:prstGeom prst="rect">
            <a:avLst/>
          </a:prstGeom>
          <a:solidFill>
            <a:srgbClr val="00CCE3"/>
          </a:solidFill>
          <a:ln w="0">
            <a:noFill/>
          </a:ln>
        </p:spPr>
        <p:txBody>
          <a:bodyPr/>
          <a:lstStyle/>
          <a:p>
            <a:endParaRPr lang="en-US"/>
          </a:p>
        </p:txBody>
      </p:sp>
      <p:sp>
        <p:nvSpPr>
          <p:cNvPr id="811155478" name="Text 326 [811155478]">
            <a:extLst>
              <a:ext uri="{FF2B5EF4-FFF2-40B4-BE49-F238E27FC236}">
                <a16:creationId xmlns:a16="http://schemas.microsoft.com/office/drawing/2014/main" id="{9FCDC015-E0B1-4648-A861-C6760AF9E0EF}"/>
              </a:ext>
            </a:extLst>
          </p:cNvPr>
          <p:cNvSpPr>
            <a:spLocks noGrp="1"/>
          </p:cNvSpPr>
          <p:nvPr/>
        </p:nvSpPr>
        <p:spPr>
          <a:xfrm>
            <a:off x="457200" y="295275"/>
            <a:ext cx="11277600" cy="1000125"/>
          </a:xfrm>
          <a:prstGeom prst="rect">
            <a:avLst/>
          </a:prstGeom>
          <a:noFill/>
          <a:ln w="0">
            <a:noFill/>
          </a:ln>
        </p:spPr>
        <p:txBody>
          <a:bodyPr wrap="square" lIns="19050" tIns="0" rIns="19050" bIns="0" anchor="t">
            <a:noAutofit/>
          </a:bodyPr>
          <a:lstStyle>
            <a:defPPr marL="0" indent="0" algn="l">
              <a:buNone/>
              <a:defRPr sz="3675" b="1">
                <a:solidFill>
                  <a:srgbClr val="FFFFFF"/>
                </a:solidFill>
                <a:latin typeface="Arial Narrow"/>
                <a:ea typeface="Arial Narrow"/>
                <a:cs typeface="Arial Narrow"/>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3675" b="1">
                <a:solidFill>
                  <a:srgbClr val="FFFFFF"/>
                </a:solidFill>
                <a:latin typeface="Arial Narrow"/>
                <a:ea typeface="Arial Narrow"/>
                <a:cs typeface="Arial Narrow"/>
              </a:defRPr>
            </a:pPr>
            <a:r>
              <a:rPr sz="3675" b="1">
                <a:solidFill>
                  <a:srgbClr val="FFFFFF"/>
                </a:solidFill>
                <a:latin typeface="Arial Narrow"/>
                <a:ea typeface="Arial Narrow"/>
                <a:cs typeface="Arial Narrow"/>
              </a:rPr>
              <a:t>MENTATION</a:t>
            </a:r>
          </a:p>
        </p:txBody>
      </p:sp>
      <p:sp>
        <p:nvSpPr>
          <p:cNvPr id="811155479" name="Text 327 [811155479]">
            <a:extLst>
              <a:ext uri="{FF2B5EF4-FFF2-40B4-BE49-F238E27FC236}">
                <a16:creationId xmlns:a16="http://schemas.microsoft.com/office/drawing/2014/main" id="{8C93E387-22D6-4D66-9B5A-9AAD92A7906E}"/>
              </a:ext>
            </a:extLst>
          </p:cNvPr>
          <p:cNvSpPr>
            <a:spLocks noGrp="1"/>
          </p:cNvSpPr>
          <p:nvPr/>
        </p:nvSpPr>
        <p:spPr>
          <a:xfrm>
            <a:off x="457200" y="6515100"/>
            <a:ext cx="9906000" cy="247650"/>
          </a:xfrm>
          <a:prstGeom prst="rect">
            <a:avLst/>
          </a:prstGeom>
          <a:noFill/>
          <a:ln w="0">
            <a:noFill/>
          </a:ln>
        </p:spPr>
        <p:txBody>
          <a:bodyPr wrap="square" lIns="19050" tIns="0" rIns="19050" bIns="0" anchor="t">
            <a:noAutofit/>
          </a:bodyPr>
          <a:lstStyle>
            <a:defPPr marL="0" indent="0" algn="l">
              <a:buNone/>
              <a:defRPr sz="1500" b="0">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500" b="0">
                <a:solidFill>
                  <a:srgbClr val="31576A"/>
                </a:solidFill>
                <a:latin typeface="Arial"/>
                <a:ea typeface="Arial"/>
                <a:cs typeface="Arial"/>
              </a:defRPr>
            </a:pPr>
            <a:r>
              <a:rPr sz="1500" b="0">
                <a:solidFill>
                  <a:srgbClr val="31576A"/>
                </a:solidFill>
                <a:latin typeface="Arial"/>
                <a:ea typeface="Arial"/>
                <a:cs typeface="Arial"/>
              </a:rPr>
              <a:t>VA Providence Healthcare System</a:t>
            </a:r>
          </a:p>
        </p:txBody>
      </p:sp>
      <p:sp>
        <p:nvSpPr>
          <p:cNvPr id="811155480" name="Text 328 [811155480]">
            <a:extLst>
              <a:ext uri="{FF2B5EF4-FFF2-40B4-BE49-F238E27FC236}">
                <a16:creationId xmlns:a16="http://schemas.microsoft.com/office/drawing/2014/main" id="{633CABF3-8FFB-4673-841D-8DD0B848CBBE}"/>
              </a:ext>
            </a:extLst>
          </p:cNvPr>
          <p:cNvSpPr>
            <a:spLocks noGrp="1"/>
          </p:cNvSpPr>
          <p:nvPr/>
        </p:nvSpPr>
        <p:spPr>
          <a:xfrm>
            <a:off x="11182350" y="6486525"/>
            <a:ext cx="571500" cy="285750"/>
          </a:xfrm>
          <a:prstGeom prst="rect">
            <a:avLst/>
          </a:prstGeom>
          <a:noFill/>
          <a:ln w="0">
            <a:noFill/>
          </a:ln>
        </p:spPr>
        <p:txBody>
          <a:bodyPr wrap="square" lIns="19050" tIns="0" rIns="19050" bIns="0" anchor="t">
            <a:noAutofit/>
          </a:bodyPr>
          <a:lstStyle>
            <a:defPPr marL="0" indent="0" algn="l">
              <a:buNone/>
              <a:defRPr sz="1650" b="1">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650" b="1">
                <a:solidFill>
                  <a:srgbClr val="31576A"/>
                </a:solidFill>
                <a:latin typeface="Arial"/>
                <a:ea typeface="Arial"/>
                <a:cs typeface="Arial"/>
              </a:defRPr>
            </a:pPr>
            <a:r>
              <a:rPr sz="1650" b="1">
                <a:solidFill>
                  <a:srgbClr val="31576A"/>
                </a:solidFill>
                <a:latin typeface="Arial"/>
                <a:ea typeface="Arial"/>
                <a:cs typeface="Arial"/>
              </a:rPr>
              <a:t>25</a:t>
            </a:r>
          </a:p>
        </p:txBody>
      </p:sp>
      <p:pic>
        <p:nvPicPr>
          <p:cNvPr id="811155481" name="Shape [811155481]" descr="Source care photograph: nurse and older adult conversation">
            <a:extLst>
              <a:ext uri="{FF2B5EF4-FFF2-40B4-BE49-F238E27FC236}">
                <a16:creationId xmlns:a16="http://schemas.microsoft.com/office/drawing/2014/main" id="{4E72723E-D4CD-46EA-BE3A-9BE58BC474B7}"/>
              </a:ext>
            </a:extLst>
          </p:cNvPr>
          <p:cNvPicPr>
            <a:picLocks noChangeAspect="1"/>
          </p:cNvPicPr>
          <p:nvPr/>
        </p:nvPicPr>
        <p:blipFill>
          <a:blip r:embed="rId3"/>
          <a:srcRect l="16953" r="27660"/>
          <a:stretch/>
        </p:blipFill>
        <p:spPr>
          <a:xfrm>
            <a:off x="457200" y="1714500"/>
            <a:ext cx="3714750" cy="4476750"/>
          </a:xfrm>
          <a:prstGeom prst="rect">
            <a:avLst/>
          </a:prstGeom>
        </p:spPr>
      </p:pic>
      <p:sp>
        <p:nvSpPr>
          <p:cNvPr id="811155482" name="Text 330 [811155482]">
            <a:extLst>
              <a:ext uri="{FF2B5EF4-FFF2-40B4-BE49-F238E27FC236}">
                <a16:creationId xmlns:a16="http://schemas.microsoft.com/office/drawing/2014/main" id="{358A217A-2869-49B9-A4C4-02580E4CCD66}"/>
              </a:ext>
            </a:extLst>
          </p:cNvPr>
          <p:cNvSpPr>
            <a:spLocks noGrp="1"/>
          </p:cNvSpPr>
          <p:nvPr/>
        </p:nvSpPr>
        <p:spPr>
          <a:xfrm>
            <a:off x="4581525" y="1666875"/>
            <a:ext cx="7153275" cy="466725"/>
          </a:xfrm>
          <a:prstGeom prst="rect">
            <a:avLst/>
          </a:prstGeom>
          <a:noFill/>
          <a:ln w="0">
            <a:noFill/>
          </a:ln>
        </p:spPr>
        <p:txBody>
          <a:bodyPr wrap="square" lIns="19050" tIns="0" rIns="19050" bIns="0" anchor="t">
            <a:noAutofit/>
          </a:bodyPr>
          <a:lstStyle>
            <a:defPPr marL="0" indent="0" algn="l">
              <a:buNone/>
              <a:defRPr sz="255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550" b="1">
                <a:solidFill>
                  <a:srgbClr val="006D80"/>
                </a:solidFill>
                <a:latin typeface="Arial"/>
                <a:ea typeface="Arial"/>
                <a:cs typeface="Arial"/>
              </a:defRPr>
            </a:pPr>
            <a:r>
              <a:rPr sz="2550" b="1">
                <a:solidFill>
                  <a:srgbClr val="006D80"/>
                </a:solidFill>
                <a:latin typeface="Arial"/>
                <a:ea typeface="Arial"/>
                <a:cs typeface="Arial"/>
              </a:rPr>
              <a:t>Cognitive screening</a:t>
            </a:r>
          </a:p>
        </p:txBody>
      </p:sp>
      <p:sp>
        <p:nvSpPr>
          <p:cNvPr id="811155483" name="Text 331 [811155483]">
            <a:extLst>
              <a:ext uri="{FF2B5EF4-FFF2-40B4-BE49-F238E27FC236}">
                <a16:creationId xmlns:a16="http://schemas.microsoft.com/office/drawing/2014/main" id="{6F306CBE-7EFB-49D9-9EF8-21CD1D696528}"/>
              </a:ext>
            </a:extLst>
          </p:cNvPr>
          <p:cNvSpPr>
            <a:spLocks noGrp="1"/>
          </p:cNvSpPr>
          <p:nvPr/>
        </p:nvSpPr>
        <p:spPr>
          <a:xfrm>
            <a:off x="4581525" y="2190750"/>
            <a:ext cx="7153275" cy="1181100"/>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Regular screening for dementia, mild cognitive impairment and delirium supports early detection.</a:t>
            </a:r>
          </a:p>
        </p:txBody>
      </p:sp>
      <p:sp>
        <p:nvSpPr>
          <p:cNvPr id="811155484" name="Text 332 [811155484]">
            <a:extLst>
              <a:ext uri="{FF2B5EF4-FFF2-40B4-BE49-F238E27FC236}">
                <a16:creationId xmlns:a16="http://schemas.microsoft.com/office/drawing/2014/main" id="{61605267-6735-44AB-A3D5-8ED913963E1C}"/>
              </a:ext>
            </a:extLst>
          </p:cNvPr>
          <p:cNvSpPr>
            <a:spLocks noGrp="1"/>
          </p:cNvSpPr>
          <p:nvPr/>
        </p:nvSpPr>
        <p:spPr>
          <a:xfrm>
            <a:off x="4581525" y="3295650"/>
            <a:ext cx="7153275" cy="466725"/>
          </a:xfrm>
          <a:prstGeom prst="rect">
            <a:avLst/>
          </a:prstGeom>
          <a:noFill/>
          <a:ln w="0">
            <a:noFill/>
          </a:ln>
        </p:spPr>
        <p:txBody>
          <a:bodyPr wrap="square" lIns="19050" tIns="0" rIns="19050" bIns="0" anchor="t">
            <a:noAutofit/>
          </a:bodyPr>
          <a:lstStyle>
            <a:defPPr marL="0" indent="0" algn="l">
              <a:buNone/>
              <a:defRPr sz="255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550" b="1">
                <a:solidFill>
                  <a:srgbClr val="006D80"/>
                </a:solidFill>
                <a:latin typeface="Arial"/>
                <a:ea typeface="Arial"/>
                <a:cs typeface="Arial"/>
              </a:defRPr>
            </a:pPr>
            <a:r>
              <a:rPr sz="2550" b="1">
                <a:solidFill>
                  <a:srgbClr val="006D80"/>
                </a:solidFill>
                <a:latin typeface="Arial"/>
                <a:ea typeface="Arial"/>
                <a:cs typeface="Arial"/>
              </a:rPr>
              <a:t>Mental health</a:t>
            </a:r>
          </a:p>
        </p:txBody>
      </p:sp>
      <p:sp>
        <p:nvSpPr>
          <p:cNvPr id="811155485" name="Text 333 [811155485]">
            <a:extLst>
              <a:ext uri="{FF2B5EF4-FFF2-40B4-BE49-F238E27FC236}">
                <a16:creationId xmlns:a16="http://schemas.microsoft.com/office/drawing/2014/main" id="{71233C24-6C06-48AD-B308-A116056C2186}"/>
              </a:ext>
            </a:extLst>
          </p:cNvPr>
          <p:cNvSpPr>
            <a:spLocks noGrp="1"/>
          </p:cNvSpPr>
          <p:nvPr/>
        </p:nvSpPr>
        <p:spPr>
          <a:xfrm>
            <a:off x="4581525" y="3819525"/>
            <a:ext cx="7153275" cy="1181100"/>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Addressing PTSD, depression and other mental health conditions improves quality of life and supports recovery.</a:t>
            </a:r>
          </a:p>
        </p:txBody>
      </p:sp>
      <p:sp>
        <p:nvSpPr>
          <p:cNvPr id="811155486" name="Text 334 [811155486]">
            <a:extLst>
              <a:ext uri="{FF2B5EF4-FFF2-40B4-BE49-F238E27FC236}">
                <a16:creationId xmlns:a16="http://schemas.microsoft.com/office/drawing/2014/main" id="{E296B813-53BE-4B8E-A8E4-DC56F249C99C}"/>
              </a:ext>
            </a:extLst>
          </p:cNvPr>
          <p:cNvSpPr>
            <a:spLocks noGrp="1"/>
          </p:cNvSpPr>
          <p:nvPr/>
        </p:nvSpPr>
        <p:spPr>
          <a:xfrm>
            <a:off x="4581525" y="5095875"/>
            <a:ext cx="7153275" cy="466725"/>
          </a:xfrm>
          <a:prstGeom prst="rect">
            <a:avLst/>
          </a:prstGeom>
          <a:noFill/>
          <a:ln w="0">
            <a:noFill/>
          </a:ln>
        </p:spPr>
        <p:txBody>
          <a:bodyPr wrap="square" lIns="19050" tIns="0" rIns="19050" bIns="0" anchor="t">
            <a:noAutofit/>
          </a:bodyPr>
          <a:lstStyle>
            <a:defPPr marL="0" indent="0" algn="l">
              <a:buNone/>
              <a:defRPr sz="255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550" b="1">
                <a:solidFill>
                  <a:srgbClr val="006D80"/>
                </a:solidFill>
                <a:latin typeface="Arial"/>
                <a:ea typeface="Arial"/>
                <a:cs typeface="Arial"/>
              </a:defRPr>
            </a:pPr>
            <a:r>
              <a:rPr sz="2550" b="1">
                <a:solidFill>
                  <a:srgbClr val="006D80"/>
                </a:solidFill>
                <a:latin typeface="Arial"/>
                <a:ea typeface="Arial"/>
                <a:cs typeface="Arial"/>
              </a:rPr>
              <a:t>Caregiver support</a:t>
            </a:r>
          </a:p>
        </p:txBody>
      </p:sp>
      <p:sp>
        <p:nvSpPr>
          <p:cNvPr id="811155487" name="Text 335 [811155487]">
            <a:extLst>
              <a:ext uri="{FF2B5EF4-FFF2-40B4-BE49-F238E27FC236}">
                <a16:creationId xmlns:a16="http://schemas.microsoft.com/office/drawing/2014/main" id="{5E181423-3F55-4E16-9046-8DD1CBCEB08E}"/>
              </a:ext>
            </a:extLst>
          </p:cNvPr>
          <p:cNvSpPr>
            <a:spLocks noGrp="1"/>
          </p:cNvSpPr>
          <p:nvPr/>
        </p:nvSpPr>
        <p:spPr>
          <a:xfrm>
            <a:off x="4581525" y="5619750"/>
            <a:ext cx="7153275" cy="1181100"/>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Education and support help families sustain care and manage stress.</a:t>
            </a:r>
          </a:p>
        </p:txBody>
      </p:sp>
    </p:spTree>
    <p:extLst>
      <p:ext uri="{BB962C8B-B14F-4D97-AF65-F5344CB8AC3E}">
        <p14:creationId xmlns:p14="http://schemas.microsoft.com/office/powerpoint/2010/main" val="28046790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11155488]">
          <a:extLst>
            <a:ext uri="{FF2B5EF4-FFF2-40B4-BE49-F238E27FC236}">
              <a16:creationId xmlns:a16="http://schemas.microsoft.com/office/drawing/2014/main" id="{DC94129D-4A5F-4999-A5C4-7FFEBF081BA8}"/>
            </a:ext>
          </a:extLst>
        </p:cNvPr>
        <p:cNvGrpSpPr/>
        <p:nvPr/>
      </p:nvGrpSpPr>
      <p:grpSpPr>
        <a:xfrm>
          <a:off x="0" y="0"/>
          <a:ext cx="0" cy="0"/>
          <a:chOff x="0" y="0"/>
          <a:chExt cx="0" cy="0"/>
        </a:xfrm>
      </p:grpSpPr>
      <p:sp>
        <p:nvSpPr>
          <p:cNvPr id="811155490" name="Panel 337 [811155490]">
            <a:extLst>
              <a:ext uri="{FF2B5EF4-FFF2-40B4-BE49-F238E27FC236}">
                <a16:creationId xmlns:a16="http://schemas.microsoft.com/office/drawing/2014/main" id="{8EA2A0E1-A4F7-42AB-809F-411CFB20B1C4}"/>
              </a:ext>
            </a:extLst>
          </p:cNvPr>
          <p:cNvSpPr>
            <a:spLocks noGrp="1"/>
          </p:cNvSpPr>
          <p:nvPr/>
        </p:nvSpPr>
        <p:spPr>
          <a:xfrm>
            <a:off x="0" y="0"/>
            <a:ext cx="12192000" cy="1419225"/>
          </a:xfrm>
          <a:prstGeom prst="rect">
            <a:avLst/>
          </a:prstGeom>
          <a:solidFill>
            <a:srgbClr val="071D36"/>
          </a:solidFill>
          <a:ln w="0">
            <a:noFill/>
          </a:ln>
        </p:spPr>
        <p:txBody>
          <a:bodyPr/>
          <a:lstStyle/>
          <a:p>
            <a:endParaRPr lang="en-US"/>
          </a:p>
        </p:txBody>
      </p:sp>
      <p:sp>
        <p:nvSpPr>
          <p:cNvPr id="811155491" name="Panel 338 [811155491]">
            <a:extLst>
              <a:ext uri="{FF2B5EF4-FFF2-40B4-BE49-F238E27FC236}">
                <a16:creationId xmlns:a16="http://schemas.microsoft.com/office/drawing/2014/main" id="{B545E46F-5C68-435E-B01C-F0D808FCCCFB}"/>
              </a:ext>
            </a:extLst>
          </p:cNvPr>
          <p:cNvSpPr>
            <a:spLocks noGrp="1"/>
          </p:cNvSpPr>
          <p:nvPr/>
        </p:nvSpPr>
        <p:spPr>
          <a:xfrm>
            <a:off x="457200" y="1314450"/>
            <a:ext cx="11277600" cy="38100"/>
          </a:xfrm>
          <a:prstGeom prst="rect">
            <a:avLst/>
          </a:prstGeom>
          <a:solidFill>
            <a:srgbClr val="00CCE3"/>
          </a:solidFill>
          <a:ln w="0">
            <a:noFill/>
          </a:ln>
        </p:spPr>
        <p:txBody>
          <a:bodyPr/>
          <a:lstStyle/>
          <a:p>
            <a:endParaRPr lang="en-US"/>
          </a:p>
        </p:txBody>
      </p:sp>
      <p:sp>
        <p:nvSpPr>
          <p:cNvPr id="811155492" name="Text 339 [811155492]">
            <a:extLst>
              <a:ext uri="{FF2B5EF4-FFF2-40B4-BE49-F238E27FC236}">
                <a16:creationId xmlns:a16="http://schemas.microsoft.com/office/drawing/2014/main" id="{05B83AA1-F63F-47D8-89C1-24A66F8BE064}"/>
              </a:ext>
            </a:extLst>
          </p:cNvPr>
          <p:cNvSpPr>
            <a:spLocks noGrp="1"/>
          </p:cNvSpPr>
          <p:nvPr/>
        </p:nvSpPr>
        <p:spPr>
          <a:xfrm>
            <a:off x="457200" y="295275"/>
            <a:ext cx="11277600" cy="1000125"/>
          </a:xfrm>
          <a:prstGeom prst="rect">
            <a:avLst/>
          </a:prstGeom>
          <a:noFill/>
          <a:ln w="0">
            <a:noFill/>
          </a:ln>
        </p:spPr>
        <p:txBody>
          <a:bodyPr wrap="square" lIns="19050" tIns="0" rIns="19050" bIns="0" anchor="t">
            <a:noAutofit/>
          </a:bodyPr>
          <a:lstStyle>
            <a:defPPr marL="0" indent="0" algn="l">
              <a:buNone/>
              <a:defRPr sz="3675" b="1">
                <a:solidFill>
                  <a:srgbClr val="FFFFFF"/>
                </a:solidFill>
                <a:latin typeface="Arial Narrow"/>
                <a:ea typeface="Arial Narrow"/>
                <a:cs typeface="Arial Narrow"/>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3675" b="1">
                <a:solidFill>
                  <a:srgbClr val="FFFFFF"/>
                </a:solidFill>
                <a:latin typeface="Arial Narrow"/>
                <a:ea typeface="Arial Narrow"/>
                <a:cs typeface="Arial Narrow"/>
              </a:defRPr>
            </a:pPr>
            <a:r>
              <a:rPr sz="3675" b="1">
                <a:solidFill>
                  <a:srgbClr val="FFFFFF"/>
                </a:solidFill>
                <a:latin typeface="Arial Narrow"/>
                <a:ea typeface="Arial Narrow"/>
                <a:cs typeface="Arial Narrow"/>
              </a:rPr>
              <a:t>MEDICATIONS</a:t>
            </a:r>
          </a:p>
        </p:txBody>
      </p:sp>
      <p:sp>
        <p:nvSpPr>
          <p:cNvPr id="811155493" name="Text 340 [811155493]">
            <a:extLst>
              <a:ext uri="{FF2B5EF4-FFF2-40B4-BE49-F238E27FC236}">
                <a16:creationId xmlns:a16="http://schemas.microsoft.com/office/drawing/2014/main" id="{323AA4F1-B753-4581-8838-D04568A7E527}"/>
              </a:ext>
            </a:extLst>
          </p:cNvPr>
          <p:cNvSpPr>
            <a:spLocks noGrp="1"/>
          </p:cNvSpPr>
          <p:nvPr/>
        </p:nvSpPr>
        <p:spPr>
          <a:xfrm>
            <a:off x="457200" y="6515100"/>
            <a:ext cx="9906000" cy="247650"/>
          </a:xfrm>
          <a:prstGeom prst="rect">
            <a:avLst/>
          </a:prstGeom>
          <a:noFill/>
          <a:ln w="0">
            <a:noFill/>
          </a:ln>
        </p:spPr>
        <p:txBody>
          <a:bodyPr wrap="square" lIns="19050" tIns="0" rIns="19050" bIns="0" anchor="t">
            <a:noAutofit/>
          </a:bodyPr>
          <a:lstStyle>
            <a:defPPr marL="0" indent="0" algn="l">
              <a:buNone/>
              <a:defRPr sz="1500" b="0">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500" b="0">
                <a:solidFill>
                  <a:srgbClr val="31576A"/>
                </a:solidFill>
                <a:latin typeface="Arial"/>
                <a:ea typeface="Arial"/>
                <a:cs typeface="Arial"/>
              </a:defRPr>
            </a:pPr>
            <a:r>
              <a:rPr sz="1500" b="0">
                <a:solidFill>
                  <a:srgbClr val="31576A"/>
                </a:solidFill>
                <a:latin typeface="Arial"/>
                <a:ea typeface="Arial"/>
                <a:cs typeface="Arial"/>
              </a:rPr>
              <a:t>VA Providence Healthcare System</a:t>
            </a:r>
          </a:p>
        </p:txBody>
      </p:sp>
      <p:sp>
        <p:nvSpPr>
          <p:cNvPr id="811155494" name="Text 341 [811155494]">
            <a:extLst>
              <a:ext uri="{FF2B5EF4-FFF2-40B4-BE49-F238E27FC236}">
                <a16:creationId xmlns:a16="http://schemas.microsoft.com/office/drawing/2014/main" id="{0FEB5BBD-54FC-4043-A798-86AD19172933}"/>
              </a:ext>
            </a:extLst>
          </p:cNvPr>
          <p:cNvSpPr>
            <a:spLocks noGrp="1"/>
          </p:cNvSpPr>
          <p:nvPr/>
        </p:nvSpPr>
        <p:spPr>
          <a:xfrm>
            <a:off x="11182350" y="6486525"/>
            <a:ext cx="571500" cy="285750"/>
          </a:xfrm>
          <a:prstGeom prst="rect">
            <a:avLst/>
          </a:prstGeom>
          <a:noFill/>
          <a:ln w="0">
            <a:noFill/>
          </a:ln>
        </p:spPr>
        <p:txBody>
          <a:bodyPr wrap="square" lIns="19050" tIns="0" rIns="19050" bIns="0" anchor="t">
            <a:noAutofit/>
          </a:bodyPr>
          <a:lstStyle>
            <a:defPPr marL="0" indent="0" algn="l">
              <a:buNone/>
              <a:defRPr sz="1650" b="1">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650" b="1">
                <a:solidFill>
                  <a:srgbClr val="31576A"/>
                </a:solidFill>
                <a:latin typeface="Arial"/>
                <a:ea typeface="Arial"/>
                <a:cs typeface="Arial"/>
              </a:defRPr>
            </a:pPr>
            <a:r>
              <a:rPr sz="1650" b="1">
                <a:solidFill>
                  <a:srgbClr val="31576A"/>
                </a:solidFill>
                <a:latin typeface="Arial"/>
                <a:ea typeface="Arial"/>
                <a:cs typeface="Arial"/>
              </a:rPr>
              <a:t>26</a:t>
            </a:r>
          </a:p>
        </p:txBody>
      </p:sp>
      <p:sp>
        <p:nvSpPr>
          <p:cNvPr id="811155495" name="Text 342 [811155495]">
            <a:extLst>
              <a:ext uri="{FF2B5EF4-FFF2-40B4-BE49-F238E27FC236}">
                <a16:creationId xmlns:a16="http://schemas.microsoft.com/office/drawing/2014/main" id="{23A1ECFA-ACB3-41BA-AD2F-0DC9946327FB}"/>
              </a:ext>
            </a:extLst>
          </p:cNvPr>
          <p:cNvSpPr>
            <a:spLocks noGrp="1"/>
          </p:cNvSpPr>
          <p:nvPr/>
        </p:nvSpPr>
        <p:spPr>
          <a:xfrm>
            <a:off x="457200" y="1714500"/>
            <a:ext cx="2714625" cy="14192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Review</a:t>
            </a:r>
          </a:p>
        </p:txBody>
      </p:sp>
      <p:sp>
        <p:nvSpPr>
          <p:cNvPr id="811155496" name="Text 343 [811155496]">
            <a:extLst>
              <a:ext uri="{FF2B5EF4-FFF2-40B4-BE49-F238E27FC236}">
                <a16:creationId xmlns:a16="http://schemas.microsoft.com/office/drawing/2014/main" id="{83704F1F-A149-4335-8ED0-0DBFA9F4874F}"/>
              </a:ext>
            </a:extLst>
          </p:cNvPr>
          <p:cNvSpPr>
            <a:spLocks noGrp="1"/>
          </p:cNvSpPr>
          <p:nvPr/>
        </p:nvSpPr>
        <p:spPr>
          <a:xfrm>
            <a:off x="3467100" y="1714500"/>
            <a:ext cx="8267700" cy="14192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Aging Veterans often face polypharmacy, increasing drug-interaction and adverse-effect risks that need careful management.</a:t>
            </a:r>
          </a:p>
        </p:txBody>
      </p:sp>
      <p:sp>
        <p:nvSpPr>
          <p:cNvPr id="811155497" name="Text 344 [811155497]">
            <a:extLst>
              <a:ext uri="{FF2B5EF4-FFF2-40B4-BE49-F238E27FC236}">
                <a16:creationId xmlns:a16="http://schemas.microsoft.com/office/drawing/2014/main" id="{2C16466E-BDD9-4144-A509-4B059DFAE4A4}"/>
              </a:ext>
            </a:extLst>
          </p:cNvPr>
          <p:cNvSpPr>
            <a:spLocks noGrp="1"/>
          </p:cNvSpPr>
          <p:nvPr/>
        </p:nvSpPr>
        <p:spPr>
          <a:xfrm>
            <a:off x="457200" y="3267075"/>
            <a:ext cx="2714625" cy="14192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Deprescribe</a:t>
            </a:r>
          </a:p>
        </p:txBody>
      </p:sp>
      <p:sp>
        <p:nvSpPr>
          <p:cNvPr id="811155498" name="Text 345 [811155498]">
            <a:extLst>
              <a:ext uri="{FF2B5EF4-FFF2-40B4-BE49-F238E27FC236}">
                <a16:creationId xmlns:a16="http://schemas.microsoft.com/office/drawing/2014/main" id="{91048A1F-0D1E-4C6E-B19B-6A7496090272}"/>
              </a:ext>
            </a:extLst>
          </p:cNvPr>
          <p:cNvSpPr>
            <a:spLocks noGrp="1"/>
          </p:cNvSpPr>
          <p:nvPr/>
        </p:nvSpPr>
        <p:spPr>
          <a:xfrm>
            <a:off x="3467100" y="3267075"/>
            <a:ext cx="8267700" cy="14192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Regularly review medications and reduce or stop inappropriate drugs using criteria such as the Beers List.</a:t>
            </a:r>
          </a:p>
        </p:txBody>
      </p:sp>
      <p:sp>
        <p:nvSpPr>
          <p:cNvPr id="811155499" name="Text 346 [811155499]">
            <a:extLst>
              <a:ext uri="{FF2B5EF4-FFF2-40B4-BE49-F238E27FC236}">
                <a16:creationId xmlns:a16="http://schemas.microsoft.com/office/drawing/2014/main" id="{A7ED8443-2564-4979-BB6B-1018F87031EF}"/>
              </a:ext>
            </a:extLst>
          </p:cNvPr>
          <p:cNvSpPr>
            <a:spLocks noGrp="1"/>
          </p:cNvSpPr>
          <p:nvPr/>
        </p:nvSpPr>
        <p:spPr>
          <a:xfrm>
            <a:off x="457200" y="4819650"/>
            <a:ext cx="2714625" cy="14192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Collaborate</a:t>
            </a:r>
          </a:p>
        </p:txBody>
      </p:sp>
      <p:sp>
        <p:nvSpPr>
          <p:cNvPr id="811155500" name="Text 347 [811155500]">
            <a:extLst>
              <a:ext uri="{FF2B5EF4-FFF2-40B4-BE49-F238E27FC236}">
                <a16:creationId xmlns:a16="http://schemas.microsoft.com/office/drawing/2014/main" id="{5558FDF9-67B8-4DA9-89F9-F6FB73AC4287}"/>
              </a:ext>
            </a:extLst>
          </p:cNvPr>
          <p:cNvSpPr>
            <a:spLocks noGrp="1"/>
          </p:cNvSpPr>
          <p:nvPr/>
        </p:nvSpPr>
        <p:spPr>
          <a:xfrm>
            <a:off x="3467100" y="4819650"/>
            <a:ext cx="8267700" cy="14192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Clinical pharmacists support medication reconciliation and safe deprescribing.</a:t>
            </a:r>
          </a:p>
        </p:txBody>
      </p:sp>
    </p:spTree>
    <p:extLst>
      <p:ext uri="{BB962C8B-B14F-4D97-AF65-F5344CB8AC3E}">
        <p14:creationId xmlns:p14="http://schemas.microsoft.com/office/powerpoint/2010/main" val="41367507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11155488]">
          <a:extLst>
            <a:ext uri="{FF2B5EF4-FFF2-40B4-BE49-F238E27FC236}">
              <a16:creationId xmlns:a16="http://schemas.microsoft.com/office/drawing/2014/main" id="{11BB5F8E-A280-9FF4-14D3-16E8C9B1B112}"/>
            </a:ext>
          </a:extLst>
        </p:cNvPr>
        <p:cNvGrpSpPr/>
        <p:nvPr/>
      </p:nvGrpSpPr>
      <p:grpSpPr>
        <a:xfrm>
          <a:off x="0" y="0"/>
          <a:ext cx="0" cy="0"/>
          <a:chOff x="0" y="0"/>
          <a:chExt cx="0" cy="0"/>
        </a:xfrm>
      </p:grpSpPr>
      <p:sp>
        <p:nvSpPr>
          <p:cNvPr id="811155490" name="Panel 337 [811155490]">
            <a:extLst>
              <a:ext uri="{FF2B5EF4-FFF2-40B4-BE49-F238E27FC236}">
                <a16:creationId xmlns:a16="http://schemas.microsoft.com/office/drawing/2014/main" id="{A673B1DB-3B6A-3934-0E3A-9EAB6B336EBE}"/>
              </a:ext>
            </a:extLst>
          </p:cNvPr>
          <p:cNvSpPr>
            <a:spLocks noGrp="1"/>
          </p:cNvSpPr>
          <p:nvPr/>
        </p:nvSpPr>
        <p:spPr>
          <a:xfrm>
            <a:off x="0" y="0"/>
            <a:ext cx="12192000" cy="1419225"/>
          </a:xfrm>
          <a:prstGeom prst="rect">
            <a:avLst/>
          </a:prstGeom>
          <a:solidFill>
            <a:srgbClr val="071D36"/>
          </a:solidFill>
          <a:ln w="0">
            <a:noFill/>
          </a:ln>
        </p:spPr>
        <p:txBody>
          <a:bodyPr/>
          <a:lstStyle/>
          <a:p>
            <a:endParaRPr lang="en-US"/>
          </a:p>
        </p:txBody>
      </p:sp>
      <p:sp>
        <p:nvSpPr>
          <p:cNvPr id="811155491" name="Panel 338 [811155491]">
            <a:extLst>
              <a:ext uri="{FF2B5EF4-FFF2-40B4-BE49-F238E27FC236}">
                <a16:creationId xmlns:a16="http://schemas.microsoft.com/office/drawing/2014/main" id="{B828CFD4-5319-E30D-05A0-6F72AA6988C9}"/>
              </a:ext>
            </a:extLst>
          </p:cNvPr>
          <p:cNvSpPr>
            <a:spLocks noGrp="1"/>
          </p:cNvSpPr>
          <p:nvPr/>
        </p:nvSpPr>
        <p:spPr>
          <a:xfrm>
            <a:off x="457200" y="1314450"/>
            <a:ext cx="11277600" cy="38100"/>
          </a:xfrm>
          <a:prstGeom prst="rect">
            <a:avLst/>
          </a:prstGeom>
          <a:solidFill>
            <a:srgbClr val="00CCE3"/>
          </a:solidFill>
          <a:ln w="0">
            <a:noFill/>
          </a:ln>
        </p:spPr>
        <p:txBody>
          <a:bodyPr/>
          <a:lstStyle/>
          <a:p>
            <a:endParaRPr lang="en-US"/>
          </a:p>
        </p:txBody>
      </p:sp>
      <p:sp>
        <p:nvSpPr>
          <p:cNvPr id="811155492" name="Text 339 [811155492]">
            <a:extLst>
              <a:ext uri="{FF2B5EF4-FFF2-40B4-BE49-F238E27FC236}">
                <a16:creationId xmlns:a16="http://schemas.microsoft.com/office/drawing/2014/main" id="{D3B47DCD-D3D5-695D-3E1B-16B941AB4FED}"/>
              </a:ext>
            </a:extLst>
          </p:cNvPr>
          <p:cNvSpPr>
            <a:spLocks noGrp="1"/>
          </p:cNvSpPr>
          <p:nvPr/>
        </p:nvSpPr>
        <p:spPr>
          <a:xfrm>
            <a:off x="457200" y="295275"/>
            <a:ext cx="11277600" cy="1000125"/>
          </a:xfrm>
          <a:prstGeom prst="rect">
            <a:avLst/>
          </a:prstGeom>
          <a:noFill/>
          <a:ln w="0">
            <a:noFill/>
          </a:ln>
        </p:spPr>
        <p:txBody>
          <a:bodyPr wrap="square" lIns="19050" tIns="0" rIns="19050" bIns="0" anchor="t">
            <a:noAutofit/>
          </a:bodyPr>
          <a:lstStyle>
            <a:defPPr marL="0" indent="0" algn="l">
              <a:buNone/>
              <a:defRPr sz="3675" b="1">
                <a:solidFill>
                  <a:srgbClr val="FFFFFF"/>
                </a:solidFill>
                <a:latin typeface="Arial Narrow"/>
                <a:ea typeface="Arial Narrow"/>
                <a:cs typeface="Arial Narrow"/>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3675" b="1">
                <a:solidFill>
                  <a:srgbClr val="FFFFFF"/>
                </a:solidFill>
                <a:latin typeface="Arial Narrow"/>
                <a:ea typeface="Arial Narrow"/>
                <a:cs typeface="Arial Narrow"/>
              </a:defRPr>
            </a:pPr>
            <a:r>
              <a:rPr lang="en-US" sz="3675" b="1" dirty="0">
                <a:solidFill>
                  <a:srgbClr val="FFFFFF"/>
                </a:solidFill>
                <a:latin typeface="Arial Narrow"/>
                <a:ea typeface="Arial Narrow"/>
                <a:cs typeface="Arial Narrow"/>
              </a:rPr>
              <a:t>Beers List</a:t>
            </a:r>
            <a:endParaRPr sz="3675" b="1" dirty="0">
              <a:solidFill>
                <a:srgbClr val="FFFFFF"/>
              </a:solidFill>
              <a:latin typeface="Arial Narrow"/>
              <a:ea typeface="Arial Narrow"/>
              <a:cs typeface="Arial Narrow"/>
            </a:endParaRPr>
          </a:p>
        </p:txBody>
      </p:sp>
      <p:sp>
        <p:nvSpPr>
          <p:cNvPr id="811155493" name="Text 340 [811155493]">
            <a:extLst>
              <a:ext uri="{FF2B5EF4-FFF2-40B4-BE49-F238E27FC236}">
                <a16:creationId xmlns:a16="http://schemas.microsoft.com/office/drawing/2014/main" id="{ED4C133C-25C9-C002-5A6C-2D4243CA548B}"/>
              </a:ext>
            </a:extLst>
          </p:cNvPr>
          <p:cNvSpPr>
            <a:spLocks noGrp="1"/>
          </p:cNvSpPr>
          <p:nvPr/>
        </p:nvSpPr>
        <p:spPr>
          <a:xfrm>
            <a:off x="457200" y="6515100"/>
            <a:ext cx="9906000" cy="247650"/>
          </a:xfrm>
          <a:prstGeom prst="rect">
            <a:avLst/>
          </a:prstGeom>
          <a:noFill/>
          <a:ln w="0">
            <a:noFill/>
          </a:ln>
        </p:spPr>
        <p:txBody>
          <a:bodyPr wrap="square" lIns="19050" tIns="0" rIns="19050" bIns="0" anchor="t">
            <a:noAutofit/>
          </a:bodyPr>
          <a:lstStyle>
            <a:defPPr marL="0" indent="0" algn="l">
              <a:buNone/>
              <a:defRPr sz="1500" b="0">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500" b="0">
                <a:solidFill>
                  <a:srgbClr val="31576A"/>
                </a:solidFill>
                <a:latin typeface="Arial"/>
                <a:ea typeface="Arial"/>
                <a:cs typeface="Arial"/>
              </a:defRPr>
            </a:pPr>
            <a:r>
              <a:rPr sz="1500" b="0">
                <a:solidFill>
                  <a:srgbClr val="31576A"/>
                </a:solidFill>
                <a:latin typeface="Arial"/>
                <a:ea typeface="Arial"/>
                <a:cs typeface="Arial"/>
              </a:rPr>
              <a:t>VA Providence Healthcare System</a:t>
            </a:r>
          </a:p>
        </p:txBody>
      </p:sp>
      <p:sp>
        <p:nvSpPr>
          <p:cNvPr id="811155494" name="Text 341 [811155494]">
            <a:extLst>
              <a:ext uri="{FF2B5EF4-FFF2-40B4-BE49-F238E27FC236}">
                <a16:creationId xmlns:a16="http://schemas.microsoft.com/office/drawing/2014/main" id="{7B817F22-CD3F-BFBB-F1A3-9D18532080B5}"/>
              </a:ext>
            </a:extLst>
          </p:cNvPr>
          <p:cNvSpPr>
            <a:spLocks noGrp="1"/>
          </p:cNvSpPr>
          <p:nvPr/>
        </p:nvSpPr>
        <p:spPr>
          <a:xfrm>
            <a:off x="11182350" y="6486525"/>
            <a:ext cx="571500" cy="285750"/>
          </a:xfrm>
          <a:prstGeom prst="rect">
            <a:avLst/>
          </a:prstGeom>
          <a:noFill/>
          <a:ln w="0">
            <a:noFill/>
          </a:ln>
        </p:spPr>
        <p:txBody>
          <a:bodyPr wrap="square" lIns="19050" tIns="0" rIns="19050" bIns="0" anchor="t">
            <a:noAutofit/>
          </a:bodyPr>
          <a:lstStyle>
            <a:defPPr marL="0" indent="0" algn="l">
              <a:buNone/>
              <a:defRPr sz="1650" b="1">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650" b="1">
                <a:solidFill>
                  <a:srgbClr val="31576A"/>
                </a:solidFill>
                <a:latin typeface="Arial"/>
                <a:ea typeface="Arial"/>
                <a:cs typeface="Arial"/>
              </a:defRPr>
            </a:pPr>
            <a:r>
              <a:rPr sz="1650" b="1">
                <a:solidFill>
                  <a:srgbClr val="31576A"/>
                </a:solidFill>
                <a:latin typeface="Arial"/>
                <a:ea typeface="Arial"/>
                <a:cs typeface="Arial"/>
              </a:rPr>
              <a:t>26</a:t>
            </a:r>
          </a:p>
        </p:txBody>
      </p:sp>
      <p:sp>
        <p:nvSpPr>
          <p:cNvPr id="811155495" name="Text 342 [811155495]">
            <a:extLst>
              <a:ext uri="{FF2B5EF4-FFF2-40B4-BE49-F238E27FC236}">
                <a16:creationId xmlns:a16="http://schemas.microsoft.com/office/drawing/2014/main" id="{2F1208A5-DFCE-C1FE-F387-B9CCB452D0B0}"/>
              </a:ext>
            </a:extLst>
          </p:cNvPr>
          <p:cNvSpPr>
            <a:spLocks noGrp="1"/>
          </p:cNvSpPr>
          <p:nvPr/>
        </p:nvSpPr>
        <p:spPr>
          <a:xfrm>
            <a:off x="457200" y="1714500"/>
            <a:ext cx="2714625" cy="14192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Review</a:t>
            </a:r>
          </a:p>
        </p:txBody>
      </p:sp>
      <p:sp>
        <p:nvSpPr>
          <p:cNvPr id="811155496" name="Text 343 [811155496]">
            <a:extLst>
              <a:ext uri="{FF2B5EF4-FFF2-40B4-BE49-F238E27FC236}">
                <a16:creationId xmlns:a16="http://schemas.microsoft.com/office/drawing/2014/main" id="{8E20B32E-F4AC-1EE4-993D-2CAC7DDDA9C7}"/>
              </a:ext>
            </a:extLst>
          </p:cNvPr>
          <p:cNvSpPr>
            <a:spLocks noGrp="1"/>
          </p:cNvSpPr>
          <p:nvPr/>
        </p:nvSpPr>
        <p:spPr>
          <a:xfrm>
            <a:off x="3467100" y="1714500"/>
            <a:ext cx="8267700" cy="14192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a:defRPr sz="2400" b="0">
                <a:solidFill>
                  <a:srgbClr val="102E44"/>
                </a:solidFill>
                <a:latin typeface="Arial"/>
                <a:ea typeface="Arial"/>
                <a:cs typeface="Arial"/>
              </a:defRPr>
            </a:pPr>
            <a:r>
              <a:rPr lang="en-US" sz="1600" dirty="0">
                <a:solidFill>
                  <a:srgbClr val="102E44"/>
                </a:solidFill>
                <a:latin typeface="Arial"/>
              </a:rPr>
              <a:t>developed to assist healthcare providers in improving medication safety in older adults. Our purpose is to inform clinical decision-making concerning the prescribing of medications for older adults in order to improve safety and quality of care</a:t>
            </a:r>
          </a:p>
          <a:p>
            <a:pPr>
              <a:defRPr sz="2400" b="0">
                <a:solidFill>
                  <a:srgbClr val="102E44"/>
                </a:solidFill>
                <a:latin typeface="Arial"/>
                <a:ea typeface="Arial"/>
                <a:cs typeface="Arial"/>
              </a:defRPr>
            </a:pPr>
            <a:endParaRPr lang="en-US" sz="2400" dirty="0">
              <a:solidFill>
                <a:srgbClr val="102E44"/>
              </a:solidFill>
              <a:latin typeface="Arial"/>
            </a:endParaRPr>
          </a:p>
          <a:p>
            <a:pPr>
              <a:defRPr sz="2400" b="0">
                <a:solidFill>
                  <a:srgbClr val="102E44"/>
                </a:solidFill>
                <a:latin typeface="Arial"/>
                <a:ea typeface="Arial"/>
                <a:cs typeface="Arial"/>
              </a:defRPr>
            </a:pPr>
            <a:r>
              <a:rPr lang="en-US" sz="1600" dirty="0">
                <a:solidFill>
                  <a:srgbClr val="102E44"/>
                </a:solidFill>
                <a:latin typeface="Arial"/>
              </a:rPr>
              <a:t>The criteria are intended to be applied to adults 65 years old and older in all ambulatory, acute, and institutionalized settings of care, except hospice and end-of-life care settings. The intention of the AGS Beers Criteria® is to: (1) reduce older adults’ exposure to Potentially Inappropriate Medications (PIMs) by improving medication selection; (2) educate clinicians and patients; and (3) serve as a tool for evaluating quality of care, cost, and patterns of drug use in older adults</a:t>
            </a:r>
          </a:p>
          <a:p>
            <a:pPr>
              <a:defRPr sz="2400" b="0">
                <a:solidFill>
                  <a:srgbClr val="102E44"/>
                </a:solidFill>
                <a:latin typeface="Arial"/>
                <a:ea typeface="Arial"/>
                <a:cs typeface="Arial"/>
              </a:defRPr>
            </a:pPr>
            <a:endParaRPr sz="2400" b="0" dirty="0">
              <a:solidFill>
                <a:srgbClr val="102E44"/>
              </a:solidFill>
              <a:latin typeface="Arial"/>
              <a:ea typeface="Arial"/>
              <a:cs typeface="Arial"/>
            </a:endParaRPr>
          </a:p>
        </p:txBody>
      </p:sp>
    </p:spTree>
    <p:extLst>
      <p:ext uri="{BB962C8B-B14F-4D97-AF65-F5344CB8AC3E}">
        <p14:creationId xmlns:p14="http://schemas.microsoft.com/office/powerpoint/2010/main" val="8426159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71D36"/>
        </a:solidFill>
        <a:effectLst/>
      </p:bgPr>
    </p:bg>
    <p:spTree>
      <p:nvGrpSpPr>
        <p:cNvPr id="1" name="Shape [811155501]">
          <a:extLst>
            <a:ext uri="{FF2B5EF4-FFF2-40B4-BE49-F238E27FC236}">
              <a16:creationId xmlns:a16="http://schemas.microsoft.com/office/drawing/2014/main" id="{2A6BEB6A-55DF-4EFF-A7F8-3706066D459A}"/>
            </a:ext>
          </a:extLst>
        </p:cNvPr>
        <p:cNvGrpSpPr/>
        <p:nvPr/>
      </p:nvGrpSpPr>
      <p:grpSpPr>
        <a:xfrm>
          <a:off x="0" y="0"/>
          <a:ext cx="0" cy="0"/>
          <a:chOff x="0" y="0"/>
          <a:chExt cx="0" cy="0"/>
        </a:xfrm>
      </p:grpSpPr>
      <p:pic>
        <p:nvPicPr>
          <p:cNvPr id="811155502" name="Shape [811155502]">
            <a:extLst>
              <a:ext uri="{FF2B5EF4-FFF2-40B4-BE49-F238E27FC236}">
                <a16:creationId xmlns:a16="http://schemas.microsoft.com/office/drawing/2014/main" id="{B35BA9FB-F527-4B12-9CAF-D953152366DA}"/>
              </a:ext>
            </a:extLst>
          </p:cNvPr>
          <p:cNvPicPr>
            <a:picLocks noChangeAspect="1"/>
          </p:cNvPicPr>
          <p:nvPr/>
        </p:nvPicPr>
        <p:blipFill>
          <a:blip r:embed="rId3"/>
          <a:srcRect l="89" r="89"/>
          <a:stretch/>
        </p:blipFill>
        <p:spPr>
          <a:xfrm>
            <a:off x="0" y="0"/>
            <a:ext cx="12192000" cy="6858000"/>
          </a:xfrm>
          <a:prstGeom prst="rect">
            <a:avLst/>
          </a:prstGeom>
        </p:spPr>
      </p:pic>
      <p:sp>
        <p:nvSpPr>
          <p:cNvPr id="811155503" name="Panel 349 [811155503]">
            <a:extLst>
              <a:ext uri="{FF2B5EF4-FFF2-40B4-BE49-F238E27FC236}">
                <a16:creationId xmlns:a16="http://schemas.microsoft.com/office/drawing/2014/main" id="{CE3606B6-82DC-4905-AFD8-4E5C9442C0CD}"/>
              </a:ext>
            </a:extLst>
          </p:cNvPr>
          <p:cNvSpPr>
            <a:spLocks noGrp="1"/>
          </p:cNvSpPr>
          <p:nvPr/>
        </p:nvSpPr>
        <p:spPr>
          <a:xfrm>
            <a:off x="0" y="0"/>
            <a:ext cx="12192000" cy="6858000"/>
          </a:xfrm>
          <a:prstGeom prst="rect">
            <a:avLst/>
          </a:prstGeom>
          <a:gradFill>
            <a:gsLst>
              <a:gs pos="0">
                <a:srgbClr val="071D36">
                  <a:alpha val="98000"/>
                </a:srgbClr>
              </a:gs>
              <a:gs pos="54000">
                <a:srgbClr val="071D36">
                  <a:alpha val="86000"/>
                </a:srgbClr>
              </a:gs>
              <a:gs pos="100000">
                <a:srgbClr val="071D36">
                  <a:alpha val="15000"/>
                </a:srgbClr>
              </a:gs>
            </a:gsLst>
            <a:lin ang="0"/>
          </a:gradFill>
          <a:ln w="0">
            <a:noFill/>
          </a:ln>
        </p:spPr>
        <p:txBody>
          <a:bodyPr/>
          <a:lstStyle/>
          <a:p>
            <a:endParaRPr lang="en-US"/>
          </a:p>
        </p:txBody>
      </p:sp>
      <p:sp>
        <p:nvSpPr>
          <p:cNvPr id="811155504" name="Text 350 [811155504]">
            <a:extLst>
              <a:ext uri="{FF2B5EF4-FFF2-40B4-BE49-F238E27FC236}">
                <a16:creationId xmlns:a16="http://schemas.microsoft.com/office/drawing/2014/main" id="{1E702C01-D905-49B5-B762-A759B64DB9D5}"/>
              </a:ext>
            </a:extLst>
          </p:cNvPr>
          <p:cNvSpPr>
            <a:spLocks noGrp="1"/>
          </p:cNvSpPr>
          <p:nvPr/>
        </p:nvSpPr>
        <p:spPr>
          <a:xfrm>
            <a:off x="457200" y="352425"/>
            <a:ext cx="11277600" cy="409575"/>
          </a:xfrm>
          <a:prstGeom prst="rect">
            <a:avLst/>
          </a:prstGeom>
          <a:noFill/>
          <a:ln w="0">
            <a:noFill/>
          </a:ln>
        </p:spPr>
        <p:txBody>
          <a:bodyPr wrap="square" lIns="19050" tIns="0" rIns="19050" bIns="0" anchor="t">
            <a:noAutofit/>
          </a:bodyPr>
          <a:lstStyle>
            <a:defPPr marL="0" indent="0" algn="l">
              <a:buNone/>
              <a:defRPr sz="2025" b="1">
                <a:solidFill>
                  <a:srgbClr val="00CCE3"/>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025" b="1">
                <a:solidFill>
                  <a:srgbClr val="00CCE3"/>
                </a:solidFill>
                <a:latin typeface="Arial"/>
                <a:ea typeface="Arial"/>
                <a:cs typeface="Arial"/>
              </a:defRPr>
            </a:pPr>
            <a:r>
              <a:rPr sz="2025" b="1">
                <a:solidFill>
                  <a:srgbClr val="00CCE3"/>
                </a:solidFill>
                <a:latin typeface="Arial"/>
                <a:ea typeface="Arial"/>
                <a:cs typeface="Arial"/>
              </a:rPr>
              <a:t>GERIATRIC CARE</a:t>
            </a:r>
          </a:p>
        </p:txBody>
      </p:sp>
      <p:sp>
        <p:nvSpPr>
          <p:cNvPr id="811155505" name="Text 351 [811155505]">
            <a:extLst>
              <a:ext uri="{FF2B5EF4-FFF2-40B4-BE49-F238E27FC236}">
                <a16:creationId xmlns:a16="http://schemas.microsoft.com/office/drawing/2014/main" id="{9D8828CA-681E-4554-B9D6-3BF10AA67367}"/>
              </a:ext>
            </a:extLst>
          </p:cNvPr>
          <p:cNvSpPr>
            <a:spLocks noGrp="1"/>
          </p:cNvSpPr>
          <p:nvPr/>
        </p:nvSpPr>
        <p:spPr>
          <a:xfrm>
            <a:off x="457200" y="1219200"/>
            <a:ext cx="10477500" cy="2857500"/>
          </a:xfrm>
          <a:prstGeom prst="rect">
            <a:avLst/>
          </a:prstGeom>
          <a:noFill/>
          <a:ln w="0">
            <a:noFill/>
          </a:ln>
        </p:spPr>
        <p:txBody>
          <a:bodyPr wrap="square" lIns="19050" tIns="0" rIns="19050" bIns="0" anchor="t">
            <a:noAutofit/>
          </a:bodyPr>
          <a:lstStyle>
            <a:defPPr marL="0" indent="0" algn="l">
              <a:buNone/>
              <a:defRPr sz="4575" b="1">
                <a:solidFill>
                  <a:srgbClr val="FFFFFF"/>
                </a:solidFill>
                <a:latin typeface="Arial Narrow"/>
                <a:ea typeface="Arial Narrow"/>
                <a:cs typeface="Arial Narrow"/>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4575" b="1">
                <a:solidFill>
                  <a:srgbClr val="FFFFFF"/>
                </a:solidFill>
                <a:latin typeface="Arial Narrow"/>
                <a:ea typeface="Arial Narrow"/>
                <a:cs typeface="Arial Narrow"/>
              </a:defRPr>
            </a:pPr>
            <a:r>
              <a:rPr sz="4575" b="1">
                <a:solidFill>
                  <a:srgbClr val="FFFFFF"/>
                </a:solidFill>
                <a:latin typeface="Arial Narrow"/>
                <a:ea typeface="Arial Narrow"/>
                <a:cs typeface="Arial Narrow"/>
              </a:rPr>
              <a:t>SPECIAL TRAINING</a:t>
            </a:r>
          </a:p>
          <a:p>
            <a:pPr marL="0" indent="0" algn="l">
              <a:buNone/>
              <a:defRPr sz="4575" b="1">
                <a:solidFill>
                  <a:srgbClr val="FFFFFF"/>
                </a:solidFill>
                <a:latin typeface="Arial Narrow"/>
                <a:ea typeface="Arial Narrow"/>
                <a:cs typeface="Arial Narrow"/>
              </a:defRPr>
            </a:pPr>
            <a:r>
              <a:rPr sz="4575" b="1">
                <a:solidFill>
                  <a:srgbClr val="FFFFFF"/>
                </a:solidFill>
                <a:latin typeface="Arial Narrow"/>
                <a:ea typeface="Arial Narrow"/>
                <a:cs typeface="Arial Narrow"/>
              </a:rPr>
              <a:t>AND MULTIDISCIPLINARY</a:t>
            </a:r>
          </a:p>
          <a:p>
            <a:pPr marL="0" indent="0" algn="l">
              <a:buNone/>
              <a:defRPr sz="4575" b="1">
                <a:solidFill>
                  <a:srgbClr val="FFFFFF"/>
                </a:solidFill>
                <a:latin typeface="Arial Narrow"/>
                <a:ea typeface="Arial Narrow"/>
                <a:cs typeface="Arial Narrow"/>
              </a:defRPr>
            </a:pPr>
            <a:r>
              <a:rPr sz="4575" b="1">
                <a:solidFill>
                  <a:srgbClr val="FFFFFF"/>
                </a:solidFill>
                <a:latin typeface="Arial Narrow"/>
                <a:ea typeface="Arial Narrow"/>
                <a:cs typeface="Arial Narrow"/>
              </a:rPr>
              <a:t>CARE</a:t>
            </a:r>
          </a:p>
        </p:txBody>
      </p:sp>
      <p:sp>
        <p:nvSpPr>
          <p:cNvPr id="811155506" name="Panel 352 [811155506]">
            <a:extLst>
              <a:ext uri="{FF2B5EF4-FFF2-40B4-BE49-F238E27FC236}">
                <a16:creationId xmlns:a16="http://schemas.microsoft.com/office/drawing/2014/main" id="{6EBDE19D-BFF0-4721-A876-E92440E9B6E9}"/>
              </a:ext>
            </a:extLst>
          </p:cNvPr>
          <p:cNvSpPr>
            <a:spLocks noGrp="1"/>
          </p:cNvSpPr>
          <p:nvPr/>
        </p:nvSpPr>
        <p:spPr>
          <a:xfrm>
            <a:off x="457200" y="4010025"/>
            <a:ext cx="6819900" cy="47625"/>
          </a:xfrm>
          <a:prstGeom prst="rect">
            <a:avLst/>
          </a:prstGeom>
          <a:solidFill>
            <a:srgbClr val="00CCE3"/>
          </a:solidFill>
          <a:ln w="0">
            <a:noFill/>
          </a:ln>
        </p:spPr>
        <p:txBody>
          <a:bodyPr/>
          <a:lstStyle/>
          <a:p>
            <a:endParaRPr lang="en-US"/>
          </a:p>
        </p:txBody>
      </p:sp>
      <p:sp>
        <p:nvSpPr>
          <p:cNvPr id="811155507" name="Text 353 [811155507]">
            <a:extLst>
              <a:ext uri="{FF2B5EF4-FFF2-40B4-BE49-F238E27FC236}">
                <a16:creationId xmlns:a16="http://schemas.microsoft.com/office/drawing/2014/main" id="{E750896F-8D16-43AC-9CA8-98706319F124}"/>
              </a:ext>
            </a:extLst>
          </p:cNvPr>
          <p:cNvSpPr>
            <a:spLocks noGrp="1"/>
          </p:cNvSpPr>
          <p:nvPr/>
        </p:nvSpPr>
        <p:spPr>
          <a:xfrm>
            <a:off x="457200" y="4314825"/>
            <a:ext cx="9525000" cy="400050"/>
          </a:xfrm>
          <a:prstGeom prst="rect">
            <a:avLst/>
          </a:prstGeom>
          <a:noFill/>
          <a:ln w="0">
            <a:noFill/>
          </a:ln>
        </p:spPr>
        <p:txBody>
          <a:bodyPr wrap="square" lIns="19050" tIns="0" rIns="19050" bIns="0" anchor="t">
            <a:noAutofit/>
          </a:bodyPr>
          <a:lstStyle>
            <a:defPPr marL="0" indent="0" algn="l">
              <a:buNone/>
              <a:defRPr sz="2250" b="0">
                <a:solidFill>
                  <a:srgbClr val="FFFFFF"/>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250" b="0">
                <a:solidFill>
                  <a:srgbClr val="FFFFFF"/>
                </a:solidFill>
                <a:latin typeface="Arial"/>
                <a:ea typeface="Arial"/>
                <a:cs typeface="Arial"/>
              </a:defRPr>
            </a:pPr>
            <a:r>
              <a:rPr sz="2250" b="0">
                <a:solidFill>
                  <a:srgbClr val="FFFFFF"/>
                </a:solidFill>
                <a:latin typeface="Arial"/>
                <a:ea typeface="Arial"/>
                <a:cs typeface="Arial"/>
              </a:rPr>
              <a:t>Military cultural competency</a:t>
            </a:r>
          </a:p>
        </p:txBody>
      </p:sp>
      <p:sp>
        <p:nvSpPr>
          <p:cNvPr id="811155508" name="Text 354 [811155508]">
            <a:extLst>
              <a:ext uri="{FF2B5EF4-FFF2-40B4-BE49-F238E27FC236}">
                <a16:creationId xmlns:a16="http://schemas.microsoft.com/office/drawing/2014/main" id="{61213CE9-EF8C-4F72-9284-E97A38AC2A59}"/>
              </a:ext>
            </a:extLst>
          </p:cNvPr>
          <p:cNvSpPr>
            <a:spLocks noGrp="1"/>
          </p:cNvSpPr>
          <p:nvPr/>
        </p:nvSpPr>
        <p:spPr>
          <a:xfrm>
            <a:off x="457200" y="4857750"/>
            <a:ext cx="9525000" cy="400050"/>
          </a:xfrm>
          <a:prstGeom prst="rect">
            <a:avLst/>
          </a:prstGeom>
          <a:noFill/>
          <a:ln w="0">
            <a:noFill/>
          </a:ln>
        </p:spPr>
        <p:txBody>
          <a:bodyPr wrap="square" lIns="19050" tIns="0" rIns="19050" bIns="0" anchor="t">
            <a:noAutofit/>
          </a:bodyPr>
          <a:lstStyle>
            <a:defPPr marL="0" indent="0" algn="l">
              <a:buNone/>
              <a:defRPr sz="2250" b="0">
                <a:solidFill>
                  <a:srgbClr val="FFFFFF"/>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250" b="0">
                <a:solidFill>
                  <a:srgbClr val="FFFFFF"/>
                </a:solidFill>
                <a:latin typeface="Arial"/>
                <a:ea typeface="Arial"/>
                <a:cs typeface="Arial"/>
              </a:defRPr>
            </a:pPr>
            <a:r>
              <a:rPr sz="2250" b="0">
                <a:solidFill>
                  <a:srgbClr val="FFFFFF"/>
                </a:solidFill>
                <a:latin typeface="Arial"/>
                <a:ea typeface="Arial"/>
                <a:cs typeface="Arial"/>
              </a:rPr>
              <a:t>Geriatric and mental health skills</a:t>
            </a:r>
          </a:p>
        </p:txBody>
      </p:sp>
      <p:sp>
        <p:nvSpPr>
          <p:cNvPr id="811155509" name="Text 355 [811155509]">
            <a:extLst>
              <a:ext uri="{FF2B5EF4-FFF2-40B4-BE49-F238E27FC236}">
                <a16:creationId xmlns:a16="http://schemas.microsoft.com/office/drawing/2014/main" id="{9400033F-36FC-40B6-A07C-9843C50D19D9}"/>
              </a:ext>
            </a:extLst>
          </p:cNvPr>
          <p:cNvSpPr>
            <a:spLocks noGrp="1"/>
          </p:cNvSpPr>
          <p:nvPr/>
        </p:nvSpPr>
        <p:spPr>
          <a:xfrm>
            <a:off x="457200" y="5400675"/>
            <a:ext cx="9525000" cy="400050"/>
          </a:xfrm>
          <a:prstGeom prst="rect">
            <a:avLst/>
          </a:prstGeom>
          <a:noFill/>
          <a:ln w="0">
            <a:noFill/>
          </a:ln>
        </p:spPr>
        <p:txBody>
          <a:bodyPr wrap="square" lIns="19050" tIns="0" rIns="19050" bIns="0" anchor="t">
            <a:noAutofit/>
          </a:bodyPr>
          <a:lstStyle>
            <a:defPPr marL="0" indent="0" algn="l">
              <a:buNone/>
              <a:defRPr sz="2250" b="0">
                <a:solidFill>
                  <a:srgbClr val="FFFFFF"/>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250" b="0">
                <a:solidFill>
                  <a:srgbClr val="FFFFFF"/>
                </a:solidFill>
                <a:latin typeface="Arial"/>
                <a:ea typeface="Arial"/>
                <a:cs typeface="Arial"/>
              </a:defRPr>
            </a:pPr>
            <a:r>
              <a:rPr sz="2250" b="0">
                <a:solidFill>
                  <a:srgbClr val="FFFFFF"/>
                </a:solidFill>
                <a:latin typeface="Arial"/>
                <a:ea typeface="Arial"/>
                <a:cs typeface="Arial"/>
              </a:rPr>
              <a:t>Integrated care planning</a:t>
            </a:r>
          </a:p>
        </p:txBody>
      </p:sp>
      <p:sp>
        <p:nvSpPr>
          <p:cNvPr id="811155510" name="Text 356 [811155510]">
            <a:extLst>
              <a:ext uri="{FF2B5EF4-FFF2-40B4-BE49-F238E27FC236}">
                <a16:creationId xmlns:a16="http://schemas.microsoft.com/office/drawing/2014/main" id="{CCDF5FD7-DF5A-4DAC-BC7D-93265333F31B}"/>
              </a:ext>
            </a:extLst>
          </p:cNvPr>
          <p:cNvSpPr>
            <a:spLocks noGrp="1"/>
          </p:cNvSpPr>
          <p:nvPr/>
        </p:nvSpPr>
        <p:spPr>
          <a:xfrm>
            <a:off x="457200" y="6438900"/>
            <a:ext cx="11049000" cy="285750"/>
          </a:xfrm>
          <a:prstGeom prst="rect">
            <a:avLst/>
          </a:prstGeom>
          <a:noFill/>
          <a:ln w="0">
            <a:noFill/>
          </a:ln>
        </p:spPr>
        <p:txBody>
          <a:bodyPr wrap="square" lIns="19050" tIns="0" rIns="19050" bIns="0" anchor="t">
            <a:noAutofit/>
          </a:bodyPr>
          <a:lstStyle>
            <a:defPPr marL="0" indent="0" algn="l">
              <a:buNone/>
              <a:defRPr sz="1650" b="0">
                <a:solidFill>
                  <a:srgbClr val="FFFFFF"/>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650" b="0">
                <a:solidFill>
                  <a:srgbClr val="FFFFFF"/>
                </a:solidFill>
                <a:latin typeface="Arial"/>
                <a:ea typeface="Arial"/>
                <a:cs typeface="Arial"/>
              </a:defRPr>
            </a:pPr>
            <a:r>
              <a:rPr sz="1650" b="0">
                <a:solidFill>
                  <a:srgbClr val="FFFFFF"/>
                </a:solidFill>
                <a:latin typeface="Arial"/>
                <a:ea typeface="Arial"/>
                <a:cs typeface="Arial"/>
              </a:rPr>
              <a:t>VA Providence Healthcare System</a:t>
            </a:r>
          </a:p>
        </p:txBody>
      </p:sp>
    </p:spTree>
    <p:extLst>
      <p:ext uri="{BB962C8B-B14F-4D97-AF65-F5344CB8AC3E}">
        <p14:creationId xmlns:p14="http://schemas.microsoft.com/office/powerpoint/2010/main" val="6220146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11155511]">
          <a:extLst>
            <a:ext uri="{FF2B5EF4-FFF2-40B4-BE49-F238E27FC236}">
              <a16:creationId xmlns:a16="http://schemas.microsoft.com/office/drawing/2014/main" id="{4EE16BF5-9493-4D91-B57E-A12D6F0269F6}"/>
            </a:ext>
          </a:extLst>
        </p:cNvPr>
        <p:cNvGrpSpPr/>
        <p:nvPr/>
      </p:nvGrpSpPr>
      <p:grpSpPr>
        <a:xfrm>
          <a:off x="0" y="0"/>
          <a:ext cx="0" cy="0"/>
          <a:chOff x="0" y="0"/>
          <a:chExt cx="0" cy="0"/>
        </a:xfrm>
      </p:grpSpPr>
      <p:sp>
        <p:nvSpPr>
          <p:cNvPr id="811155513" name="Panel 358 [811155513]">
            <a:extLst>
              <a:ext uri="{FF2B5EF4-FFF2-40B4-BE49-F238E27FC236}">
                <a16:creationId xmlns:a16="http://schemas.microsoft.com/office/drawing/2014/main" id="{B19F0474-9937-4303-A088-6BB1024E4F2C}"/>
              </a:ext>
            </a:extLst>
          </p:cNvPr>
          <p:cNvSpPr>
            <a:spLocks noGrp="1"/>
          </p:cNvSpPr>
          <p:nvPr/>
        </p:nvSpPr>
        <p:spPr>
          <a:xfrm>
            <a:off x="0" y="0"/>
            <a:ext cx="12192000" cy="1419225"/>
          </a:xfrm>
          <a:prstGeom prst="rect">
            <a:avLst/>
          </a:prstGeom>
          <a:solidFill>
            <a:srgbClr val="071D36"/>
          </a:solidFill>
          <a:ln w="0">
            <a:noFill/>
          </a:ln>
        </p:spPr>
        <p:txBody>
          <a:bodyPr/>
          <a:lstStyle/>
          <a:p>
            <a:endParaRPr lang="en-US"/>
          </a:p>
        </p:txBody>
      </p:sp>
      <p:sp>
        <p:nvSpPr>
          <p:cNvPr id="811155514" name="Panel 359 [811155514]">
            <a:extLst>
              <a:ext uri="{FF2B5EF4-FFF2-40B4-BE49-F238E27FC236}">
                <a16:creationId xmlns:a16="http://schemas.microsoft.com/office/drawing/2014/main" id="{164CD5CD-0F88-429C-8E9B-69996B1C7FD2}"/>
              </a:ext>
            </a:extLst>
          </p:cNvPr>
          <p:cNvSpPr>
            <a:spLocks noGrp="1"/>
          </p:cNvSpPr>
          <p:nvPr/>
        </p:nvSpPr>
        <p:spPr>
          <a:xfrm>
            <a:off x="457200" y="1314450"/>
            <a:ext cx="11277600" cy="38100"/>
          </a:xfrm>
          <a:prstGeom prst="rect">
            <a:avLst/>
          </a:prstGeom>
          <a:solidFill>
            <a:srgbClr val="00CCE3"/>
          </a:solidFill>
          <a:ln w="0">
            <a:noFill/>
          </a:ln>
        </p:spPr>
        <p:txBody>
          <a:bodyPr/>
          <a:lstStyle/>
          <a:p>
            <a:endParaRPr lang="en-US"/>
          </a:p>
        </p:txBody>
      </p:sp>
      <p:sp>
        <p:nvSpPr>
          <p:cNvPr id="811155515" name="Text 360 [811155515]">
            <a:extLst>
              <a:ext uri="{FF2B5EF4-FFF2-40B4-BE49-F238E27FC236}">
                <a16:creationId xmlns:a16="http://schemas.microsoft.com/office/drawing/2014/main" id="{5CB4B7DD-6C99-46D2-A4AC-2AD05AE7094D}"/>
              </a:ext>
            </a:extLst>
          </p:cNvPr>
          <p:cNvSpPr>
            <a:spLocks noGrp="1"/>
          </p:cNvSpPr>
          <p:nvPr/>
        </p:nvSpPr>
        <p:spPr>
          <a:xfrm>
            <a:off x="457200" y="295275"/>
            <a:ext cx="11277600" cy="1000125"/>
          </a:xfrm>
          <a:prstGeom prst="rect">
            <a:avLst/>
          </a:prstGeom>
          <a:noFill/>
          <a:ln w="0">
            <a:noFill/>
          </a:ln>
        </p:spPr>
        <p:txBody>
          <a:bodyPr wrap="square" lIns="19050" tIns="0" rIns="19050" bIns="0" anchor="t">
            <a:noAutofit/>
          </a:bodyPr>
          <a:lstStyle>
            <a:defPPr marL="0" indent="0" algn="l">
              <a:buNone/>
              <a:defRPr sz="3675" b="1">
                <a:solidFill>
                  <a:srgbClr val="FFFFFF"/>
                </a:solidFill>
                <a:latin typeface="Arial Narrow"/>
                <a:ea typeface="Arial Narrow"/>
                <a:cs typeface="Arial Narrow"/>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3675" b="1">
                <a:solidFill>
                  <a:srgbClr val="FFFFFF"/>
                </a:solidFill>
                <a:latin typeface="Arial Narrow"/>
                <a:ea typeface="Arial Narrow"/>
                <a:cs typeface="Arial Narrow"/>
              </a:defRPr>
            </a:pPr>
            <a:r>
              <a:rPr sz="3675" b="1">
                <a:solidFill>
                  <a:srgbClr val="FFFFFF"/>
                </a:solidFill>
                <a:latin typeface="Arial Narrow"/>
                <a:ea typeface="Arial Narrow"/>
                <a:cs typeface="Arial Narrow"/>
              </a:rPr>
              <a:t>SPECIAL NURSING TRAINING</a:t>
            </a:r>
          </a:p>
        </p:txBody>
      </p:sp>
      <p:sp>
        <p:nvSpPr>
          <p:cNvPr id="811155516" name="Text 361 [811155516]">
            <a:extLst>
              <a:ext uri="{FF2B5EF4-FFF2-40B4-BE49-F238E27FC236}">
                <a16:creationId xmlns:a16="http://schemas.microsoft.com/office/drawing/2014/main" id="{6EA5D661-10DE-4897-94A9-7FE3CCF45AEC}"/>
              </a:ext>
            </a:extLst>
          </p:cNvPr>
          <p:cNvSpPr>
            <a:spLocks noGrp="1"/>
          </p:cNvSpPr>
          <p:nvPr/>
        </p:nvSpPr>
        <p:spPr>
          <a:xfrm>
            <a:off x="457200" y="6515100"/>
            <a:ext cx="9906000" cy="247650"/>
          </a:xfrm>
          <a:prstGeom prst="rect">
            <a:avLst/>
          </a:prstGeom>
          <a:noFill/>
          <a:ln w="0">
            <a:noFill/>
          </a:ln>
        </p:spPr>
        <p:txBody>
          <a:bodyPr wrap="square" lIns="19050" tIns="0" rIns="19050" bIns="0" anchor="t">
            <a:noAutofit/>
          </a:bodyPr>
          <a:lstStyle>
            <a:defPPr marL="0" indent="0" algn="l">
              <a:buNone/>
              <a:defRPr sz="1500" b="0">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500" b="0">
                <a:solidFill>
                  <a:srgbClr val="31576A"/>
                </a:solidFill>
                <a:latin typeface="Arial"/>
                <a:ea typeface="Arial"/>
                <a:cs typeface="Arial"/>
              </a:defRPr>
            </a:pPr>
            <a:r>
              <a:rPr sz="1500" b="0">
                <a:solidFill>
                  <a:srgbClr val="31576A"/>
                </a:solidFill>
                <a:latin typeface="Arial"/>
                <a:ea typeface="Arial"/>
                <a:cs typeface="Arial"/>
              </a:rPr>
              <a:t>VA Providence Healthcare System</a:t>
            </a:r>
          </a:p>
        </p:txBody>
      </p:sp>
      <p:sp>
        <p:nvSpPr>
          <p:cNvPr id="811155517" name="Text 362 [811155517]">
            <a:extLst>
              <a:ext uri="{FF2B5EF4-FFF2-40B4-BE49-F238E27FC236}">
                <a16:creationId xmlns:a16="http://schemas.microsoft.com/office/drawing/2014/main" id="{C06348CE-917E-41AE-937B-5A44B96AC081}"/>
              </a:ext>
            </a:extLst>
          </p:cNvPr>
          <p:cNvSpPr>
            <a:spLocks noGrp="1"/>
          </p:cNvSpPr>
          <p:nvPr/>
        </p:nvSpPr>
        <p:spPr>
          <a:xfrm>
            <a:off x="11182350" y="6486525"/>
            <a:ext cx="571500" cy="285750"/>
          </a:xfrm>
          <a:prstGeom prst="rect">
            <a:avLst/>
          </a:prstGeom>
          <a:noFill/>
          <a:ln w="0">
            <a:noFill/>
          </a:ln>
        </p:spPr>
        <p:txBody>
          <a:bodyPr wrap="square" lIns="19050" tIns="0" rIns="19050" bIns="0" anchor="t">
            <a:noAutofit/>
          </a:bodyPr>
          <a:lstStyle>
            <a:defPPr marL="0" indent="0" algn="l">
              <a:buNone/>
              <a:defRPr sz="1650" b="1">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650" b="1">
                <a:solidFill>
                  <a:srgbClr val="31576A"/>
                </a:solidFill>
                <a:latin typeface="Arial"/>
                <a:ea typeface="Arial"/>
                <a:cs typeface="Arial"/>
              </a:defRPr>
            </a:pPr>
            <a:r>
              <a:rPr sz="1650" b="1">
                <a:solidFill>
                  <a:srgbClr val="31576A"/>
                </a:solidFill>
                <a:latin typeface="Arial"/>
                <a:ea typeface="Arial"/>
                <a:cs typeface="Arial"/>
              </a:rPr>
              <a:t>28</a:t>
            </a:r>
          </a:p>
        </p:txBody>
      </p:sp>
      <p:sp>
        <p:nvSpPr>
          <p:cNvPr id="811155518" name="Text 363 [811155518]">
            <a:extLst>
              <a:ext uri="{FF2B5EF4-FFF2-40B4-BE49-F238E27FC236}">
                <a16:creationId xmlns:a16="http://schemas.microsoft.com/office/drawing/2014/main" id="{775DAC6A-94E7-4064-B5D8-B54B2F446073}"/>
              </a:ext>
            </a:extLst>
          </p:cNvPr>
          <p:cNvSpPr>
            <a:spLocks noGrp="1"/>
          </p:cNvSpPr>
          <p:nvPr/>
        </p:nvSpPr>
        <p:spPr>
          <a:xfrm>
            <a:off x="457200" y="1647825"/>
            <a:ext cx="2714625" cy="10382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Military cultural competency</a:t>
            </a:r>
          </a:p>
        </p:txBody>
      </p:sp>
      <p:sp>
        <p:nvSpPr>
          <p:cNvPr id="811155519" name="Text 364 [811155519]">
            <a:extLst>
              <a:ext uri="{FF2B5EF4-FFF2-40B4-BE49-F238E27FC236}">
                <a16:creationId xmlns:a16="http://schemas.microsoft.com/office/drawing/2014/main" id="{C7EFAF3B-6800-4C49-8900-64D5019B3A6D}"/>
              </a:ext>
            </a:extLst>
          </p:cNvPr>
          <p:cNvSpPr>
            <a:spLocks noGrp="1"/>
          </p:cNvSpPr>
          <p:nvPr/>
        </p:nvSpPr>
        <p:spPr>
          <a:xfrm>
            <a:off x="3467100" y="1647825"/>
            <a:ext cx="8267700" cy="10382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Recognize and respect Veterans’ service experiences and related healthcare needs.</a:t>
            </a:r>
          </a:p>
        </p:txBody>
      </p:sp>
      <p:sp>
        <p:nvSpPr>
          <p:cNvPr id="811155520" name="Text 365 [811155520]">
            <a:extLst>
              <a:ext uri="{FF2B5EF4-FFF2-40B4-BE49-F238E27FC236}">
                <a16:creationId xmlns:a16="http://schemas.microsoft.com/office/drawing/2014/main" id="{B6ABFD72-B6EE-41C4-B2AA-05B1D194E290}"/>
              </a:ext>
            </a:extLst>
          </p:cNvPr>
          <p:cNvSpPr>
            <a:spLocks noGrp="1"/>
          </p:cNvSpPr>
          <p:nvPr/>
        </p:nvSpPr>
        <p:spPr>
          <a:xfrm>
            <a:off x="457200" y="2819400"/>
            <a:ext cx="2714625" cy="10382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Geriatric assessment</a:t>
            </a:r>
          </a:p>
        </p:txBody>
      </p:sp>
      <p:sp>
        <p:nvSpPr>
          <p:cNvPr id="811155521" name="Text 366 [811155521]">
            <a:extLst>
              <a:ext uri="{FF2B5EF4-FFF2-40B4-BE49-F238E27FC236}">
                <a16:creationId xmlns:a16="http://schemas.microsoft.com/office/drawing/2014/main" id="{BBE88C7F-C648-4DF2-8980-7E5752BDADBD}"/>
              </a:ext>
            </a:extLst>
          </p:cNvPr>
          <p:cNvSpPr>
            <a:spLocks noGrp="1"/>
          </p:cNvSpPr>
          <p:nvPr/>
        </p:nvSpPr>
        <p:spPr>
          <a:xfrm>
            <a:off x="3467100" y="2819400"/>
            <a:ext cx="8267700" cy="10382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Develop cognitive, physical and functional assessment skills tailored to aging Veterans.</a:t>
            </a:r>
          </a:p>
        </p:txBody>
      </p:sp>
      <p:sp>
        <p:nvSpPr>
          <p:cNvPr id="811155522" name="Text 367 [811155522]">
            <a:extLst>
              <a:ext uri="{FF2B5EF4-FFF2-40B4-BE49-F238E27FC236}">
                <a16:creationId xmlns:a16="http://schemas.microsoft.com/office/drawing/2014/main" id="{8827449B-0C2D-4065-83E7-D3157722BE7E}"/>
              </a:ext>
            </a:extLst>
          </p:cNvPr>
          <p:cNvSpPr>
            <a:spLocks noGrp="1"/>
          </p:cNvSpPr>
          <p:nvPr/>
        </p:nvSpPr>
        <p:spPr>
          <a:xfrm>
            <a:off x="457200" y="3990975"/>
            <a:ext cx="2714625" cy="10382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Mental health crisis intervention</a:t>
            </a:r>
          </a:p>
        </p:txBody>
      </p:sp>
      <p:sp>
        <p:nvSpPr>
          <p:cNvPr id="811155523" name="Text 368 [811155523]">
            <a:extLst>
              <a:ext uri="{FF2B5EF4-FFF2-40B4-BE49-F238E27FC236}">
                <a16:creationId xmlns:a16="http://schemas.microsoft.com/office/drawing/2014/main" id="{A9EE8EF9-8A67-4956-A6AF-E5CE3413C0EB}"/>
              </a:ext>
            </a:extLst>
          </p:cNvPr>
          <p:cNvSpPr>
            <a:spLocks noGrp="1"/>
          </p:cNvSpPr>
          <p:nvPr/>
        </p:nvSpPr>
        <p:spPr>
          <a:xfrm>
            <a:off x="3467100" y="3990975"/>
            <a:ext cx="8267700" cy="10382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Address suicide prevention, PTSD and substance use.</a:t>
            </a:r>
          </a:p>
        </p:txBody>
      </p:sp>
      <p:sp>
        <p:nvSpPr>
          <p:cNvPr id="811155524" name="Text 369 [811155524]">
            <a:extLst>
              <a:ext uri="{FF2B5EF4-FFF2-40B4-BE49-F238E27FC236}">
                <a16:creationId xmlns:a16="http://schemas.microsoft.com/office/drawing/2014/main" id="{84BAD6E8-38E7-45C8-95AE-1F928A61B27E}"/>
              </a:ext>
            </a:extLst>
          </p:cNvPr>
          <p:cNvSpPr>
            <a:spLocks noGrp="1"/>
          </p:cNvSpPr>
          <p:nvPr/>
        </p:nvSpPr>
        <p:spPr>
          <a:xfrm>
            <a:off x="457200" y="5162550"/>
            <a:ext cx="2714625" cy="10382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VHA training programs</a:t>
            </a:r>
          </a:p>
        </p:txBody>
      </p:sp>
      <p:sp>
        <p:nvSpPr>
          <p:cNvPr id="811155525" name="Text 370 [811155525]">
            <a:extLst>
              <a:ext uri="{FF2B5EF4-FFF2-40B4-BE49-F238E27FC236}">
                <a16:creationId xmlns:a16="http://schemas.microsoft.com/office/drawing/2014/main" id="{BD93BDA5-D572-4233-99B5-AA4A1610C559}"/>
              </a:ext>
            </a:extLst>
          </p:cNvPr>
          <p:cNvSpPr>
            <a:spLocks noGrp="1"/>
          </p:cNvSpPr>
          <p:nvPr/>
        </p:nvSpPr>
        <p:spPr>
          <a:xfrm>
            <a:off x="3467100" y="5162550"/>
            <a:ext cx="8267700" cy="10382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Geriatric Resource Nurse, Geriatric Scholars, simulation and ongoing in-service training.</a:t>
            </a:r>
          </a:p>
        </p:txBody>
      </p:sp>
    </p:spTree>
    <p:extLst>
      <p:ext uri="{BB962C8B-B14F-4D97-AF65-F5344CB8AC3E}">
        <p14:creationId xmlns:p14="http://schemas.microsoft.com/office/powerpoint/2010/main" val="33554560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11155526]">
          <a:extLst>
            <a:ext uri="{FF2B5EF4-FFF2-40B4-BE49-F238E27FC236}">
              <a16:creationId xmlns:a16="http://schemas.microsoft.com/office/drawing/2014/main" id="{3C0F79C5-8E01-42F2-AD8B-6C11616BB75F}"/>
            </a:ext>
          </a:extLst>
        </p:cNvPr>
        <p:cNvGrpSpPr/>
        <p:nvPr/>
      </p:nvGrpSpPr>
      <p:grpSpPr>
        <a:xfrm>
          <a:off x="0" y="0"/>
          <a:ext cx="0" cy="0"/>
          <a:chOff x="0" y="0"/>
          <a:chExt cx="0" cy="0"/>
        </a:xfrm>
      </p:grpSpPr>
      <p:sp>
        <p:nvSpPr>
          <p:cNvPr id="811155528" name="Panel 372 [811155528]">
            <a:extLst>
              <a:ext uri="{FF2B5EF4-FFF2-40B4-BE49-F238E27FC236}">
                <a16:creationId xmlns:a16="http://schemas.microsoft.com/office/drawing/2014/main" id="{E340E70D-F34C-41FA-9DFF-0776ABAC634E}"/>
              </a:ext>
            </a:extLst>
          </p:cNvPr>
          <p:cNvSpPr>
            <a:spLocks noGrp="1"/>
          </p:cNvSpPr>
          <p:nvPr/>
        </p:nvSpPr>
        <p:spPr>
          <a:xfrm>
            <a:off x="0" y="0"/>
            <a:ext cx="12192000" cy="1419225"/>
          </a:xfrm>
          <a:prstGeom prst="rect">
            <a:avLst/>
          </a:prstGeom>
          <a:solidFill>
            <a:srgbClr val="071D36"/>
          </a:solidFill>
          <a:ln w="0">
            <a:noFill/>
          </a:ln>
        </p:spPr>
        <p:txBody>
          <a:bodyPr/>
          <a:lstStyle/>
          <a:p>
            <a:endParaRPr lang="en-US"/>
          </a:p>
        </p:txBody>
      </p:sp>
      <p:sp>
        <p:nvSpPr>
          <p:cNvPr id="811155529" name="Panel 373 [811155529]">
            <a:extLst>
              <a:ext uri="{FF2B5EF4-FFF2-40B4-BE49-F238E27FC236}">
                <a16:creationId xmlns:a16="http://schemas.microsoft.com/office/drawing/2014/main" id="{C2960BFC-E6C5-4646-AE59-00AE0D32E046}"/>
              </a:ext>
            </a:extLst>
          </p:cNvPr>
          <p:cNvSpPr>
            <a:spLocks noGrp="1"/>
          </p:cNvSpPr>
          <p:nvPr/>
        </p:nvSpPr>
        <p:spPr>
          <a:xfrm>
            <a:off x="457200" y="1314450"/>
            <a:ext cx="11277600" cy="38100"/>
          </a:xfrm>
          <a:prstGeom prst="rect">
            <a:avLst/>
          </a:prstGeom>
          <a:solidFill>
            <a:srgbClr val="00CCE3"/>
          </a:solidFill>
          <a:ln w="0">
            <a:noFill/>
          </a:ln>
        </p:spPr>
        <p:txBody>
          <a:bodyPr/>
          <a:lstStyle/>
          <a:p>
            <a:endParaRPr lang="en-US"/>
          </a:p>
        </p:txBody>
      </p:sp>
      <p:sp>
        <p:nvSpPr>
          <p:cNvPr id="811155530" name="Text 374 [811155530]">
            <a:extLst>
              <a:ext uri="{FF2B5EF4-FFF2-40B4-BE49-F238E27FC236}">
                <a16:creationId xmlns:a16="http://schemas.microsoft.com/office/drawing/2014/main" id="{127472EA-9E9A-4B7D-A52A-0DC0DC85BBC2}"/>
              </a:ext>
            </a:extLst>
          </p:cNvPr>
          <p:cNvSpPr>
            <a:spLocks noGrp="1"/>
          </p:cNvSpPr>
          <p:nvPr/>
        </p:nvSpPr>
        <p:spPr>
          <a:xfrm>
            <a:off x="457200" y="295275"/>
            <a:ext cx="11277600" cy="1000125"/>
          </a:xfrm>
          <a:prstGeom prst="rect">
            <a:avLst/>
          </a:prstGeom>
          <a:noFill/>
          <a:ln w="0">
            <a:noFill/>
          </a:ln>
        </p:spPr>
        <p:txBody>
          <a:bodyPr wrap="square" lIns="19050" tIns="0" rIns="19050" bIns="0" anchor="t">
            <a:noAutofit/>
          </a:bodyPr>
          <a:lstStyle>
            <a:defPPr marL="0" indent="0" algn="l">
              <a:buNone/>
              <a:defRPr sz="3675" b="1">
                <a:solidFill>
                  <a:srgbClr val="FFFFFF"/>
                </a:solidFill>
                <a:latin typeface="Arial Narrow"/>
                <a:ea typeface="Arial Narrow"/>
                <a:cs typeface="Arial Narrow"/>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3675" b="1">
                <a:solidFill>
                  <a:srgbClr val="FFFFFF"/>
                </a:solidFill>
                <a:latin typeface="Arial Narrow"/>
                <a:ea typeface="Arial Narrow"/>
                <a:cs typeface="Arial Narrow"/>
              </a:defRPr>
            </a:pPr>
            <a:r>
              <a:rPr sz="3675" b="1">
                <a:solidFill>
                  <a:srgbClr val="FFFFFF"/>
                </a:solidFill>
                <a:latin typeface="Arial Narrow"/>
                <a:ea typeface="Arial Narrow"/>
                <a:cs typeface="Arial Narrow"/>
              </a:rPr>
              <a:t>MULTIDISCIPLINARY CARE</a:t>
            </a:r>
          </a:p>
        </p:txBody>
      </p:sp>
      <p:sp>
        <p:nvSpPr>
          <p:cNvPr id="811155531" name="Text 375 [811155531]">
            <a:extLst>
              <a:ext uri="{FF2B5EF4-FFF2-40B4-BE49-F238E27FC236}">
                <a16:creationId xmlns:a16="http://schemas.microsoft.com/office/drawing/2014/main" id="{5FB44F63-43C4-485D-BF58-CAD73156D270}"/>
              </a:ext>
            </a:extLst>
          </p:cNvPr>
          <p:cNvSpPr>
            <a:spLocks noGrp="1"/>
          </p:cNvSpPr>
          <p:nvPr/>
        </p:nvSpPr>
        <p:spPr>
          <a:xfrm>
            <a:off x="457200" y="6515100"/>
            <a:ext cx="9906000" cy="247650"/>
          </a:xfrm>
          <a:prstGeom prst="rect">
            <a:avLst/>
          </a:prstGeom>
          <a:noFill/>
          <a:ln w="0">
            <a:noFill/>
          </a:ln>
        </p:spPr>
        <p:txBody>
          <a:bodyPr wrap="square" lIns="19050" tIns="0" rIns="19050" bIns="0" anchor="t">
            <a:noAutofit/>
          </a:bodyPr>
          <a:lstStyle>
            <a:defPPr marL="0" indent="0" algn="l">
              <a:buNone/>
              <a:defRPr sz="1500" b="0">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500" b="0">
                <a:solidFill>
                  <a:srgbClr val="31576A"/>
                </a:solidFill>
                <a:latin typeface="Arial"/>
                <a:ea typeface="Arial"/>
                <a:cs typeface="Arial"/>
              </a:defRPr>
            </a:pPr>
            <a:r>
              <a:rPr sz="1500" b="0">
                <a:solidFill>
                  <a:srgbClr val="31576A"/>
                </a:solidFill>
                <a:latin typeface="Arial"/>
                <a:ea typeface="Arial"/>
                <a:cs typeface="Arial"/>
              </a:rPr>
              <a:t>VA Providence Healthcare System</a:t>
            </a:r>
          </a:p>
        </p:txBody>
      </p:sp>
      <p:sp>
        <p:nvSpPr>
          <p:cNvPr id="811155532" name="Text 376 [811155532]">
            <a:extLst>
              <a:ext uri="{FF2B5EF4-FFF2-40B4-BE49-F238E27FC236}">
                <a16:creationId xmlns:a16="http://schemas.microsoft.com/office/drawing/2014/main" id="{26E52E48-2BD3-4F62-93DF-BAD9DF70F5EA}"/>
              </a:ext>
            </a:extLst>
          </p:cNvPr>
          <p:cNvSpPr>
            <a:spLocks noGrp="1"/>
          </p:cNvSpPr>
          <p:nvPr/>
        </p:nvSpPr>
        <p:spPr>
          <a:xfrm>
            <a:off x="11182350" y="6486525"/>
            <a:ext cx="571500" cy="285750"/>
          </a:xfrm>
          <a:prstGeom prst="rect">
            <a:avLst/>
          </a:prstGeom>
          <a:noFill/>
          <a:ln w="0">
            <a:noFill/>
          </a:ln>
        </p:spPr>
        <p:txBody>
          <a:bodyPr wrap="square" lIns="19050" tIns="0" rIns="19050" bIns="0" anchor="t">
            <a:noAutofit/>
          </a:bodyPr>
          <a:lstStyle>
            <a:defPPr marL="0" indent="0" algn="l">
              <a:buNone/>
              <a:defRPr sz="1650" b="1">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650" b="1">
                <a:solidFill>
                  <a:srgbClr val="31576A"/>
                </a:solidFill>
                <a:latin typeface="Arial"/>
                <a:ea typeface="Arial"/>
                <a:cs typeface="Arial"/>
              </a:defRPr>
            </a:pPr>
            <a:r>
              <a:rPr sz="1650" b="1">
                <a:solidFill>
                  <a:srgbClr val="31576A"/>
                </a:solidFill>
                <a:latin typeface="Arial"/>
                <a:ea typeface="Arial"/>
                <a:cs typeface="Arial"/>
              </a:rPr>
              <a:t>29</a:t>
            </a:r>
          </a:p>
        </p:txBody>
      </p:sp>
      <p:sp>
        <p:nvSpPr>
          <p:cNvPr id="811155533" name="Text 377 [811155533]">
            <a:extLst>
              <a:ext uri="{FF2B5EF4-FFF2-40B4-BE49-F238E27FC236}">
                <a16:creationId xmlns:a16="http://schemas.microsoft.com/office/drawing/2014/main" id="{CD7EA291-9DAC-47D4-BD0A-B1221C189E5F}"/>
              </a:ext>
            </a:extLst>
          </p:cNvPr>
          <p:cNvSpPr>
            <a:spLocks noGrp="1"/>
          </p:cNvSpPr>
          <p:nvPr/>
        </p:nvSpPr>
        <p:spPr>
          <a:xfrm>
            <a:off x="457200" y="1666875"/>
            <a:ext cx="11277600" cy="523875"/>
          </a:xfrm>
          <a:prstGeom prst="rect">
            <a:avLst/>
          </a:prstGeom>
          <a:noFill/>
          <a:ln w="0">
            <a:noFill/>
          </a:ln>
        </p:spPr>
        <p:txBody>
          <a:bodyPr wrap="square" lIns="19050" tIns="0" rIns="19050" bIns="0" anchor="t">
            <a:noAutofit/>
          </a:bodyPr>
          <a:lstStyle>
            <a:defPPr marL="0" indent="0" algn="l">
              <a:buNone/>
              <a:defRPr sz="2775"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775" b="1">
                <a:solidFill>
                  <a:srgbClr val="006D80"/>
                </a:solidFill>
                <a:latin typeface="Arial"/>
                <a:ea typeface="Arial"/>
                <a:cs typeface="Arial"/>
              </a:defRPr>
            </a:pPr>
            <a:r>
              <a:rPr sz="2775" b="1">
                <a:solidFill>
                  <a:srgbClr val="006D80"/>
                </a:solidFill>
                <a:latin typeface="Arial"/>
                <a:ea typeface="Arial"/>
                <a:cs typeface="Arial"/>
              </a:rPr>
              <a:t>Integrated care planning</a:t>
            </a:r>
          </a:p>
        </p:txBody>
      </p:sp>
      <p:sp>
        <p:nvSpPr>
          <p:cNvPr id="811155534" name="Text 378 [811155534]">
            <a:extLst>
              <a:ext uri="{FF2B5EF4-FFF2-40B4-BE49-F238E27FC236}">
                <a16:creationId xmlns:a16="http://schemas.microsoft.com/office/drawing/2014/main" id="{3A6BA383-E4FF-4FED-8C71-6F650CA28D4B}"/>
              </a:ext>
            </a:extLst>
          </p:cNvPr>
          <p:cNvSpPr>
            <a:spLocks noGrp="1"/>
          </p:cNvSpPr>
          <p:nvPr/>
        </p:nvSpPr>
        <p:spPr>
          <a:xfrm>
            <a:off x="457200" y="2486025"/>
            <a:ext cx="11277600" cy="1047750"/>
          </a:xfrm>
          <a:prstGeom prst="rect">
            <a:avLst/>
          </a:prstGeom>
          <a:noFill/>
          <a:ln w="0">
            <a:noFill/>
          </a:ln>
        </p:spPr>
        <p:txBody>
          <a:bodyPr wrap="square" lIns="19050" tIns="0" rIns="19050" bIns="0" anchor="t">
            <a:noAutofit/>
          </a:bodyPr>
          <a:lstStyle>
            <a:defPPr marL="0" indent="0" algn="l">
              <a:buNone/>
              <a:defRPr sz="2550" b="1">
                <a:solidFill>
                  <a:srgbClr val="071D36"/>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550" b="1">
                <a:solidFill>
                  <a:srgbClr val="071D36"/>
                </a:solidFill>
                <a:latin typeface="Arial"/>
                <a:ea typeface="Arial"/>
                <a:cs typeface="Arial"/>
              </a:defRPr>
            </a:pPr>
            <a:r>
              <a:rPr sz="2550" b="1">
                <a:solidFill>
                  <a:srgbClr val="071D36"/>
                </a:solidFill>
                <a:latin typeface="Arial"/>
                <a:ea typeface="Arial"/>
                <a:cs typeface="Arial"/>
              </a:rPr>
              <a:t>Nursing     Geriatrics     Social work     PT / OT     Pharmacy</a:t>
            </a:r>
          </a:p>
        </p:txBody>
      </p:sp>
      <p:sp>
        <p:nvSpPr>
          <p:cNvPr id="811155535" name="Panel 379 [811155535]">
            <a:extLst>
              <a:ext uri="{FF2B5EF4-FFF2-40B4-BE49-F238E27FC236}">
                <a16:creationId xmlns:a16="http://schemas.microsoft.com/office/drawing/2014/main" id="{59B407CF-3634-4EBD-8A7F-BD17E1A44CCF}"/>
              </a:ext>
            </a:extLst>
          </p:cNvPr>
          <p:cNvSpPr>
            <a:spLocks noGrp="1"/>
          </p:cNvSpPr>
          <p:nvPr/>
        </p:nvSpPr>
        <p:spPr>
          <a:xfrm>
            <a:off x="457200" y="3476625"/>
            <a:ext cx="11277600" cy="19050"/>
          </a:xfrm>
          <a:prstGeom prst="rect">
            <a:avLst/>
          </a:prstGeom>
          <a:solidFill>
            <a:srgbClr val="00CCE3"/>
          </a:solidFill>
          <a:ln w="0">
            <a:noFill/>
          </a:ln>
        </p:spPr>
        <p:txBody>
          <a:bodyPr/>
          <a:lstStyle/>
          <a:p>
            <a:endParaRPr lang="en-US"/>
          </a:p>
        </p:txBody>
      </p:sp>
      <p:sp>
        <p:nvSpPr>
          <p:cNvPr id="811155536" name="Text 380 [811155536]">
            <a:extLst>
              <a:ext uri="{FF2B5EF4-FFF2-40B4-BE49-F238E27FC236}">
                <a16:creationId xmlns:a16="http://schemas.microsoft.com/office/drawing/2014/main" id="{C9456033-E7E5-44EA-9102-60471B24573C}"/>
              </a:ext>
            </a:extLst>
          </p:cNvPr>
          <p:cNvSpPr>
            <a:spLocks noGrp="1"/>
          </p:cNvSpPr>
          <p:nvPr/>
        </p:nvSpPr>
        <p:spPr>
          <a:xfrm>
            <a:off x="457200" y="3886200"/>
            <a:ext cx="11277600" cy="647700"/>
          </a:xfrm>
          <a:prstGeom prst="rect">
            <a:avLst/>
          </a:prstGeom>
          <a:noFill/>
          <a:ln w="0">
            <a:noFill/>
          </a:ln>
        </p:spPr>
        <p:txBody>
          <a:bodyPr wrap="square" lIns="19050" tIns="0" rIns="19050" bIns="0" anchor="t">
            <a:noAutofit/>
          </a:bodyPr>
          <a:lstStyle>
            <a:defPPr marL="0" indent="0" algn="l">
              <a:buNone/>
              <a:defRPr sz="3600" b="1">
                <a:solidFill>
                  <a:srgbClr val="071D36"/>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3600" b="1">
                <a:solidFill>
                  <a:srgbClr val="071D36"/>
                </a:solidFill>
                <a:latin typeface="Arial"/>
                <a:ea typeface="Arial"/>
                <a:cs typeface="Arial"/>
              </a:defRPr>
            </a:pPr>
            <a:r>
              <a:rPr sz="3600" b="1">
                <a:solidFill>
                  <a:srgbClr val="071D36"/>
                </a:solidFill>
                <a:latin typeface="Arial"/>
                <a:ea typeface="Arial"/>
                <a:cs typeface="Arial"/>
              </a:rPr>
              <a:t>Veteran + caregivers + family</a:t>
            </a:r>
          </a:p>
        </p:txBody>
      </p:sp>
      <p:sp>
        <p:nvSpPr>
          <p:cNvPr id="811155537" name="Text 381 [811155537]">
            <a:extLst>
              <a:ext uri="{FF2B5EF4-FFF2-40B4-BE49-F238E27FC236}">
                <a16:creationId xmlns:a16="http://schemas.microsoft.com/office/drawing/2014/main" id="{A5AB1647-DE69-4D87-99E5-AED0E0C5ABE2}"/>
              </a:ext>
            </a:extLst>
          </p:cNvPr>
          <p:cNvSpPr>
            <a:spLocks noGrp="1"/>
          </p:cNvSpPr>
          <p:nvPr/>
        </p:nvSpPr>
        <p:spPr>
          <a:xfrm>
            <a:off x="457200" y="4905375"/>
            <a:ext cx="11277600" cy="762000"/>
          </a:xfrm>
          <a:prstGeom prst="rect">
            <a:avLst/>
          </a:prstGeom>
          <a:noFill/>
          <a:ln w="0">
            <a:noFill/>
          </a:ln>
        </p:spPr>
        <p:txBody>
          <a:bodyPr wrap="square" lIns="19050" tIns="0" rIns="19050" bIns="0" anchor="t">
            <a:noAutofit/>
          </a:bodyPr>
          <a:lstStyle>
            <a:defPPr marL="0" indent="0" algn="l">
              <a:buNone/>
              <a:defRPr sz="255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550" b="0">
                <a:solidFill>
                  <a:srgbClr val="102E44"/>
                </a:solidFill>
                <a:latin typeface="Arial"/>
                <a:ea typeface="Arial"/>
                <a:cs typeface="Arial"/>
              </a:defRPr>
            </a:pPr>
            <a:r>
              <a:rPr sz="2550" b="0">
                <a:solidFill>
                  <a:srgbClr val="102E44"/>
                </a:solidFill>
                <a:latin typeface="Arial"/>
                <a:ea typeface="Arial"/>
                <a:cs typeface="Arial"/>
              </a:rPr>
              <a:t>Coordinated plans address complex medical and psychosocial needs.</a:t>
            </a:r>
          </a:p>
        </p:txBody>
      </p:sp>
      <p:sp>
        <p:nvSpPr>
          <p:cNvPr id="811155538" name="Text 382 [811155538]">
            <a:extLst>
              <a:ext uri="{FF2B5EF4-FFF2-40B4-BE49-F238E27FC236}">
                <a16:creationId xmlns:a16="http://schemas.microsoft.com/office/drawing/2014/main" id="{7923E79F-BB84-47E4-9961-B0FCBF7C51F3}"/>
              </a:ext>
            </a:extLst>
          </p:cNvPr>
          <p:cNvSpPr>
            <a:spLocks noGrp="1"/>
          </p:cNvSpPr>
          <p:nvPr/>
        </p:nvSpPr>
        <p:spPr>
          <a:xfrm>
            <a:off x="457200" y="5753100"/>
            <a:ext cx="11277600" cy="666750"/>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Caregiver and family education, resources and emotional support sustain care.</a:t>
            </a:r>
          </a:p>
        </p:txBody>
      </p:sp>
    </p:spTree>
    <p:extLst>
      <p:ext uri="{BB962C8B-B14F-4D97-AF65-F5344CB8AC3E}">
        <p14:creationId xmlns:p14="http://schemas.microsoft.com/office/powerpoint/2010/main" val="32539738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71D36"/>
        </a:solidFill>
        <a:effectLst/>
      </p:bgPr>
    </p:bg>
    <p:spTree>
      <p:nvGrpSpPr>
        <p:cNvPr id="1" name="Shape [811155549]">
          <a:extLst>
            <a:ext uri="{FF2B5EF4-FFF2-40B4-BE49-F238E27FC236}">
              <a16:creationId xmlns:a16="http://schemas.microsoft.com/office/drawing/2014/main" id="{ECDF7CD5-7CE7-4225-A4C8-8699DFE3B14F}"/>
            </a:ext>
          </a:extLst>
        </p:cNvPr>
        <p:cNvGrpSpPr/>
        <p:nvPr/>
      </p:nvGrpSpPr>
      <p:grpSpPr>
        <a:xfrm>
          <a:off x="0" y="0"/>
          <a:ext cx="0" cy="0"/>
          <a:chOff x="0" y="0"/>
          <a:chExt cx="0" cy="0"/>
        </a:xfrm>
      </p:grpSpPr>
      <p:pic>
        <p:nvPicPr>
          <p:cNvPr id="811155550" name="Shape [811155550]">
            <a:extLst>
              <a:ext uri="{FF2B5EF4-FFF2-40B4-BE49-F238E27FC236}">
                <a16:creationId xmlns:a16="http://schemas.microsoft.com/office/drawing/2014/main" id="{12F4B29D-155A-4DCC-ACBA-5A8CAF260399}"/>
              </a:ext>
            </a:extLst>
          </p:cNvPr>
          <p:cNvPicPr>
            <a:picLocks noChangeAspect="1"/>
          </p:cNvPicPr>
          <p:nvPr/>
        </p:nvPicPr>
        <p:blipFill>
          <a:blip r:embed="rId3"/>
          <a:srcRect t="7547" b="7547"/>
          <a:stretch/>
        </p:blipFill>
        <p:spPr>
          <a:xfrm>
            <a:off x="0" y="0"/>
            <a:ext cx="12192000" cy="6858000"/>
          </a:xfrm>
          <a:prstGeom prst="rect">
            <a:avLst/>
          </a:prstGeom>
        </p:spPr>
      </p:pic>
      <p:sp>
        <p:nvSpPr>
          <p:cNvPr id="811155551" name="Panel 384 [811155551]">
            <a:extLst>
              <a:ext uri="{FF2B5EF4-FFF2-40B4-BE49-F238E27FC236}">
                <a16:creationId xmlns:a16="http://schemas.microsoft.com/office/drawing/2014/main" id="{F6F672C7-ACAB-40CE-8449-1BC7296A2EBC}"/>
              </a:ext>
            </a:extLst>
          </p:cNvPr>
          <p:cNvSpPr>
            <a:spLocks noGrp="1"/>
          </p:cNvSpPr>
          <p:nvPr/>
        </p:nvSpPr>
        <p:spPr>
          <a:xfrm>
            <a:off x="0" y="0"/>
            <a:ext cx="12192000" cy="6858000"/>
          </a:xfrm>
          <a:prstGeom prst="rect">
            <a:avLst/>
          </a:prstGeom>
          <a:gradFill>
            <a:gsLst>
              <a:gs pos="0">
                <a:srgbClr val="071D36">
                  <a:alpha val="98000"/>
                </a:srgbClr>
              </a:gs>
              <a:gs pos="54000">
                <a:srgbClr val="071D36">
                  <a:alpha val="86000"/>
                </a:srgbClr>
              </a:gs>
              <a:gs pos="100000">
                <a:srgbClr val="071D36">
                  <a:alpha val="15000"/>
                </a:srgbClr>
              </a:gs>
            </a:gsLst>
            <a:lin ang="0"/>
          </a:gradFill>
          <a:ln w="0">
            <a:noFill/>
          </a:ln>
        </p:spPr>
        <p:txBody>
          <a:bodyPr/>
          <a:lstStyle/>
          <a:p>
            <a:endParaRPr lang="en-US"/>
          </a:p>
        </p:txBody>
      </p:sp>
      <p:sp>
        <p:nvSpPr>
          <p:cNvPr id="811155552" name="Text 385 [811155552]">
            <a:extLst>
              <a:ext uri="{FF2B5EF4-FFF2-40B4-BE49-F238E27FC236}">
                <a16:creationId xmlns:a16="http://schemas.microsoft.com/office/drawing/2014/main" id="{08E9E0A1-BAB9-4A79-BC45-44D6352CB2DE}"/>
              </a:ext>
            </a:extLst>
          </p:cNvPr>
          <p:cNvSpPr>
            <a:spLocks noGrp="1"/>
          </p:cNvSpPr>
          <p:nvPr/>
        </p:nvSpPr>
        <p:spPr>
          <a:xfrm>
            <a:off x="457200" y="352425"/>
            <a:ext cx="11277600" cy="409575"/>
          </a:xfrm>
          <a:prstGeom prst="rect">
            <a:avLst/>
          </a:prstGeom>
          <a:noFill/>
          <a:ln w="0">
            <a:noFill/>
          </a:ln>
        </p:spPr>
        <p:txBody>
          <a:bodyPr wrap="square" lIns="19050" tIns="0" rIns="19050" bIns="0" anchor="t">
            <a:noAutofit/>
          </a:bodyPr>
          <a:lstStyle>
            <a:defPPr marL="0" indent="0" algn="l">
              <a:buNone/>
              <a:defRPr sz="2025" b="1">
                <a:solidFill>
                  <a:srgbClr val="00CCE3"/>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025" b="1">
                <a:solidFill>
                  <a:srgbClr val="00CCE3"/>
                </a:solidFill>
                <a:latin typeface="Arial"/>
                <a:ea typeface="Arial"/>
                <a:cs typeface="Arial"/>
              </a:defRPr>
            </a:pPr>
            <a:r>
              <a:rPr sz="2025" b="1">
                <a:solidFill>
                  <a:srgbClr val="00CCE3"/>
                </a:solidFill>
                <a:latin typeface="Arial"/>
                <a:ea typeface="Arial"/>
                <a:cs typeface="Arial"/>
              </a:rPr>
              <a:t>GERIATRIC CARE</a:t>
            </a:r>
          </a:p>
        </p:txBody>
      </p:sp>
      <p:sp>
        <p:nvSpPr>
          <p:cNvPr id="811155553" name="Text 386 [811155553]">
            <a:extLst>
              <a:ext uri="{FF2B5EF4-FFF2-40B4-BE49-F238E27FC236}">
                <a16:creationId xmlns:a16="http://schemas.microsoft.com/office/drawing/2014/main" id="{AD4DEBB9-9DE5-4711-80DE-2060A5ED905A}"/>
              </a:ext>
            </a:extLst>
          </p:cNvPr>
          <p:cNvSpPr>
            <a:spLocks noGrp="1"/>
          </p:cNvSpPr>
          <p:nvPr/>
        </p:nvSpPr>
        <p:spPr>
          <a:xfrm>
            <a:off x="457200" y="1219200"/>
            <a:ext cx="10477500" cy="2857500"/>
          </a:xfrm>
          <a:prstGeom prst="rect">
            <a:avLst/>
          </a:prstGeom>
          <a:noFill/>
          <a:ln w="0">
            <a:noFill/>
          </a:ln>
        </p:spPr>
        <p:txBody>
          <a:bodyPr wrap="square" lIns="19050" tIns="0" rIns="19050" bIns="0" anchor="t">
            <a:noAutofit/>
          </a:bodyPr>
          <a:lstStyle>
            <a:defPPr marL="0" indent="0" algn="l">
              <a:buNone/>
              <a:defRPr sz="5400" b="1">
                <a:solidFill>
                  <a:srgbClr val="FFFFFF"/>
                </a:solidFill>
                <a:latin typeface="Arial Narrow"/>
                <a:ea typeface="Arial Narrow"/>
                <a:cs typeface="Arial Narrow"/>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5400" b="1">
                <a:solidFill>
                  <a:srgbClr val="FFFFFF"/>
                </a:solidFill>
                <a:latin typeface="Arial Narrow"/>
                <a:ea typeface="Arial Narrow"/>
                <a:cs typeface="Arial Narrow"/>
              </a:defRPr>
            </a:pPr>
            <a:r>
              <a:rPr sz="5400" b="1">
                <a:solidFill>
                  <a:srgbClr val="FFFFFF"/>
                </a:solidFill>
                <a:latin typeface="Arial Narrow"/>
                <a:ea typeface="Arial Narrow"/>
                <a:cs typeface="Arial Narrow"/>
              </a:rPr>
              <a:t>CARE SETTINGS</a:t>
            </a:r>
          </a:p>
          <a:p>
            <a:pPr marL="0" indent="0" algn="l">
              <a:buNone/>
              <a:defRPr sz="5400" b="1">
                <a:solidFill>
                  <a:srgbClr val="FFFFFF"/>
                </a:solidFill>
                <a:latin typeface="Arial Narrow"/>
                <a:ea typeface="Arial Narrow"/>
                <a:cs typeface="Arial Narrow"/>
              </a:defRPr>
            </a:pPr>
            <a:r>
              <a:rPr sz="5400" b="1">
                <a:solidFill>
                  <a:srgbClr val="FFFFFF"/>
                </a:solidFill>
                <a:latin typeface="Arial Narrow"/>
                <a:ea typeface="Arial Narrow"/>
                <a:cs typeface="Arial Narrow"/>
              </a:rPr>
              <a:t>FOR AGING</a:t>
            </a:r>
          </a:p>
          <a:p>
            <a:pPr marL="0" indent="0" algn="l">
              <a:buNone/>
              <a:defRPr sz="5400" b="1">
                <a:solidFill>
                  <a:srgbClr val="FFFFFF"/>
                </a:solidFill>
                <a:latin typeface="Arial Narrow"/>
                <a:ea typeface="Arial Narrow"/>
                <a:cs typeface="Arial Narrow"/>
              </a:defRPr>
            </a:pPr>
            <a:r>
              <a:rPr sz="5400" b="1">
                <a:solidFill>
                  <a:srgbClr val="FFFFFF"/>
                </a:solidFill>
                <a:latin typeface="Arial Narrow"/>
                <a:ea typeface="Arial Narrow"/>
                <a:cs typeface="Arial Narrow"/>
              </a:rPr>
              <a:t>VETERANS</a:t>
            </a:r>
          </a:p>
        </p:txBody>
      </p:sp>
      <p:sp>
        <p:nvSpPr>
          <p:cNvPr id="811155554" name="Panel 387 [811155554]">
            <a:extLst>
              <a:ext uri="{FF2B5EF4-FFF2-40B4-BE49-F238E27FC236}">
                <a16:creationId xmlns:a16="http://schemas.microsoft.com/office/drawing/2014/main" id="{F737BE09-E82C-479B-86C8-5A87DD3C1D29}"/>
              </a:ext>
            </a:extLst>
          </p:cNvPr>
          <p:cNvSpPr>
            <a:spLocks noGrp="1"/>
          </p:cNvSpPr>
          <p:nvPr/>
        </p:nvSpPr>
        <p:spPr>
          <a:xfrm>
            <a:off x="457200" y="4010025"/>
            <a:ext cx="6819900" cy="47625"/>
          </a:xfrm>
          <a:prstGeom prst="rect">
            <a:avLst/>
          </a:prstGeom>
          <a:solidFill>
            <a:srgbClr val="00CCE3"/>
          </a:solidFill>
          <a:ln w="0">
            <a:noFill/>
          </a:ln>
        </p:spPr>
        <p:txBody>
          <a:bodyPr/>
          <a:lstStyle/>
          <a:p>
            <a:endParaRPr lang="en-US"/>
          </a:p>
        </p:txBody>
      </p:sp>
      <p:sp>
        <p:nvSpPr>
          <p:cNvPr id="811155555" name="Text 388 [811155555]">
            <a:extLst>
              <a:ext uri="{FF2B5EF4-FFF2-40B4-BE49-F238E27FC236}">
                <a16:creationId xmlns:a16="http://schemas.microsoft.com/office/drawing/2014/main" id="{4DB08A6F-55FF-464E-AF12-CAA9EC51C446}"/>
              </a:ext>
            </a:extLst>
          </p:cNvPr>
          <p:cNvSpPr>
            <a:spLocks noGrp="1"/>
          </p:cNvSpPr>
          <p:nvPr/>
        </p:nvSpPr>
        <p:spPr>
          <a:xfrm>
            <a:off x="457200" y="4314825"/>
            <a:ext cx="9525000" cy="400050"/>
          </a:xfrm>
          <a:prstGeom prst="rect">
            <a:avLst/>
          </a:prstGeom>
          <a:noFill/>
          <a:ln w="0">
            <a:noFill/>
          </a:ln>
        </p:spPr>
        <p:txBody>
          <a:bodyPr wrap="square" lIns="19050" tIns="0" rIns="19050" bIns="0" anchor="t">
            <a:noAutofit/>
          </a:bodyPr>
          <a:lstStyle>
            <a:defPPr marL="0" indent="0" algn="l">
              <a:buNone/>
              <a:defRPr sz="2250" b="0">
                <a:solidFill>
                  <a:srgbClr val="FFFFFF"/>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250" b="0">
                <a:solidFill>
                  <a:srgbClr val="FFFFFF"/>
                </a:solidFill>
                <a:latin typeface="Arial"/>
                <a:ea typeface="Arial"/>
                <a:cs typeface="Arial"/>
              </a:defRPr>
            </a:pPr>
            <a:r>
              <a:rPr sz="2250" b="0">
                <a:solidFill>
                  <a:srgbClr val="FFFFFF"/>
                </a:solidFill>
                <a:latin typeface="Arial"/>
                <a:ea typeface="Arial"/>
                <a:cs typeface="Arial"/>
              </a:rPr>
              <a:t>Inpatient and age-friendly care</a:t>
            </a:r>
          </a:p>
        </p:txBody>
      </p:sp>
      <p:sp>
        <p:nvSpPr>
          <p:cNvPr id="811155556" name="Text 389 [811155556]">
            <a:extLst>
              <a:ext uri="{FF2B5EF4-FFF2-40B4-BE49-F238E27FC236}">
                <a16:creationId xmlns:a16="http://schemas.microsoft.com/office/drawing/2014/main" id="{57B0D936-692C-452C-B69F-DD3E80B81D52}"/>
              </a:ext>
            </a:extLst>
          </p:cNvPr>
          <p:cNvSpPr>
            <a:spLocks noGrp="1"/>
          </p:cNvSpPr>
          <p:nvPr/>
        </p:nvSpPr>
        <p:spPr>
          <a:xfrm>
            <a:off x="457200" y="4857750"/>
            <a:ext cx="9525000" cy="400050"/>
          </a:xfrm>
          <a:prstGeom prst="rect">
            <a:avLst/>
          </a:prstGeom>
          <a:noFill/>
          <a:ln w="0">
            <a:noFill/>
          </a:ln>
        </p:spPr>
        <p:txBody>
          <a:bodyPr wrap="square" lIns="19050" tIns="0" rIns="19050" bIns="0" anchor="t">
            <a:noAutofit/>
          </a:bodyPr>
          <a:lstStyle>
            <a:defPPr marL="0" indent="0" algn="l">
              <a:buNone/>
              <a:defRPr sz="2250" b="0">
                <a:solidFill>
                  <a:srgbClr val="FFFFFF"/>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250" b="0">
                <a:solidFill>
                  <a:srgbClr val="FFFFFF"/>
                </a:solidFill>
                <a:latin typeface="Arial"/>
                <a:ea typeface="Arial"/>
                <a:cs typeface="Arial"/>
              </a:defRPr>
            </a:pPr>
            <a:r>
              <a:rPr sz="2250" b="0">
                <a:solidFill>
                  <a:srgbClr val="FFFFFF"/>
                </a:solidFill>
                <a:latin typeface="Arial"/>
                <a:ea typeface="Arial"/>
                <a:cs typeface="Arial"/>
              </a:rPr>
              <a:t>Outpatient and home-based care</a:t>
            </a:r>
          </a:p>
        </p:txBody>
      </p:sp>
      <p:sp>
        <p:nvSpPr>
          <p:cNvPr id="811155557" name="Text 390 [811155557]">
            <a:extLst>
              <a:ext uri="{FF2B5EF4-FFF2-40B4-BE49-F238E27FC236}">
                <a16:creationId xmlns:a16="http://schemas.microsoft.com/office/drawing/2014/main" id="{BD0744B4-ED11-4518-BC70-084BD3D2A6A5}"/>
              </a:ext>
            </a:extLst>
          </p:cNvPr>
          <p:cNvSpPr>
            <a:spLocks noGrp="1"/>
          </p:cNvSpPr>
          <p:nvPr/>
        </p:nvSpPr>
        <p:spPr>
          <a:xfrm>
            <a:off x="457200" y="5400675"/>
            <a:ext cx="9525000" cy="400050"/>
          </a:xfrm>
          <a:prstGeom prst="rect">
            <a:avLst/>
          </a:prstGeom>
          <a:noFill/>
          <a:ln w="0">
            <a:noFill/>
          </a:ln>
        </p:spPr>
        <p:txBody>
          <a:bodyPr wrap="square" lIns="19050" tIns="0" rIns="19050" bIns="0" anchor="t">
            <a:noAutofit/>
          </a:bodyPr>
          <a:lstStyle>
            <a:defPPr marL="0" indent="0" algn="l">
              <a:buNone/>
              <a:defRPr sz="2250" b="0">
                <a:solidFill>
                  <a:srgbClr val="FFFFFF"/>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250" b="0">
                <a:solidFill>
                  <a:srgbClr val="FFFFFF"/>
                </a:solidFill>
                <a:latin typeface="Arial"/>
                <a:ea typeface="Arial"/>
                <a:cs typeface="Arial"/>
              </a:defRPr>
            </a:pPr>
            <a:r>
              <a:rPr sz="2250" b="0">
                <a:solidFill>
                  <a:srgbClr val="FFFFFF"/>
                </a:solidFill>
                <a:latin typeface="Arial"/>
                <a:ea typeface="Arial"/>
                <a:cs typeface="Arial"/>
              </a:rPr>
              <a:t>Community coordination</a:t>
            </a:r>
          </a:p>
        </p:txBody>
      </p:sp>
      <p:sp>
        <p:nvSpPr>
          <p:cNvPr id="811155558" name="Text 391 [811155558]">
            <a:extLst>
              <a:ext uri="{FF2B5EF4-FFF2-40B4-BE49-F238E27FC236}">
                <a16:creationId xmlns:a16="http://schemas.microsoft.com/office/drawing/2014/main" id="{F9157E5D-4747-4D82-BD34-2EA11BF4E13D}"/>
              </a:ext>
            </a:extLst>
          </p:cNvPr>
          <p:cNvSpPr>
            <a:spLocks noGrp="1"/>
          </p:cNvSpPr>
          <p:nvPr/>
        </p:nvSpPr>
        <p:spPr>
          <a:xfrm>
            <a:off x="457200" y="6438900"/>
            <a:ext cx="11049000" cy="285750"/>
          </a:xfrm>
          <a:prstGeom prst="rect">
            <a:avLst/>
          </a:prstGeom>
          <a:noFill/>
          <a:ln w="0">
            <a:noFill/>
          </a:ln>
        </p:spPr>
        <p:txBody>
          <a:bodyPr wrap="square" lIns="19050" tIns="0" rIns="19050" bIns="0" anchor="t">
            <a:noAutofit/>
          </a:bodyPr>
          <a:lstStyle>
            <a:defPPr marL="0" indent="0" algn="l">
              <a:buNone/>
              <a:defRPr sz="1650" b="0">
                <a:solidFill>
                  <a:srgbClr val="FFFFFF"/>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650" b="0">
                <a:solidFill>
                  <a:srgbClr val="FFFFFF"/>
                </a:solidFill>
                <a:latin typeface="Arial"/>
                <a:ea typeface="Arial"/>
                <a:cs typeface="Arial"/>
              </a:defRPr>
            </a:pPr>
            <a:r>
              <a:rPr sz="1650" b="0">
                <a:solidFill>
                  <a:srgbClr val="FFFFFF"/>
                </a:solidFill>
                <a:latin typeface="Arial"/>
                <a:ea typeface="Arial"/>
                <a:cs typeface="Arial"/>
              </a:rPr>
              <a:t>VA Providence Healthcare System</a:t>
            </a:r>
          </a:p>
        </p:txBody>
      </p:sp>
    </p:spTree>
    <p:extLst>
      <p:ext uri="{BB962C8B-B14F-4D97-AF65-F5344CB8AC3E}">
        <p14:creationId xmlns:p14="http://schemas.microsoft.com/office/powerpoint/2010/main" val="5635011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11155559]">
          <a:extLst>
            <a:ext uri="{FF2B5EF4-FFF2-40B4-BE49-F238E27FC236}">
              <a16:creationId xmlns:a16="http://schemas.microsoft.com/office/drawing/2014/main" id="{4CC4E725-706F-4795-9054-E8A9E5C7032F}"/>
            </a:ext>
          </a:extLst>
        </p:cNvPr>
        <p:cNvGrpSpPr/>
        <p:nvPr/>
      </p:nvGrpSpPr>
      <p:grpSpPr>
        <a:xfrm>
          <a:off x="0" y="0"/>
          <a:ext cx="0" cy="0"/>
          <a:chOff x="0" y="0"/>
          <a:chExt cx="0" cy="0"/>
        </a:xfrm>
      </p:grpSpPr>
      <p:sp>
        <p:nvSpPr>
          <p:cNvPr id="811155561" name="Panel 393 [811155561]">
            <a:extLst>
              <a:ext uri="{FF2B5EF4-FFF2-40B4-BE49-F238E27FC236}">
                <a16:creationId xmlns:a16="http://schemas.microsoft.com/office/drawing/2014/main" id="{A02A9761-7E81-442D-B643-CA1BA8DE328F}"/>
              </a:ext>
            </a:extLst>
          </p:cNvPr>
          <p:cNvSpPr>
            <a:spLocks noGrp="1"/>
          </p:cNvSpPr>
          <p:nvPr/>
        </p:nvSpPr>
        <p:spPr>
          <a:xfrm>
            <a:off x="0" y="0"/>
            <a:ext cx="12192000" cy="1419225"/>
          </a:xfrm>
          <a:prstGeom prst="rect">
            <a:avLst/>
          </a:prstGeom>
          <a:solidFill>
            <a:srgbClr val="071D36"/>
          </a:solidFill>
          <a:ln w="0">
            <a:noFill/>
          </a:ln>
        </p:spPr>
        <p:txBody>
          <a:bodyPr/>
          <a:lstStyle/>
          <a:p>
            <a:endParaRPr lang="en-US"/>
          </a:p>
        </p:txBody>
      </p:sp>
      <p:sp>
        <p:nvSpPr>
          <p:cNvPr id="811155562" name="Panel 394 [811155562]">
            <a:extLst>
              <a:ext uri="{FF2B5EF4-FFF2-40B4-BE49-F238E27FC236}">
                <a16:creationId xmlns:a16="http://schemas.microsoft.com/office/drawing/2014/main" id="{50A76BF6-2F7F-4183-85D8-5A60E9980D67}"/>
              </a:ext>
            </a:extLst>
          </p:cNvPr>
          <p:cNvSpPr>
            <a:spLocks noGrp="1"/>
          </p:cNvSpPr>
          <p:nvPr/>
        </p:nvSpPr>
        <p:spPr>
          <a:xfrm>
            <a:off x="457200" y="1314450"/>
            <a:ext cx="11277600" cy="38100"/>
          </a:xfrm>
          <a:prstGeom prst="rect">
            <a:avLst/>
          </a:prstGeom>
          <a:solidFill>
            <a:srgbClr val="00CCE3"/>
          </a:solidFill>
          <a:ln w="0">
            <a:noFill/>
          </a:ln>
        </p:spPr>
        <p:txBody>
          <a:bodyPr/>
          <a:lstStyle/>
          <a:p>
            <a:endParaRPr lang="en-US"/>
          </a:p>
        </p:txBody>
      </p:sp>
      <p:sp>
        <p:nvSpPr>
          <p:cNvPr id="811155563" name="Text 395 [811155563]">
            <a:extLst>
              <a:ext uri="{FF2B5EF4-FFF2-40B4-BE49-F238E27FC236}">
                <a16:creationId xmlns:a16="http://schemas.microsoft.com/office/drawing/2014/main" id="{26EA1ECD-7651-4A1D-916E-78B71EE5D1F0}"/>
              </a:ext>
            </a:extLst>
          </p:cNvPr>
          <p:cNvSpPr>
            <a:spLocks noGrp="1"/>
          </p:cNvSpPr>
          <p:nvPr/>
        </p:nvSpPr>
        <p:spPr>
          <a:xfrm>
            <a:off x="457200" y="295275"/>
            <a:ext cx="11277600" cy="1000125"/>
          </a:xfrm>
          <a:prstGeom prst="rect">
            <a:avLst/>
          </a:prstGeom>
          <a:noFill/>
          <a:ln w="0">
            <a:noFill/>
          </a:ln>
        </p:spPr>
        <p:txBody>
          <a:bodyPr wrap="square" lIns="19050" tIns="0" rIns="19050" bIns="0" anchor="t">
            <a:noAutofit/>
          </a:bodyPr>
          <a:lstStyle>
            <a:defPPr marL="0" indent="0" algn="l">
              <a:buNone/>
              <a:defRPr sz="3675" b="1">
                <a:solidFill>
                  <a:srgbClr val="FFFFFF"/>
                </a:solidFill>
                <a:latin typeface="Arial Narrow"/>
                <a:ea typeface="Arial Narrow"/>
                <a:cs typeface="Arial Narrow"/>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3675" b="1">
                <a:solidFill>
                  <a:srgbClr val="FFFFFF"/>
                </a:solidFill>
                <a:latin typeface="Arial Narrow"/>
                <a:ea typeface="Arial Narrow"/>
                <a:cs typeface="Arial Narrow"/>
              </a:defRPr>
            </a:pPr>
            <a:r>
              <a:rPr sz="3675" b="1">
                <a:solidFill>
                  <a:srgbClr val="FFFFFF"/>
                </a:solidFill>
                <a:latin typeface="Arial Narrow"/>
                <a:ea typeface="Arial Narrow"/>
                <a:cs typeface="Arial Narrow"/>
              </a:rPr>
              <a:t>INPATIENT CARE PRIORITIES</a:t>
            </a:r>
          </a:p>
        </p:txBody>
      </p:sp>
      <p:sp>
        <p:nvSpPr>
          <p:cNvPr id="811155564" name="Text 396 [811155564]">
            <a:extLst>
              <a:ext uri="{FF2B5EF4-FFF2-40B4-BE49-F238E27FC236}">
                <a16:creationId xmlns:a16="http://schemas.microsoft.com/office/drawing/2014/main" id="{78ECE885-81D0-404A-A744-D6043704C99A}"/>
              </a:ext>
            </a:extLst>
          </p:cNvPr>
          <p:cNvSpPr>
            <a:spLocks noGrp="1"/>
          </p:cNvSpPr>
          <p:nvPr/>
        </p:nvSpPr>
        <p:spPr>
          <a:xfrm>
            <a:off x="457200" y="6515100"/>
            <a:ext cx="9906000" cy="247650"/>
          </a:xfrm>
          <a:prstGeom prst="rect">
            <a:avLst/>
          </a:prstGeom>
          <a:noFill/>
          <a:ln w="0">
            <a:noFill/>
          </a:ln>
        </p:spPr>
        <p:txBody>
          <a:bodyPr wrap="square" lIns="19050" tIns="0" rIns="19050" bIns="0" anchor="t">
            <a:noAutofit/>
          </a:bodyPr>
          <a:lstStyle>
            <a:defPPr marL="0" indent="0" algn="l">
              <a:buNone/>
              <a:defRPr sz="1500" b="0">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500" b="0">
                <a:solidFill>
                  <a:srgbClr val="31576A"/>
                </a:solidFill>
                <a:latin typeface="Arial"/>
                <a:ea typeface="Arial"/>
                <a:cs typeface="Arial"/>
              </a:defRPr>
            </a:pPr>
            <a:r>
              <a:rPr sz="1500" b="0">
                <a:solidFill>
                  <a:srgbClr val="31576A"/>
                </a:solidFill>
                <a:latin typeface="Arial"/>
                <a:ea typeface="Arial"/>
                <a:cs typeface="Arial"/>
              </a:rPr>
              <a:t>VA Providence Healthcare System</a:t>
            </a:r>
          </a:p>
        </p:txBody>
      </p:sp>
      <p:sp>
        <p:nvSpPr>
          <p:cNvPr id="811155565" name="Text 397 [811155565]">
            <a:extLst>
              <a:ext uri="{FF2B5EF4-FFF2-40B4-BE49-F238E27FC236}">
                <a16:creationId xmlns:a16="http://schemas.microsoft.com/office/drawing/2014/main" id="{66445F1C-8587-4158-B6D6-529FF99BE4B5}"/>
              </a:ext>
            </a:extLst>
          </p:cNvPr>
          <p:cNvSpPr>
            <a:spLocks noGrp="1"/>
          </p:cNvSpPr>
          <p:nvPr/>
        </p:nvSpPr>
        <p:spPr>
          <a:xfrm>
            <a:off x="11182350" y="6486525"/>
            <a:ext cx="571500" cy="285750"/>
          </a:xfrm>
          <a:prstGeom prst="rect">
            <a:avLst/>
          </a:prstGeom>
          <a:noFill/>
          <a:ln w="0">
            <a:noFill/>
          </a:ln>
        </p:spPr>
        <p:txBody>
          <a:bodyPr wrap="square" lIns="19050" tIns="0" rIns="19050" bIns="0" anchor="t">
            <a:noAutofit/>
          </a:bodyPr>
          <a:lstStyle>
            <a:defPPr marL="0" indent="0" algn="l">
              <a:buNone/>
              <a:defRPr sz="1650" b="1">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650" b="1">
                <a:solidFill>
                  <a:srgbClr val="31576A"/>
                </a:solidFill>
                <a:latin typeface="Arial"/>
                <a:ea typeface="Arial"/>
                <a:cs typeface="Arial"/>
              </a:defRPr>
            </a:pPr>
            <a:r>
              <a:rPr sz="1650" b="1">
                <a:solidFill>
                  <a:srgbClr val="31576A"/>
                </a:solidFill>
                <a:latin typeface="Arial"/>
                <a:ea typeface="Arial"/>
                <a:cs typeface="Arial"/>
              </a:rPr>
              <a:t>31</a:t>
            </a:r>
          </a:p>
        </p:txBody>
      </p:sp>
      <p:sp>
        <p:nvSpPr>
          <p:cNvPr id="811155566" name="Text 398 [811155566]">
            <a:extLst>
              <a:ext uri="{FF2B5EF4-FFF2-40B4-BE49-F238E27FC236}">
                <a16:creationId xmlns:a16="http://schemas.microsoft.com/office/drawing/2014/main" id="{EC42B41A-2E31-491D-89AD-C196F522DA83}"/>
              </a:ext>
            </a:extLst>
          </p:cNvPr>
          <p:cNvSpPr>
            <a:spLocks noGrp="1"/>
          </p:cNvSpPr>
          <p:nvPr/>
        </p:nvSpPr>
        <p:spPr>
          <a:xfrm>
            <a:off x="457200" y="1647825"/>
            <a:ext cx="2714625" cy="10382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Prevent complications</a:t>
            </a:r>
          </a:p>
        </p:txBody>
      </p:sp>
      <p:sp>
        <p:nvSpPr>
          <p:cNvPr id="811155567" name="Text 399 [811155567]">
            <a:extLst>
              <a:ext uri="{FF2B5EF4-FFF2-40B4-BE49-F238E27FC236}">
                <a16:creationId xmlns:a16="http://schemas.microsoft.com/office/drawing/2014/main" id="{B88B26B6-8F63-4ED4-A894-1BE41EFFD878}"/>
              </a:ext>
            </a:extLst>
          </p:cNvPr>
          <p:cNvSpPr>
            <a:spLocks noGrp="1"/>
          </p:cNvSpPr>
          <p:nvPr/>
        </p:nvSpPr>
        <p:spPr>
          <a:xfrm>
            <a:off x="3467100" y="1647825"/>
            <a:ext cx="8267700" cy="10382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Prevent delirium, falls and hospital-acquired infections.</a:t>
            </a:r>
          </a:p>
        </p:txBody>
      </p:sp>
      <p:sp>
        <p:nvSpPr>
          <p:cNvPr id="811155568" name="Text 400 [811155568]">
            <a:extLst>
              <a:ext uri="{FF2B5EF4-FFF2-40B4-BE49-F238E27FC236}">
                <a16:creationId xmlns:a16="http://schemas.microsoft.com/office/drawing/2014/main" id="{3F92C4C2-E071-4276-828B-74737E35DE72}"/>
              </a:ext>
            </a:extLst>
          </p:cNvPr>
          <p:cNvSpPr>
            <a:spLocks noGrp="1"/>
          </p:cNvSpPr>
          <p:nvPr/>
        </p:nvSpPr>
        <p:spPr>
          <a:xfrm>
            <a:off x="457200" y="2819400"/>
            <a:ext cx="2714625" cy="10382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Work as one team</a:t>
            </a:r>
          </a:p>
        </p:txBody>
      </p:sp>
      <p:sp>
        <p:nvSpPr>
          <p:cNvPr id="811155569" name="Text 401 [811155569]">
            <a:extLst>
              <a:ext uri="{FF2B5EF4-FFF2-40B4-BE49-F238E27FC236}">
                <a16:creationId xmlns:a16="http://schemas.microsoft.com/office/drawing/2014/main" id="{006AE74E-AD8F-4E11-A519-62702E3D41DA}"/>
              </a:ext>
            </a:extLst>
          </p:cNvPr>
          <p:cNvSpPr>
            <a:spLocks noGrp="1"/>
          </p:cNvSpPr>
          <p:nvPr/>
        </p:nvSpPr>
        <p:spPr>
          <a:xfrm>
            <a:off x="3467100" y="2819400"/>
            <a:ext cx="8267700" cy="10382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Nurses, geriatricians, PT, pharmacists and social workers collaborate.</a:t>
            </a:r>
          </a:p>
        </p:txBody>
      </p:sp>
      <p:sp>
        <p:nvSpPr>
          <p:cNvPr id="811155570" name="Text 402 [811155570]">
            <a:extLst>
              <a:ext uri="{FF2B5EF4-FFF2-40B4-BE49-F238E27FC236}">
                <a16:creationId xmlns:a16="http://schemas.microsoft.com/office/drawing/2014/main" id="{60E7DA22-86A8-4324-A527-D8A5DEA2EB71}"/>
              </a:ext>
            </a:extLst>
          </p:cNvPr>
          <p:cNvSpPr>
            <a:spLocks noGrp="1"/>
          </p:cNvSpPr>
          <p:nvPr/>
        </p:nvSpPr>
        <p:spPr>
          <a:xfrm>
            <a:off x="457200" y="3990975"/>
            <a:ext cx="2714625" cy="10382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Mobilize early</a:t>
            </a:r>
          </a:p>
        </p:txBody>
      </p:sp>
      <p:sp>
        <p:nvSpPr>
          <p:cNvPr id="811155571" name="Text 403 [811155571]">
            <a:extLst>
              <a:ext uri="{FF2B5EF4-FFF2-40B4-BE49-F238E27FC236}">
                <a16:creationId xmlns:a16="http://schemas.microsoft.com/office/drawing/2014/main" id="{2FD9C39E-5907-49D0-A080-0637C1C76DB3}"/>
              </a:ext>
            </a:extLst>
          </p:cNvPr>
          <p:cNvSpPr>
            <a:spLocks noGrp="1"/>
          </p:cNvSpPr>
          <p:nvPr/>
        </p:nvSpPr>
        <p:spPr>
          <a:xfrm>
            <a:off x="3467100" y="3990975"/>
            <a:ext cx="8267700" cy="10382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Safe daily movement helps maintain function and reduce complications.</a:t>
            </a:r>
          </a:p>
        </p:txBody>
      </p:sp>
      <p:sp>
        <p:nvSpPr>
          <p:cNvPr id="811155572" name="Text 404 [811155572]">
            <a:extLst>
              <a:ext uri="{FF2B5EF4-FFF2-40B4-BE49-F238E27FC236}">
                <a16:creationId xmlns:a16="http://schemas.microsoft.com/office/drawing/2014/main" id="{C77C6E99-52B3-4BAE-BD09-CEF1B36E9AAF}"/>
              </a:ext>
            </a:extLst>
          </p:cNvPr>
          <p:cNvSpPr>
            <a:spLocks noGrp="1"/>
          </p:cNvSpPr>
          <p:nvPr/>
        </p:nvSpPr>
        <p:spPr>
          <a:xfrm>
            <a:off x="457200" y="5162550"/>
            <a:ext cx="2714625" cy="10382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Plan discharge</a:t>
            </a:r>
          </a:p>
        </p:txBody>
      </p:sp>
      <p:sp>
        <p:nvSpPr>
          <p:cNvPr id="811155573" name="Text 405 [811155573]">
            <a:extLst>
              <a:ext uri="{FF2B5EF4-FFF2-40B4-BE49-F238E27FC236}">
                <a16:creationId xmlns:a16="http://schemas.microsoft.com/office/drawing/2014/main" id="{342667BB-5DBF-4263-8CAA-5C79D0D26D27}"/>
              </a:ext>
            </a:extLst>
          </p:cNvPr>
          <p:cNvSpPr>
            <a:spLocks noGrp="1"/>
          </p:cNvSpPr>
          <p:nvPr/>
        </p:nvSpPr>
        <p:spPr>
          <a:xfrm>
            <a:off x="3467100" y="5162550"/>
            <a:ext cx="8267700" cy="10382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Medication review and community support coordination help prevent readmissions.</a:t>
            </a:r>
          </a:p>
        </p:txBody>
      </p:sp>
    </p:spTree>
    <p:extLst>
      <p:ext uri="{BB962C8B-B14F-4D97-AF65-F5344CB8AC3E}">
        <p14:creationId xmlns:p14="http://schemas.microsoft.com/office/powerpoint/2010/main" val="20256769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11155574]">
          <a:extLst>
            <a:ext uri="{FF2B5EF4-FFF2-40B4-BE49-F238E27FC236}">
              <a16:creationId xmlns:a16="http://schemas.microsoft.com/office/drawing/2014/main" id="{7D365508-01E5-490B-BF39-A2AC087F5C3F}"/>
            </a:ext>
          </a:extLst>
        </p:cNvPr>
        <p:cNvGrpSpPr/>
        <p:nvPr/>
      </p:nvGrpSpPr>
      <p:grpSpPr>
        <a:xfrm>
          <a:off x="0" y="0"/>
          <a:ext cx="0" cy="0"/>
          <a:chOff x="0" y="0"/>
          <a:chExt cx="0" cy="0"/>
        </a:xfrm>
      </p:grpSpPr>
      <p:sp>
        <p:nvSpPr>
          <p:cNvPr id="811155575" name="Panel 406 [811155575]">
            <a:extLst>
              <a:ext uri="{FF2B5EF4-FFF2-40B4-BE49-F238E27FC236}">
                <a16:creationId xmlns:a16="http://schemas.microsoft.com/office/drawing/2014/main" id="{704DA4C9-7728-41A6-8DE0-BC25C8ED0AD4}"/>
              </a:ext>
            </a:extLst>
          </p:cNvPr>
          <p:cNvSpPr>
            <a:spLocks noGrp="1"/>
          </p:cNvSpPr>
          <p:nvPr/>
        </p:nvSpPr>
        <p:spPr>
          <a:xfrm>
            <a:off x="0" y="0"/>
            <a:ext cx="2895600" cy="6858000"/>
          </a:xfrm>
          <a:prstGeom prst="rect">
            <a:avLst/>
          </a:prstGeom>
          <a:solidFill>
            <a:srgbClr val="071D36"/>
          </a:solidFill>
          <a:ln w="0">
            <a:noFill/>
          </a:ln>
        </p:spPr>
        <p:txBody>
          <a:bodyPr/>
          <a:lstStyle/>
          <a:p>
            <a:endParaRPr lang="en-US"/>
          </a:p>
        </p:txBody>
      </p:sp>
      <p:sp>
        <p:nvSpPr>
          <p:cNvPr id="811155576" name="Panel 407 [811155576]">
            <a:extLst>
              <a:ext uri="{FF2B5EF4-FFF2-40B4-BE49-F238E27FC236}">
                <a16:creationId xmlns:a16="http://schemas.microsoft.com/office/drawing/2014/main" id="{F5822042-1359-4973-A226-BBDF03ADAEE1}"/>
              </a:ext>
            </a:extLst>
          </p:cNvPr>
          <p:cNvSpPr>
            <a:spLocks noGrp="1"/>
          </p:cNvSpPr>
          <p:nvPr/>
        </p:nvSpPr>
        <p:spPr>
          <a:xfrm>
            <a:off x="2895600" y="0"/>
            <a:ext cx="66675" cy="6858000"/>
          </a:xfrm>
          <a:prstGeom prst="rect">
            <a:avLst/>
          </a:prstGeom>
          <a:solidFill>
            <a:srgbClr val="00CCE3"/>
          </a:solidFill>
          <a:ln w="0">
            <a:noFill/>
          </a:ln>
        </p:spPr>
        <p:txBody>
          <a:bodyPr/>
          <a:lstStyle/>
          <a:p>
            <a:endParaRPr lang="en-US"/>
          </a:p>
        </p:txBody>
      </p:sp>
      <p:pic>
        <p:nvPicPr>
          <p:cNvPr id="811155577" name="Shape [811155577]">
            <a:extLst>
              <a:ext uri="{FF2B5EF4-FFF2-40B4-BE49-F238E27FC236}">
                <a16:creationId xmlns:a16="http://schemas.microsoft.com/office/drawing/2014/main" id="{AD618C63-342E-4CF5-917B-8AB9316EC28A}"/>
              </a:ext>
            </a:extLst>
          </p:cNvPr>
          <p:cNvPicPr>
            <a:picLocks noChangeAspect="1"/>
          </p:cNvPicPr>
          <p:nvPr/>
        </p:nvPicPr>
        <p:blipFill>
          <a:blip r:embed="rId3"/>
          <a:srcRect t="295" b="159"/>
          <a:stretch/>
        </p:blipFill>
        <p:spPr>
          <a:xfrm>
            <a:off x="0" y="0"/>
            <a:ext cx="2895600" cy="1924050"/>
          </a:xfrm>
          <a:prstGeom prst="rect">
            <a:avLst/>
          </a:prstGeom>
        </p:spPr>
      </p:pic>
      <p:sp>
        <p:nvSpPr>
          <p:cNvPr id="811155578" name="Text 409 [811155578]">
            <a:extLst>
              <a:ext uri="{FF2B5EF4-FFF2-40B4-BE49-F238E27FC236}">
                <a16:creationId xmlns:a16="http://schemas.microsoft.com/office/drawing/2014/main" id="{C45775BE-5329-452F-99D5-1CA468058F6C}"/>
              </a:ext>
            </a:extLst>
          </p:cNvPr>
          <p:cNvSpPr>
            <a:spLocks noGrp="1"/>
          </p:cNvSpPr>
          <p:nvPr/>
        </p:nvSpPr>
        <p:spPr>
          <a:xfrm>
            <a:off x="333375" y="2133600"/>
            <a:ext cx="2228850" cy="1343025"/>
          </a:xfrm>
          <a:prstGeom prst="rect">
            <a:avLst/>
          </a:prstGeom>
          <a:noFill/>
          <a:ln w="0">
            <a:noFill/>
          </a:ln>
        </p:spPr>
        <p:txBody>
          <a:bodyPr wrap="square" lIns="19050" tIns="0" rIns="19050" bIns="0" anchor="t">
            <a:noAutofit/>
          </a:bodyPr>
          <a:lstStyle>
            <a:defPPr marL="0" indent="0" algn="l">
              <a:buNone/>
              <a:defRPr sz="9600" b="1">
                <a:solidFill>
                  <a:srgbClr val="00CCE3"/>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9600" b="1">
                <a:solidFill>
                  <a:srgbClr val="00CCE3"/>
                </a:solidFill>
                <a:latin typeface="Arial"/>
                <a:ea typeface="Arial"/>
                <a:cs typeface="Arial"/>
              </a:defRPr>
            </a:pPr>
            <a:r>
              <a:rPr sz="9600" b="1">
                <a:solidFill>
                  <a:srgbClr val="00CCE3"/>
                </a:solidFill>
                <a:latin typeface="Arial"/>
                <a:ea typeface="Arial"/>
                <a:cs typeface="Arial"/>
              </a:rPr>
              <a:t>10</a:t>
            </a:r>
          </a:p>
        </p:txBody>
      </p:sp>
      <p:sp>
        <p:nvSpPr>
          <p:cNvPr id="811155579" name="Text 410 [811155579]">
            <a:extLst>
              <a:ext uri="{FF2B5EF4-FFF2-40B4-BE49-F238E27FC236}">
                <a16:creationId xmlns:a16="http://schemas.microsoft.com/office/drawing/2014/main" id="{3B9CBB8C-E1DD-40D8-9ABC-88F82C2D4F2A}"/>
              </a:ext>
            </a:extLst>
          </p:cNvPr>
          <p:cNvSpPr>
            <a:spLocks noGrp="1"/>
          </p:cNvSpPr>
          <p:nvPr/>
        </p:nvSpPr>
        <p:spPr>
          <a:xfrm>
            <a:off x="342900" y="3524250"/>
            <a:ext cx="2200275" cy="800100"/>
          </a:xfrm>
          <a:prstGeom prst="rect">
            <a:avLst/>
          </a:prstGeom>
          <a:noFill/>
          <a:ln w="0">
            <a:noFill/>
          </a:ln>
        </p:spPr>
        <p:txBody>
          <a:bodyPr wrap="square" lIns="19050" tIns="0" rIns="19050" bIns="0" anchor="t">
            <a:noAutofit/>
          </a:bodyPr>
          <a:lstStyle>
            <a:defPPr marL="0" indent="0" algn="l">
              <a:buNone/>
              <a:defRPr sz="2550" b="1">
                <a:solidFill>
                  <a:srgbClr val="FFFFFF"/>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550" b="1">
                <a:solidFill>
                  <a:srgbClr val="FFFFFF"/>
                </a:solidFill>
                <a:latin typeface="Arial"/>
                <a:ea typeface="Arial"/>
                <a:cs typeface="Arial"/>
              </a:defRPr>
            </a:pPr>
            <a:r>
              <a:rPr sz="2550" b="1">
                <a:solidFill>
                  <a:srgbClr val="FFFFFF"/>
                </a:solidFill>
                <a:latin typeface="Arial"/>
                <a:ea typeface="Arial"/>
                <a:cs typeface="Arial"/>
              </a:rPr>
              <a:t>designated beds</a:t>
            </a:r>
          </a:p>
        </p:txBody>
      </p:sp>
      <p:sp>
        <p:nvSpPr>
          <p:cNvPr id="811155580" name="Text 411 [811155580]">
            <a:extLst>
              <a:ext uri="{FF2B5EF4-FFF2-40B4-BE49-F238E27FC236}">
                <a16:creationId xmlns:a16="http://schemas.microsoft.com/office/drawing/2014/main" id="{AB2C3336-FFA0-47E2-BF5B-E600FED8A0AB}"/>
              </a:ext>
            </a:extLst>
          </p:cNvPr>
          <p:cNvSpPr>
            <a:spLocks noGrp="1"/>
          </p:cNvSpPr>
          <p:nvPr/>
        </p:nvSpPr>
        <p:spPr>
          <a:xfrm>
            <a:off x="342900" y="4410075"/>
            <a:ext cx="2209800" cy="2009775"/>
          </a:xfrm>
          <a:prstGeom prst="rect">
            <a:avLst/>
          </a:prstGeom>
          <a:noFill/>
          <a:ln w="0">
            <a:noFill/>
          </a:ln>
        </p:spPr>
        <p:txBody>
          <a:bodyPr wrap="square" lIns="19050" tIns="0" rIns="19050" bIns="0" anchor="t">
            <a:noAutofit/>
          </a:bodyPr>
          <a:lstStyle>
            <a:defPPr marL="0" indent="0" algn="l">
              <a:buNone/>
              <a:defRPr sz="2400" b="0">
                <a:solidFill>
                  <a:srgbClr val="FFFFFF"/>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FFFFFF"/>
                </a:solidFill>
                <a:latin typeface="Arial"/>
                <a:ea typeface="Arial"/>
                <a:cs typeface="Arial"/>
              </a:defRPr>
            </a:pPr>
            <a:r>
              <a:rPr sz="2400" b="0">
                <a:solidFill>
                  <a:srgbClr val="FFFFFF"/>
                </a:solidFill>
                <a:latin typeface="Arial"/>
                <a:ea typeface="Arial"/>
                <a:cs typeface="Arial"/>
              </a:rPr>
              <a:t>Within the</a:t>
            </a:r>
          </a:p>
          <a:p>
            <a:pPr marL="0" indent="0" algn="l">
              <a:buNone/>
              <a:defRPr sz="2400" b="0">
                <a:solidFill>
                  <a:srgbClr val="FFFFFF"/>
                </a:solidFill>
                <a:latin typeface="Arial"/>
                <a:ea typeface="Arial"/>
                <a:cs typeface="Arial"/>
              </a:defRPr>
            </a:pPr>
            <a:r>
              <a:rPr sz="2400" b="0">
                <a:solidFill>
                  <a:srgbClr val="FFFFFF"/>
                </a:solidFill>
                <a:latin typeface="Arial"/>
                <a:ea typeface="Arial"/>
                <a:cs typeface="Arial"/>
              </a:rPr>
              <a:t>med / surg /</a:t>
            </a:r>
          </a:p>
          <a:p>
            <a:pPr marL="0" indent="0" algn="l">
              <a:buNone/>
              <a:defRPr sz="2400" b="0">
                <a:solidFill>
                  <a:srgbClr val="FFFFFF"/>
                </a:solidFill>
                <a:latin typeface="Arial"/>
                <a:ea typeface="Arial"/>
                <a:cs typeface="Arial"/>
              </a:defRPr>
            </a:pPr>
            <a:r>
              <a:rPr sz="2400" b="0">
                <a:solidFill>
                  <a:srgbClr val="FFFFFF"/>
                </a:solidFill>
                <a:latin typeface="Arial"/>
                <a:ea typeface="Arial"/>
                <a:cs typeface="Arial"/>
              </a:rPr>
              <a:t>telemetry unit</a:t>
            </a:r>
          </a:p>
          <a:p>
            <a:pPr marL="0" indent="0" algn="l">
              <a:buNone/>
              <a:defRPr sz="2400" b="0">
                <a:solidFill>
                  <a:srgbClr val="FFFFFF"/>
                </a:solidFill>
                <a:latin typeface="Arial"/>
                <a:ea typeface="Arial"/>
                <a:cs typeface="Arial"/>
              </a:defRPr>
            </a:pPr>
            <a:r>
              <a:rPr sz="2400" b="0">
                <a:solidFill>
                  <a:srgbClr val="FFFFFF"/>
                </a:solidFill>
                <a:latin typeface="Arial"/>
                <a:ea typeface="Arial"/>
                <a:cs typeface="Arial"/>
              </a:rPr>
              <a:t>for qualifying</a:t>
            </a:r>
          </a:p>
          <a:p>
            <a:pPr marL="0" indent="0" algn="l">
              <a:buNone/>
              <a:defRPr sz="2400" b="0">
                <a:solidFill>
                  <a:srgbClr val="FFFFFF"/>
                </a:solidFill>
                <a:latin typeface="Arial"/>
                <a:ea typeface="Arial"/>
                <a:cs typeface="Arial"/>
              </a:defRPr>
            </a:pPr>
            <a:r>
              <a:rPr sz="2400" b="0">
                <a:solidFill>
                  <a:srgbClr val="FFFFFF"/>
                </a:solidFill>
                <a:latin typeface="Arial"/>
                <a:ea typeface="Arial"/>
                <a:cs typeface="Arial"/>
              </a:rPr>
              <a:t>admissions</a:t>
            </a:r>
          </a:p>
        </p:txBody>
      </p:sp>
      <p:sp>
        <p:nvSpPr>
          <p:cNvPr id="811155581" name="Text 412 [811155581]">
            <a:extLst>
              <a:ext uri="{FF2B5EF4-FFF2-40B4-BE49-F238E27FC236}">
                <a16:creationId xmlns:a16="http://schemas.microsoft.com/office/drawing/2014/main" id="{6D289795-E432-4CEA-B469-E16E31751623}"/>
              </a:ext>
            </a:extLst>
          </p:cNvPr>
          <p:cNvSpPr>
            <a:spLocks noGrp="1"/>
          </p:cNvSpPr>
          <p:nvPr/>
        </p:nvSpPr>
        <p:spPr>
          <a:xfrm>
            <a:off x="3333750" y="371475"/>
            <a:ext cx="8334375" cy="647700"/>
          </a:xfrm>
          <a:prstGeom prst="rect">
            <a:avLst/>
          </a:prstGeom>
          <a:noFill/>
          <a:ln w="0">
            <a:noFill/>
          </a:ln>
        </p:spPr>
        <p:txBody>
          <a:bodyPr wrap="square" lIns="19050" tIns="0" rIns="19050" bIns="0" anchor="t">
            <a:noAutofit/>
          </a:bodyPr>
          <a:lstStyle>
            <a:defPPr marL="0" indent="0" algn="l">
              <a:buNone/>
              <a:defRPr sz="3900" b="1">
                <a:solidFill>
                  <a:srgbClr val="071D36"/>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3900" b="1">
                <a:solidFill>
                  <a:srgbClr val="071D36"/>
                </a:solidFill>
                <a:latin typeface="Arial"/>
                <a:ea typeface="Arial"/>
                <a:cs typeface="Arial"/>
              </a:defRPr>
            </a:pPr>
            <a:r>
              <a:rPr sz="3900" b="1">
                <a:solidFill>
                  <a:srgbClr val="071D36"/>
                </a:solidFill>
                <a:latin typeface="Arial"/>
                <a:ea typeface="Arial"/>
                <a:cs typeface="Arial"/>
              </a:rPr>
              <a:t>Age-friendly unit</a:t>
            </a:r>
          </a:p>
        </p:txBody>
      </p:sp>
      <p:sp>
        <p:nvSpPr>
          <p:cNvPr id="811155582" name="Text 413 [811155582]">
            <a:extLst>
              <a:ext uri="{FF2B5EF4-FFF2-40B4-BE49-F238E27FC236}">
                <a16:creationId xmlns:a16="http://schemas.microsoft.com/office/drawing/2014/main" id="{49080A6A-A25D-434F-80AD-50AAE132D6C7}"/>
              </a:ext>
            </a:extLst>
          </p:cNvPr>
          <p:cNvSpPr>
            <a:spLocks noGrp="1"/>
          </p:cNvSpPr>
          <p:nvPr/>
        </p:nvSpPr>
        <p:spPr>
          <a:xfrm>
            <a:off x="3333750" y="1266825"/>
            <a:ext cx="8334375" cy="361950"/>
          </a:xfrm>
          <a:prstGeom prst="rect">
            <a:avLst/>
          </a:prstGeom>
          <a:noFill/>
          <a:ln w="0">
            <a:noFill/>
          </a:ln>
        </p:spPr>
        <p:txBody>
          <a:bodyPr wrap="square" lIns="19050" tIns="0" rIns="19050" bIns="0" anchor="t">
            <a:noAutofit/>
          </a:bodyPr>
          <a:lstStyle>
            <a:defPPr marL="0" indent="0" algn="l">
              <a:buNone/>
              <a:defRPr sz="195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950" b="1">
                <a:solidFill>
                  <a:srgbClr val="006D80"/>
                </a:solidFill>
                <a:latin typeface="Arial"/>
                <a:ea typeface="Arial"/>
                <a:cs typeface="Arial"/>
              </a:defRPr>
            </a:pPr>
            <a:r>
              <a:rPr sz="1950" b="1">
                <a:solidFill>
                  <a:srgbClr val="006D80"/>
                </a:solidFill>
                <a:latin typeface="Arial"/>
                <a:ea typeface="Arial"/>
                <a:cs typeface="Arial"/>
              </a:rPr>
              <a:t>LOCAL ADMISSION CRITERIA</a:t>
            </a:r>
          </a:p>
        </p:txBody>
      </p:sp>
      <p:sp>
        <p:nvSpPr>
          <p:cNvPr id="811155583" name="Text 414 [811155583]">
            <a:extLst>
              <a:ext uri="{FF2B5EF4-FFF2-40B4-BE49-F238E27FC236}">
                <a16:creationId xmlns:a16="http://schemas.microsoft.com/office/drawing/2014/main" id="{A3E8515E-26AB-4CFD-982B-A8A09282ED4C}"/>
              </a:ext>
            </a:extLst>
          </p:cNvPr>
          <p:cNvSpPr>
            <a:spLocks noGrp="1"/>
          </p:cNvSpPr>
          <p:nvPr/>
        </p:nvSpPr>
        <p:spPr>
          <a:xfrm>
            <a:off x="3333750" y="1724025"/>
            <a:ext cx="8334375" cy="1695450"/>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Age greater than 72</a:t>
            </a:r>
          </a:p>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No active substance abuse</a:t>
            </a:r>
          </a:p>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No psychosis</a:t>
            </a:r>
          </a:p>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No active / acute psychiatric illness</a:t>
            </a:r>
          </a:p>
        </p:txBody>
      </p:sp>
      <p:sp>
        <p:nvSpPr>
          <p:cNvPr id="811155584" name="Panel 415 [811155584]">
            <a:extLst>
              <a:ext uri="{FF2B5EF4-FFF2-40B4-BE49-F238E27FC236}">
                <a16:creationId xmlns:a16="http://schemas.microsoft.com/office/drawing/2014/main" id="{D043EC8C-8C2E-435B-9D45-B307045BD407}"/>
              </a:ext>
            </a:extLst>
          </p:cNvPr>
          <p:cNvSpPr>
            <a:spLocks noGrp="1"/>
          </p:cNvSpPr>
          <p:nvPr/>
        </p:nvSpPr>
        <p:spPr>
          <a:xfrm>
            <a:off x="3352800" y="3505200"/>
            <a:ext cx="8286750" cy="9525"/>
          </a:xfrm>
          <a:prstGeom prst="rect">
            <a:avLst/>
          </a:prstGeom>
          <a:solidFill>
            <a:srgbClr val="C2DDE2"/>
          </a:solidFill>
          <a:ln w="0">
            <a:noFill/>
          </a:ln>
        </p:spPr>
        <p:txBody>
          <a:bodyPr/>
          <a:lstStyle/>
          <a:p>
            <a:endParaRPr lang="en-US"/>
          </a:p>
        </p:txBody>
      </p:sp>
      <p:sp>
        <p:nvSpPr>
          <p:cNvPr id="811155585" name="Text 416 [811155585]">
            <a:extLst>
              <a:ext uri="{FF2B5EF4-FFF2-40B4-BE49-F238E27FC236}">
                <a16:creationId xmlns:a16="http://schemas.microsoft.com/office/drawing/2014/main" id="{EAF1AE40-38EB-4921-897B-7807FBC25080}"/>
              </a:ext>
            </a:extLst>
          </p:cNvPr>
          <p:cNvSpPr>
            <a:spLocks noGrp="1"/>
          </p:cNvSpPr>
          <p:nvPr/>
        </p:nvSpPr>
        <p:spPr>
          <a:xfrm>
            <a:off x="3333750" y="3619500"/>
            <a:ext cx="8334375" cy="361950"/>
          </a:xfrm>
          <a:prstGeom prst="rect">
            <a:avLst/>
          </a:prstGeom>
          <a:noFill/>
          <a:ln w="0">
            <a:noFill/>
          </a:ln>
        </p:spPr>
        <p:txBody>
          <a:bodyPr wrap="square" lIns="19050" tIns="0" rIns="19050" bIns="0" anchor="t">
            <a:noAutofit/>
          </a:bodyPr>
          <a:lstStyle>
            <a:defPPr marL="0" indent="0" algn="l">
              <a:buNone/>
              <a:defRPr sz="195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950" b="1">
                <a:solidFill>
                  <a:srgbClr val="006D80"/>
                </a:solidFill>
                <a:latin typeface="Arial"/>
                <a:ea typeface="Arial"/>
                <a:cs typeface="Arial"/>
              </a:defRPr>
            </a:pPr>
            <a:r>
              <a:rPr sz="1950" b="1">
                <a:solidFill>
                  <a:srgbClr val="006D80"/>
                </a:solidFill>
                <a:latin typeface="Arial"/>
                <a:ea typeface="Arial"/>
                <a:cs typeface="Arial"/>
              </a:rPr>
              <a:t>DAILY INTERDISCIPLINARY ROUNDING</a:t>
            </a:r>
          </a:p>
        </p:txBody>
      </p:sp>
      <p:sp>
        <p:nvSpPr>
          <p:cNvPr id="811155586" name="Text 417 [811155586]">
            <a:extLst>
              <a:ext uri="{FF2B5EF4-FFF2-40B4-BE49-F238E27FC236}">
                <a16:creationId xmlns:a16="http://schemas.microsoft.com/office/drawing/2014/main" id="{33884B5E-70BA-46E7-A901-2E9911902C1F}"/>
              </a:ext>
            </a:extLst>
          </p:cNvPr>
          <p:cNvSpPr>
            <a:spLocks noGrp="1"/>
          </p:cNvSpPr>
          <p:nvPr/>
        </p:nvSpPr>
        <p:spPr>
          <a:xfrm>
            <a:off x="3333750" y="4038600"/>
            <a:ext cx="8334375" cy="781050"/>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Geriatrician, pharmacy, social work,</a:t>
            </a:r>
          </a:p>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occupational therapy and nursing</a:t>
            </a:r>
          </a:p>
        </p:txBody>
      </p:sp>
      <p:sp>
        <p:nvSpPr>
          <p:cNvPr id="811155587" name="Panel 418 [811155587]">
            <a:extLst>
              <a:ext uri="{FF2B5EF4-FFF2-40B4-BE49-F238E27FC236}">
                <a16:creationId xmlns:a16="http://schemas.microsoft.com/office/drawing/2014/main" id="{886A75E5-D3D3-4FB3-AB25-43CD600B83C1}"/>
              </a:ext>
            </a:extLst>
          </p:cNvPr>
          <p:cNvSpPr>
            <a:spLocks noGrp="1"/>
          </p:cNvSpPr>
          <p:nvPr/>
        </p:nvSpPr>
        <p:spPr>
          <a:xfrm>
            <a:off x="3352800" y="4914900"/>
            <a:ext cx="8286750" cy="9525"/>
          </a:xfrm>
          <a:prstGeom prst="rect">
            <a:avLst/>
          </a:prstGeom>
          <a:solidFill>
            <a:srgbClr val="C2DDE2"/>
          </a:solidFill>
          <a:ln w="0">
            <a:noFill/>
          </a:ln>
        </p:spPr>
        <p:txBody>
          <a:bodyPr/>
          <a:lstStyle/>
          <a:p>
            <a:endParaRPr lang="en-US"/>
          </a:p>
        </p:txBody>
      </p:sp>
      <p:sp>
        <p:nvSpPr>
          <p:cNvPr id="811155588" name="Text 419 [811155588]">
            <a:extLst>
              <a:ext uri="{FF2B5EF4-FFF2-40B4-BE49-F238E27FC236}">
                <a16:creationId xmlns:a16="http://schemas.microsoft.com/office/drawing/2014/main" id="{A0F88FCD-F57F-4165-890C-7F2423BFCE33}"/>
              </a:ext>
            </a:extLst>
          </p:cNvPr>
          <p:cNvSpPr>
            <a:spLocks noGrp="1"/>
          </p:cNvSpPr>
          <p:nvPr/>
        </p:nvSpPr>
        <p:spPr>
          <a:xfrm>
            <a:off x="3333750" y="5086350"/>
            <a:ext cx="8334375" cy="361950"/>
          </a:xfrm>
          <a:prstGeom prst="rect">
            <a:avLst/>
          </a:prstGeom>
          <a:noFill/>
          <a:ln w="0">
            <a:noFill/>
          </a:ln>
        </p:spPr>
        <p:txBody>
          <a:bodyPr wrap="square" lIns="19050" tIns="0" rIns="19050" bIns="0" anchor="t">
            <a:noAutofit/>
          </a:bodyPr>
          <a:lstStyle>
            <a:defPPr marL="0" indent="0" algn="l">
              <a:buNone/>
              <a:defRPr sz="195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950" b="1">
                <a:solidFill>
                  <a:srgbClr val="006D80"/>
                </a:solidFill>
                <a:latin typeface="Arial"/>
                <a:ea typeface="Arial"/>
                <a:cs typeface="Arial"/>
              </a:defRPr>
            </a:pPr>
            <a:r>
              <a:rPr sz="1950" b="1">
                <a:solidFill>
                  <a:srgbClr val="006D80"/>
                </a:solidFill>
                <a:latin typeface="Arial"/>
                <a:ea typeface="Arial"/>
                <a:cs typeface="Arial"/>
              </a:rPr>
              <a:t>4Ms-FOCUSED PRACTICE</a:t>
            </a:r>
          </a:p>
        </p:txBody>
      </p:sp>
      <p:sp>
        <p:nvSpPr>
          <p:cNvPr id="811155589" name="Text 420 [811155589]">
            <a:extLst>
              <a:ext uri="{FF2B5EF4-FFF2-40B4-BE49-F238E27FC236}">
                <a16:creationId xmlns:a16="http://schemas.microsoft.com/office/drawing/2014/main" id="{2C71EB18-09F3-438E-8975-81230CEBA077}"/>
              </a:ext>
            </a:extLst>
          </p:cNvPr>
          <p:cNvSpPr>
            <a:spLocks noGrp="1"/>
          </p:cNvSpPr>
          <p:nvPr/>
        </p:nvSpPr>
        <p:spPr>
          <a:xfrm>
            <a:off x="3333750" y="5476875"/>
            <a:ext cx="8334375" cy="781050"/>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Mobility, Medications, Mentation and</a:t>
            </a:r>
          </a:p>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What Matters to the Veteran</a:t>
            </a:r>
          </a:p>
        </p:txBody>
      </p:sp>
      <p:sp>
        <p:nvSpPr>
          <p:cNvPr id="811155590" name="Text 421 [811155590]">
            <a:extLst>
              <a:ext uri="{FF2B5EF4-FFF2-40B4-BE49-F238E27FC236}">
                <a16:creationId xmlns:a16="http://schemas.microsoft.com/office/drawing/2014/main" id="{21EF92DD-AF3E-4AC7-9525-8F05981473B0}"/>
              </a:ext>
            </a:extLst>
          </p:cNvPr>
          <p:cNvSpPr>
            <a:spLocks noGrp="1"/>
          </p:cNvSpPr>
          <p:nvPr/>
        </p:nvSpPr>
        <p:spPr>
          <a:xfrm>
            <a:off x="3333750" y="6267450"/>
            <a:ext cx="8334375" cy="381000"/>
          </a:xfrm>
          <a:prstGeom prst="rect">
            <a:avLst/>
          </a:prstGeom>
          <a:noFill/>
          <a:ln w="0">
            <a:noFill/>
          </a:ln>
        </p:spPr>
        <p:txBody>
          <a:bodyPr wrap="square" lIns="19050" tIns="0" rIns="19050" bIns="0" anchor="t">
            <a:noAutofit/>
          </a:bodyPr>
          <a:lstStyle>
            <a:defPPr marL="0" indent="0" algn="l">
              <a:buNone/>
              <a:defRPr sz="2400" b="0">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31576A"/>
                </a:solidFill>
                <a:latin typeface="Arial"/>
                <a:ea typeface="Arial"/>
                <a:cs typeface="Arial"/>
              </a:defRPr>
            </a:pPr>
            <a:r>
              <a:rPr sz="2400" b="0">
                <a:solidFill>
                  <a:srgbClr val="31576A"/>
                </a:solidFill>
                <a:latin typeface="Arial"/>
                <a:ea typeface="Arial"/>
                <a:cs typeface="Arial"/>
              </a:rPr>
              <a:t>Additional local focus: bowel movement</a:t>
            </a:r>
          </a:p>
        </p:txBody>
      </p:sp>
    </p:spTree>
    <p:extLst>
      <p:ext uri="{BB962C8B-B14F-4D97-AF65-F5344CB8AC3E}">
        <p14:creationId xmlns:p14="http://schemas.microsoft.com/office/powerpoint/2010/main" val="29707086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11155591]">
          <a:extLst>
            <a:ext uri="{FF2B5EF4-FFF2-40B4-BE49-F238E27FC236}">
              <a16:creationId xmlns:a16="http://schemas.microsoft.com/office/drawing/2014/main" id="{8874A955-49FE-449F-BDA5-EA16DF0C9434}"/>
            </a:ext>
          </a:extLst>
        </p:cNvPr>
        <p:cNvGrpSpPr/>
        <p:nvPr/>
      </p:nvGrpSpPr>
      <p:grpSpPr>
        <a:xfrm>
          <a:off x="0" y="0"/>
          <a:ext cx="0" cy="0"/>
          <a:chOff x="0" y="0"/>
          <a:chExt cx="0" cy="0"/>
        </a:xfrm>
      </p:grpSpPr>
      <p:sp>
        <p:nvSpPr>
          <p:cNvPr id="811155593" name="Panel 423 [811155593]">
            <a:extLst>
              <a:ext uri="{FF2B5EF4-FFF2-40B4-BE49-F238E27FC236}">
                <a16:creationId xmlns:a16="http://schemas.microsoft.com/office/drawing/2014/main" id="{442B1679-D210-4548-B3EC-157607C7C911}"/>
              </a:ext>
            </a:extLst>
          </p:cNvPr>
          <p:cNvSpPr>
            <a:spLocks noGrp="1"/>
          </p:cNvSpPr>
          <p:nvPr/>
        </p:nvSpPr>
        <p:spPr>
          <a:xfrm>
            <a:off x="0" y="0"/>
            <a:ext cx="12192000" cy="1419225"/>
          </a:xfrm>
          <a:prstGeom prst="rect">
            <a:avLst/>
          </a:prstGeom>
          <a:solidFill>
            <a:srgbClr val="071D36"/>
          </a:solidFill>
          <a:ln w="0">
            <a:noFill/>
          </a:ln>
        </p:spPr>
        <p:txBody>
          <a:bodyPr/>
          <a:lstStyle/>
          <a:p>
            <a:endParaRPr lang="en-US"/>
          </a:p>
        </p:txBody>
      </p:sp>
      <p:sp>
        <p:nvSpPr>
          <p:cNvPr id="811155594" name="Panel 424 [811155594]">
            <a:extLst>
              <a:ext uri="{FF2B5EF4-FFF2-40B4-BE49-F238E27FC236}">
                <a16:creationId xmlns:a16="http://schemas.microsoft.com/office/drawing/2014/main" id="{B7F571B5-C1C8-4ED2-BE45-1C1BC383A1AD}"/>
              </a:ext>
            </a:extLst>
          </p:cNvPr>
          <p:cNvSpPr>
            <a:spLocks noGrp="1"/>
          </p:cNvSpPr>
          <p:nvPr/>
        </p:nvSpPr>
        <p:spPr>
          <a:xfrm>
            <a:off x="457200" y="1314450"/>
            <a:ext cx="11277600" cy="38100"/>
          </a:xfrm>
          <a:prstGeom prst="rect">
            <a:avLst/>
          </a:prstGeom>
          <a:solidFill>
            <a:srgbClr val="00CCE3"/>
          </a:solidFill>
          <a:ln w="0">
            <a:noFill/>
          </a:ln>
        </p:spPr>
        <p:txBody>
          <a:bodyPr/>
          <a:lstStyle/>
          <a:p>
            <a:endParaRPr lang="en-US"/>
          </a:p>
        </p:txBody>
      </p:sp>
      <p:sp>
        <p:nvSpPr>
          <p:cNvPr id="811155595" name="Text 425 [811155595]">
            <a:extLst>
              <a:ext uri="{FF2B5EF4-FFF2-40B4-BE49-F238E27FC236}">
                <a16:creationId xmlns:a16="http://schemas.microsoft.com/office/drawing/2014/main" id="{08896763-3BA0-4069-8F2B-2EADDD0CE079}"/>
              </a:ext>
            </a:extLst>
          </p:cNvPr>
          <p:cNvSpPr>
            <a:spLocks noGrp="1"/>
          </p:cNvSpPr>
          <p:nvPr/>
        </p:nvSpPr>
        <p:spPr>
          <a:xfrm>
            <a:off x="457200" y="295275"/>
            <a:ext cx="11277600" cy="1000125"/>
          </a:xfrm>
          <a:prstGeom prst="rect">
            <a:avLst/>
          </a:prstGeom>
          <a:noFill/>
          <a:ln w="0">
            <a:noFill/>
          </a:ln>
        </p:spPr>
        <p:txBody>
          <a:bodyPr wrap="square" lIns="19050" tIns="0" rIns="19050" bIns="0" anchor="t">
            <a:noAutofit/>
          </a:bodyPr>
          <a:lstStyle>
            <a:defPPr marL="0" indent="0" algn="l">
              <a:buNone/>
              <a:defRPr sz="3675" b="1">
                <a:solidFill>
                  <a:srgbClr val="FFFFFF"/>
                </a:solidFill>
                <a:latin typeface="Arial Narrow"/>
                <a:ea typeface="Arial Narrow"/>
                <a:cs typeface="Arial Narrow"/>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3675" b="1">
                <a:solidFill>
                  <a:srgbClr val="FFFFFF"/>
                </a:solidFill>
                <a:latin typeface="Arial Narrow"/>
                <a:ea typeface="Arial Narrow"/>
                <a:cs typeface="Arial Narrow"/>
              </a:defRPr>
            </a:pPr>
            <a:r>
              <a:rPr sz="3675" b="1">
                <a:solidFill>
                  <a:srgbClr val="FFFFFF"/>
                </a:solidFill>
                <a:latin typeface="Arial Narrow"/>
                <a:ea typeface="Arial Narrow"/>
                <a:cs typeface="Arial Narrow"/>
              </a:rPr>
              <a:t>CARE ASSESSMENT NEED SCORES</a:t>
            </a:r>
          </a:p>
        </p:txBody>
      </p:sp>
      <p:sp>
        <p:nvSpPr>
          <p:cNvPr id="811155596" name="Text 426 [811155596]">
            <a:extLst>
              <a:ext uri="{FF2B5EF4-FFF2-40B4-BE49-F238E27FC236}">
                <a16:creationId xmlns:a16="http://schemas.microsoft.com/office/drawing/2014/main" id="{434AE53B-194E-432D-9DEE-2E8CBF9C85BF}"/>
              </a:ext>
            </a:extLst>
          </p:cNvPr>
          <p:cNvSpPr>
            <a:spLocks noGrp="1"/>
          </p:cNvSpPr>
          <p:nvPr/>
        </p:nvSpPr>
        <p:spPr>
          <a:xfrm>
            <a:off x="457200" y="6515100"/>
            <a:ext cx="9906000" cy="247650"/>
          </a:xfrm>
          <a:prstGeom prst="rect">
            <a:avLst/>
          </a:prstGeom>
          <a:noFill/>
          <a:ln w="0">
            <a:noFill/>
          </a:ln>
        </p:spPr>
        <p:txBody>
          <a:bodyPr wrap="square" lIns="19050" tIns="0" rIns="19050" bIns="0" anchor="t">
            <a:noAutofit/>
          </a:bodyPr>
          <a:lstStyle>
            <a:defPPr marL="0" indent="0" algn="l">
              <a:buNone/>
              <a:defRPr sz="1500" b="0">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500" b="0">
                <a:solidFill>
                  <a:srgbClr val="31576A"/>
                </a:solidFill>
                <a:latin typeface="Arial"/>
                <a:ea typeface="Arial"/>
                <a:cs typeface="Arial"/>
              </a:defRPr>
            </a:pPr>
            <a:r>
              <a:rPr sz="1500" b="0">
                <a:solidFill>
                  <a:srgbClr val="31576A"/>
                </a:solidFill>
                <a:latin typeface="Arial"/>
                <a:ea typeface="Arial"/>
                <a:cs typeface="Arial"/>
              </a:rPr>
              <a:t>VA Providence Healthcare System</a:t>
            </a:r>
          </a:p>
        </p:txBody>
      </p:sp>
      <p:sp>
        <p:nvSpPr>
          <p:cNvPr id="811155597" name="Text 427 [811155597]">
            <a:extLst>
              <a:ext uri="{FF2B5EF4-FFF2-40B4-BE49-F238E27FC236}">
                <a16:creationId xmlns:a16="http://schemas.microsoft.com/office/drawing/2014/main" id="{2E29EF3C-C83D-45F7-B7AD-5BC88B254367}"/>
              </a:ext>
            </a:extLst>
          </p:cNvPr>
          <p:cNvSpPr>
            <a:spLocks noGrp="1"/>
          </p:cNvSpPr>
          <p:nvPr/>
        </p:nvSpPr>
        <p:spPr>
          <a:xfrm>
            <a:off x="11182350" y="6486525"/>
            <a:ext cx="571500" cy="285750"/>
          </a:xfrm>
          <a:prstGeom prst="rect">
            <a:avLst/>
          </a:prstGeom>
          <a:noFill/>
          <a:ln w="0">
            <a:noFill/>
          </a:ln>
        </p:spPr>
        <p:txBody>
          <a:bodyPr wrap="square" lIns="19050" tIns="0" rIns="19050" bIns="0" anchor="t">
            <a:noAutofit/>
          </a:bodyPr>
          <a:lstStyle>
            <a:defPPr marL="0" indent="0" algn="l">
              <a:buNone/>
              <a:defRPr sz="1650" b="1">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650" b="1">
                <a:solidFill>
                  <a:srgbClr val="31576A"/>
                </a:solidFill>
                <a:latin typeface="Arial"/>
                <a:ea typeface="Arial"/>
                <a:cs typeface="Arial"/>
              </a:defRPr>
            </a:pPr>
            <a:r>
              <a:rPr sz="1650" b="1">
                <a:solidFill>
                  <a:srgbClr val="31576A"/>
                </a:solidFill>
                <a:latin typeface="Arial"/>
                <a:ea typeface="Arial"/>
                <a:cs typeface="Arial"/>
              </a:rPr>
              <a:t>33</a:t>
            </a:r>
          </a:p>
        </p:txBody>
      </p:sp>
      <p:sp>
        <p:nvSpPr>
          <p:cNvPr id="811155598" name="Text 428 [811155598]">
            <a:extLst>
              <a:ext uri="{FF2B5EF4-FFF2-40B4-BE49-F238E27FC236}">
                <a16:creationId xmlns:a16="http://schemas.microsoft.com/office/drawing/2014/main" id="{369CE878-6E96-4ECD-BFA7-BFDFC99EDD4B}"/>
              </a:ext>
            </a:extLst>
          </p:cNvPr>
          <p:cNvSpPr>
            <a:spLocks noGrp="1"/>
          </p:cNvSpPr>
          <p:nvPr/>
        </p:nvSpPr>
        <p:spPr>
          <a:xfrm>
            <a:off x="457200" y="1733550"/>
            <a:ext cx="11277600" cy="1009650"/>
          </a:xfrm>
          <a:prstGeom prst="rect">
            <a:avLst/>
          </a:prstGeom>
          <a:noFill/>
          <a:ln w="0">
            <a:noFill/>
          </a:ln>
        </p:spPr>
        <p:txBody>
          <a:bodyPr wrap="square" lIns="19050" tIns="0" rIns="19050" bIns="0" anchor="t">
            <a:noAutofit/>
          </a:bodyPr>
          <a:lstStyle>
            <a:defPPr marL="0" indent="0" algn="l">
              <a:buNone/>
              <a:defRPr sz="3225" b="1">
                <a:solidFill>
                  <a:srgbClr val="071D36"/>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3225" b="1">
                <a:solidFill>
                  <a:srgbClr val="071D36"/>
                </a:solidFill>
                <a:latin typeface="Arial"/>
                <a:ea typeface="Arial"/>
                <a:cs typeface="Arial"/>
              </a:defRPr>
            </a:pPr>
            <a:r>
              <a:rPr sz="3225" b="1">
                <a:solidFill>
                  <a:srgbClr val="071D36"/>
                </a:solidFill>
                <a:latin typeface="Arial"/>
                <a:ea typeface="Arial"/>
                <a:cs typeface="Arial"/>
              </a:rPr>
              <a:t>Estimated risk of admission or death over 90 days</a:t>
            </a:r>
          </a:p>
        </p:txBody>
      </p:sp>
      <p:sp>
        <p:nvSpPr>
          <p:cNvPr id="811155599" name="Text 429 [811155599]">
            <a:extLst>
              <a:ext uri="{FF2B5EF4-FFF2-40B4-BE49-F238E27FC236}">
                <a16:creationId xmlns:a16="http://schemas.microsoft.com/office/drawing/2014/main" id="{27176D19-AE57-4099-AD4A-E244A2CCBB7D}"/>
              </a:ext>
            </a:extLst>
          </p:cNvPr>
          <p:cNvSpPr>
            <a:spLocks noGrp="1"/>
          </p:cNvSpPr>
          <p:nvPr/>
        </p:nvSpPr>
        <p:spPr>
          <a:xfrm>
            <a:off x="457200" y="3028950"/>
            <a:ext cx="11277600" cy="857250"/>
          </a:xfrm>
          <a:prstGeom prst="rect">
            <a:avLst/>
          </a:prstGeom>
          <a:noFill/>
          <a:ln w="0">
            <a:noFill/>
          </a:ln>
        </p:spPr>
        <p:txBody>
          <a:bodyPr wrap="square" lIns="19050" tIns="0" rIns="19050" bIns="0" anchor="t">
            <a:noAutofit/>
          </a:bodyPr>
          <a:lstStyle>
            <a:defPPr marL="0" indent="0" algn="l">
              <a:buNone/>
              <a:defRPr sz="255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550" b="0">
                <a:solidFill>
                  <a:srgbClr val="102E44"/>
                </a:solidFill>
                <a:latin typeface="Arial"/>
                <a:ea typeface="Arial"/>
                <a:cs typeface="Arial"/>
              </a:defRPr>
            </a:pPr>
            <a:r>
              <a:rPr sz="2550" b="0">
                <a:solidFill>
                  <a:srgbClr val="102E44"/>
                </a:solidFill>
                <a:latin typeface="Arial"/>
                <a:ea typeface="Arial"/>
                <a:cs typeface="Arial"/>
              </a:rPr>
              <a:t>Expressed as a percentile comparing a Veteran with other individuals</a:t>
            </a:r>
          </a:p>
        </p:txBody>
      </p:sp>
      <p:sp>
        <p:nvSpPr>
          <p:cNvPr id="811155600" name="Text 430 [811155600]">
            <a:extLst>
              <a:ext uri="{FF2B5EF4-FFF2-40B4-BE49-F238E27FC236}">
                <a16:creationId xmlns:a16="http://schemas.microsoft.com/office/drawing/2014/main" id="{C378A0F4-428E-4249-9334-48C729A3CC18}"/>
              </a:ext>
            </a:extLst>
          </p:cNvPr>
          <p:cNvSpPr>
            <a:spLocks noGrp="1"/>
          </p:cNvSpPr>
          <p:nvPr/>
        </p:nvSpPr>
        <p:spPr>
          <a:xfrm>
            <a:off x="457200" y="4200525"/>
            <a:ext cx="3524250" cy="1009650"/>
          </a:xfrm>
          <a:prstGeom prst="rect">
            <a:avLst/>
          </a:prstGeom>
          <a:noFill/>
          <a:ln w="0">
            <a:noFill/>
          </a:ln>
        </p:spPr>
        <p:txBody>
          <a:bodyPr wrap="square" lIns="19050" tIns="0" rIns="19050" bIns="0" anchor="t">
            <a:noAutofit/>
          </a:bodyPr>
          <a:lstStyle>
            <a:defPPr marL="0" indent="0" algn="l">
              <a:buNone/>
              <a:defRPr sz="6375"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6375" b="1">
                <a:solidFill>
                  <a:srgbClr val="006D80"/>
                </a:solidFill>
                <a:latin typeface="Arial"/>
                <a:ea typeface="Arial"/>
                <a:cs typeface="Arial"/>
              </a:defRPr>
            </a:pPr>
            <a:r>
              <a:rPr sz="6375" b="1">
                <a:solidFill>
                  <a:srgbClr val="006D80"/>
                </a:solidFill>
                <a:latin typeface="Arial"/>
                <a:ea typeface="Arial"/>
                <a:cs typeface="Arial"/>
              </a:rPr>
              <a:t>0</a:t>
            </a:r>
          </a:p>
        </p:txBody>
      </p:sp>
      <p:sp>
        <p:nvSpPr>
          <p:cNvPr id="811155601" name="Text 431 [811155601]">
            <a:extLst>
              <a:ext uri="{FF2B5EF4-FFF2-40B4-BE49-F238E27FC236}">
                <a16:creationId xmlns:a16="http://schemas.microsoft.com/office/drawing/2014/main" id="{3B66B445-EFBC-41CE-8CF9-9653BDA6B309}"/>
              </a:ext>
            </a:extLst>
          </p:cNvPr>
          <p:cNvSpPr>
            <a:spLocks noGrp="1"/>
          </p:cNvSpPr>
          <p:nvPr/>
        </p:nvSpPr>
        <p:spPr>
          <a:xfrm>
            <a:off x="457200" y="5286375"/>
            <a:ext cx="3524250" cy="533400"/>
          </a:xfrm>
          <a:prstGeom prst="rect">
            <a:avLst/>
          </a:prstGeom>
          <a:noFill/>
          <a:ln w="0">
            <a:noFill/>
          </a:ln>
        </p:spPr>
        <p:txBody>
          <a:bodyPr wrap="square" lIns="19050" tIns="0" rIns="19050" bIns="0" anchor="t">
            <a:noAutofit/>
          </a:bodyPr>
          <a:lstStyle>
            <a:defPPr marL="0" indent="0" algn="l">
              <a:buNone/>
              <a:defRPr sz="255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550" b="0">
                <a:solidFill>
                  <a:srgbClr val="102E44"/>
                </a:solidFill>
                <a:latin typeface="Arial"/>
                <a:ea typeface="Arial"/>
                <a:cs typeface="Arial"/>
              </a:defRPr>
            </a:pPr>
            <a:r>
              <a:rPr sz="2550" b="0">
                <a:solidFill>
                  <a:srgbClr val="102E44"/>
                </a:solidFill>
                <a:latin typeface="Arial"/>
                <a:ea typeface="Arial"/>
                <a:cs typeface="Arial"/>
              </a:rPr>
              <a:t>Lowest risk</a:t>
            </a:r>
          </a:p>
        </p:txBody>
      </p:sp>
      <p:sp>
        <p:nvSpPr>
          <p:cNvPr id="811155602" name="Text 432 [811155602]">
            <a:extLst>
              <a:ext uri="{FF2B5EF4-FFF2-40B4-BE49-F238E27FC236}">
                <a16:creationId xmlns:a16="http://schemas.microsoft.com/office/drawing/2014/main" id="{616807DE-3906-4FA9-8944-6C20CF85F5B8}"/>
              </a:ext>
            </a:extLst>
          </p:cNvPr>
          <p:cNvSpPr>
            <a:spLocks noGrp="1"/>
          </p:cNvSpPr>
          <p:nvPr/>
        </p:nvSpPr>
        <p:spPr>
          <a:xfrm>
            <a:off x="8391525" y="4200525"/>
            <a:ext cx="3343275" cy="1009650"/>
          </a:xfrm>
          <a:prstGeom prst="rect">
            <a:avLst/>
          </a:prstGeom>
          <a:noFill/>
          <a:ln w="0">
            <a:noFill/>
          </a:ln>
        </p:spPr>
        <p:txBody>
          <a:bodyPr wrap="square" lIns="19050" tIns="0" rIns="19050" bIns="0" anchor="t">
            <a:noAutofit/>
          </a:bodyPr>
          <a:lstStyle>
            <a:defPPr marL="0" indent="0" algn="l">
              <a:buNone/>
              <a:defRPr sz="6375" b="1">
                <a:solidFill>
                  <a:srgbClr val="071D36"/>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6375" b="1">
                <a:solidFill>
                  <a:srgbClr val="071D36"/>
                </a:solidFill>
                <a:latin typeface="Arial"/>
                <a:ea typeface="Arial"/>
                <a:cs typeface="Arial"/>
              </a:defRPr>
            </a:pPr>
            <a:r>
              <a:rPr sz="6375" b="1">
                <a:solidFill>
                  <a:srgbClr val="071D36"/>
                </a:solidFill>
                <a:latin typeface="Arial"/>
                <a:ea typeface="Arial"/>
                <a:cs typeface="Arial"/>
              </a:rPr>
              <a:t>99</a:t>
            </a:r>
          </a:p>
        </p:txBody>
      </p:sp>
      <p:sp>
        <p:nvSpPr>
          <p:cNvPr id="811155603" name="Text 433 [811155603]">
            <a:extLst>
              <a:ext uri="{FF2B5EF4-FFF2-40B4-BE49-F238E27FC236}">
                <a16:creationId xmlns:a16="http://schemas.microsoft.com/office/drawing/2014/main" id="{FDB50FAF-7700-4863-98FA-ADE9181568A7}"/>
              </a:ext>
            </a:extLst>
          </p:cNvPr>
          <p:cNvSpPr>
            <a:spLocks noGrp="1"/>
          </p:cNvSpPr>
          <p:nvPr/>
        </p:nvSpPr>
        <p:spPr>
          <a:xfrm>
            <a:off x="8391525" y="5286375"/>
            <a:ext cx="3343275" cy="533400"/>
          </a:xfrm>
          <a:prstGeom prst="rect">
            <a:avLst/>
          </a:prstGeom>
          <a:noFill/>
          <a:ln w="0">
            <a:noFill/>
          </a:ln>
        </p:spPr>
        <p:txBody>
          <a:bodyPr wrap="square" lIns="19050" tIns="0" rIns="19050" bIns="0" anchor="t">
            <a:noAutofit/>
          </a:bodyPr>
          <a:lstStyle>
            <a:defPPr marL="0" indent="0" algn="l">
              <a:buNone/>
              <a:defRPr sz="255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550" b="0">
                <a:solidFill>
                  <a:srgbClr val="102E44"/>
                </a:solidFill>
                <a:latin typeface="Arial"/>
                <a:ea typeface="Arial"/>
                <a:cs typeface="Arial"/>
              </a:defRPr>
            </a:pPr>
            <a:r>
              <a:rPr sz="2550" b="0">
                <a:solidFill>
                  <a:srgbClr val="102E44"/>
                </a:solidFill>
                <a:latin typeface="Arial"/>
                <a:ea typeface="Arial"/>
                <a:cs typeface="Arial"/>
              </a:rPr>
              <a:t>Highest risk</a:t>
            </a:r>
          </a:p>
        </p:txBody>
      </p:sp>
      <p:sp>
        <p:nvSpPr>
          <p:cNvPr id="811155604" name="Text 434 [811155604]">
            <a:extLst>
              <a:ext uri="{FF2B5EF4-FFF2-40B4-BE49-F238E27FC236}">
                <a16:creationId xmlns:a16="http://schemas.microsoft.com/office/drawing/2014/main" id="{76C0438F-541D-4B58-998A-29D4C0C56E5F}"/>
              </a:ext>
            </a:extLst>
          </p:cNvPr>
          <p:cNvSpPr>
            <a:spLocks noGrp="1"/>
          </p:cNvSpPr>
          <p:nvPr/>
        </p:nvSpPr>
        <p:spPr>
          <a:xfrm>
            <a:off x="457200" y="5991225"/>
            <a:ext cx="11277600" cy="466725"/>
          </a:xfrm>
          <a:prstGeom prst="rect">
            <a:avLst/>
          </a:prstGeom>
          <a:noFill/>
          <a:ln w="0">
            <a:noFill/>
          </a:ln>
        </p:spPr>
        <p:txBody>
          <a:bodyPr wrap="square" lIns="19050" tIns="0" rIns="19050" bIns="0" anchor="t">
            <a:noAutofit/>
          </a:bodyPr>
          <a:lstStyle>
            <a:defPPr marL="0" indent="0" algn="l">
              <a:buNone/>
              <a:defRPr sz="225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250" b="0">
                <a:solidFill>
                  <a:srgbClr val="102E44"/>
                </a:solidFill>
                <a:latin typeface="Arial"/>
                <a:ea typeface="Arial"/>
                <a:cs typeface="Arial"/>
              </a:defRPr>
            </a:pPr>
            <a:r>
              <a:rPr sz="2250" b="0">
                <a:solidFill>
                  <a:srgbClr val="102E44"/>
                </a:solidFill>
                <a:latin typeface="Arial"/>
                <a:ea typeface="Arial"/>
                <a:cs typeface="Arial"/>
              </a:rPr>
              <a:t>Tracked: 30-day mortality, average length of stay and 30-day readmission</a:t>
            </a:r>
          </a:p>
        </p:txBody>
      </p:sp>
    </p:spTree>
    <p:extLst>
      <p:ext uri="{BB962C8B-B14F-4D97-AF65-F5344CB8AC3E}">
        <p14:creationId xmlns:p14="http://schemas.microsoft.com/office/powerpoint/2010/main" val="36701322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11155605]">
          <a:extLst>
            <a:ext uri="{FF2B5EF4-FFF2-40B4-BE49-F238E27FC236}">
              <a16:creationId xmlns:a16="http://schemas.microsoft.com/office/drawing/2014/main" id="{4D7FFC82-555F-414F-ADD4-28DCF5FEB4EB}"/>
            </a:ext>
          </a:extLst>
        </p:cNvPr>
        <p:cNvGrpSpPr/>
        <p:nvPr/>
      </p:nvGrpSpPr>
      <p:grpSpPr>
        <a:xfrm>
          <a:off x="0" y="0"/>
          <a:ext cx="0" cy="0"/>
          <a:chOff x="0" y="0"/>
          <a:chExt cx="0" cy="0"/>
        </a:xfrm>
      </p:grpSpPr>
      <p:sp>
        <p:nvSpPr>
          <p:cNvPr id="811155607" name="Panel 436 [811155607]">
            <a:extLst>
              <a:ext uri="{FF2B5EF4-FFF2-40B4-BE49-F238E27FC236}">
                <a16:creationId xmlns:a16="http://schemas.microsoft.com/office/drawing/2014/main" id="{10391422-07D1-4770-8B75-257771955DC2}"/>
              </a:ext>
            </a:extLst>
          </p:cNvPr>
          <p:cNvSpPr>
            <a:spLocks noGrp="1"/>
          </p:cNvSpPr>
          <p:nvPr/>
        </p:nvSpPr>
        <p:spPr>
          <a:xfrm>
            <a:off x="0" y="0"/>
            <a:ext cx="12192000" cy="1419225"/>
          </a:xfrm>
          <a:prstGeom prst="rect">
            <a:avLst/>
          </a:prstGeom>
          <a:solidFill>
            <a:srgbClr val="071D36"/>
          </a:solidFill>
          <a:ln w="0">
            <a:noFill/>
          </a:ln>
        </p:spPr>
        <p:txBody>
          <a:bodyPr/>
          <a:lstStyle/>
          <a:p>
            <a:endParaRPr lang="en-US"/>
          </a:p>
        </p:txBody>
      </p:sp>
      <p:sp>
        <p:nvSpPr>
          <p:cNvPr id="811155608" name="Panel 437 [811155608]">
            <a:extLst>
              <a:ext uri="{FF2B5EF4-FFF2-40B4-BE49-F238E27FC236}">
                <a16:creationId xmlns:a16="http://schemas.microsoft.com/office/drawing/2014/main" id="{CB01FDD6-BA8B-4A41-ADC9-F4194F22F85E}"/>
              </a:ext>
            </a:extLst>
          </p:cNvPr>
          <p:cNvSpPr>
            <a:spLocks noGrp="1"/>
          </p:cNvSpPr>
          <p:nvPr/>
        </p:nvSpPr>
        <p:spPr>
          <a:xfrm>
            <a:off x="457200" y="1314450"/>
            <a:ext cx="11277600" cy="38100"/>
          </a:xfrm>
          <a:prstGeom prst="rect">
            <a:avLst/>
          </a:prstGeom>
          <a:solidFill>
            <a:srgbClr val="00CCE3"/>
          </a:solidFill>
          <a:ln w="0">
            <a:noFill/>
          </a:ln>
        </p:spPr>
        <p:txBody>
          <a:bodyPr/>
          <a:lstStyle/>
          <a:p>
            <a:endParaRPr lang="en-US"/>
          </a:p>
        </p:txBody>
      </p:sp>
      <p:sp>
        <p:nvSpPr>
          <p:cNvPr id="811155609" name="Text 438 [811155609]">
            <a:extLst>
              <a:ext uri="{FF2B5EF4-FFF2-40B4-BE49-F238E27FC236}">
                <a16:creationId xmlns:a16="http://schemas.microsoft.com/office/drawing/2014/main" id="{E2D6EA7C-0A80-4F28-B5FC-CCCA69D6A96D}"/>
              </a:ext>
            </a:extLst>
          </p:cNvPr>
          <p:cNvSpPr>
            <a:spLocks noGrp="1"/>
          </p:cNvSpPr>
          <p:nvPr/>
        </p:nvSpPr>
        <p:spPr>
          <a:xfrm>
            <a:off x="457200" y="295275"/>
            <a:ext cx="11277600" cy="1000125"/>
          </a:xfrm>
          <a:prstGeom prst="rect">
            <a:avLst/>
          </a:prstGeom>
          <a:noFill/>
          <a:ln w="0">
            <a:noFill/>
          </a:ln>
        </p:spPr>
        <p:txBody>
          <a:bodyPr wrap="square" lIns="19050" tIns="0" rIns="19050" bIns="0" anchor="t">
            <a:noAutofit/>
          </a:bodyPr>
          <a:lstStyle>
            <a:defPPr marL="0" indent="0" algn="l">
              <a:buNone/>
              <a:defRPr sz="3675" b="1">
                <a:solidFill>
                  <a:srgbClr val="FFFFFF"/>
                </a:solidFill>
                <a:latin typeface="Arial Narrow"/>
                <a:ea typeface="Arial Narrow"/>
                <a:cs typeface="Arial Narrow"/>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3675" b="1">
                <a:solidFill>
                  <a:srgbClr val="FFFFFF"/>
                </a:solidFill>
                <a:latin typeface="Arial Narrow"/>
                <a:ea typeface="Arial Narrow"/>
                <a:cs typeface="Arial Narrow"/>
              </a:defRPr>
            </a:pPr>
            <a:r>
              <a:rPr sz="3675" b="1">
                <a:solidFill>
                  <a:srgbClr val="FFFFFF"/>
                </a:solidFill>
                <a:latin typeface="Arial Narrow"/>
                <a:ea typeface="Arial Narrow"/>
                <a:cs typeface="Arial Narrow"/>
              </a:rPr>
              <a:t>AGE-FRIENDLY UNIT DASHBOARD</a:t>
            </a:r>
          </a:p>
        </p:txBody>
      </p:sp>
      <p:sp>
        <p:nvSpPr>
          <p:cNvPr id="811155610" name="Source context [811155610]">
            <a:extLst>
              <a:ext uri="{FF2B5EF4-FFF2-40B4-BE49-F238E27FC236}">
                <a16:creationId xmlns:a16="http://schemas.microsoft.com/office/drawing/2014/main" id="{477A3C8E-F5FA-4BA5-9083-10E8F5F55203}"/>
              </a:ext>
            </a:extLst>
          </p:cNvPr>
          <p:cNvSpPr>
            <a:spLocks noGrp="1"/>
          </p:cNvSpPr>
          <p:nvPr/>
        </p:nvSpPr>
        <p:spPr>
          <a:xfrm>
            <a:off x="457200" y="1504950"/>
            <a:ext cx="11277600" cy="666750"/>
          </a:xfrm>
          <a:prstGeom prst="rect">
            <a:avLst/>
          </a:prstGeom>
          <a:noFill/>
          <a:ln w="0">
            <a:noFill/>
          </a:ln>
        </p:spPr>
        <p:txBody>
          <a:bodyPr wrap="square" lIns="19050" tIns="0" rIns="19050" bIns="0" anchor="t">
            <a:noAutofit/>
          </a:bodyPr>
          <a:lstStyle>
            <a:defPPr marL="0" indent="0" algn="l">
              <a:buNone/>
              <a:defRPr sz="2250" b="0">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250" b="0">
                <a:solidFill>
                  <a:srgbClr val="006D80"/>
                </a:solidFill>
                <a:latin typeface="Arial"/>
                <a:ea typeface="Arial"/>
                <a:cs typeface="Arial"/>
              </a:defRPr>
            </a:pPr>
            <a:r>
              <a:rPr sz="2250" b="0">
                <a:solidFill>
                  <a:srgbClr val="006D80"/>
                </a:solidFill>
                <a:latin typeface="Arial"/>
                <a:ea typeface="Arial"/>
                <a:cs typeface="Arial"/>
              </a:rPr>
              <a:t>Source dashboard dated October 8, 2026</a:t>
            </a:r>
          </a:p>
        </p:txBody>
      </p:sp>
      <p:sp>
        <p:nvSpPr>
          <p:cNvPr id="811155611" name="Text 439 [811155611]">
            <a:extLst>
              <a:ext uri="{FF2B5EF4-FFF2-40B4-BE49-F238E27FC236}">
                <a16:creationId xmlns:a16="http://schemas.microsoft.com/office/drawing/2014/main" id="{C36F856D-60E7-4848-89AD-629CB2ACE213}"/>
              </a:ext>
            </a:extLst>
          </p:cNvPr>
          <p:cNvSpPr>
            <a:spLocks noGrp="1"/>
          </p:cNvSpPr>
          <p:nvPr/>
        </p:nvSpPr>
        <p:spPr>
          <a:xfrm>
            <a:off x="457200" y="6515100"/>
            <a:ext cx="9906000" cy="247650"/>
          </a:xfrm>
          <a:prstGeom prst="rect">
            <a:avLst/>
          </a:prstGeom>
          <a:noFill/>
          <a:ln w="0">
            <a:noFill/>
          </a:ln>
        </p:spPr>
        <p:txBody>
          <a:bodyPr wrap="square" lIns="19050" tIns="0" rIns="19050" bIns="0" anchor="t">
            <a:noAutofit/>
          </a:bodyPr>
          <a:lstStyle>
            <a:defPPr marL="0" indent="0" algn="l">
              <a:buNone/>
              <a:defRPr sz="1500" b="0">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500" b="0">
                <a:solidFill>
                  <a:srgbClr val="31576A"/>
                </a:solidFill>
                <a:latin typeface="Arial"/>
                <a:ea typeface="Arial"/>
                <a:cs typeface="Arial"/>
              </a:defRPr>
            </a:pPr>
            <a:r>
              <a:rPr sz="1500" b="0">
                <a:solidFill>
                  <a:srgbClr val="31576A"/>
                </a:solidFill>
                <a:latin typeface="Arial"/>
                <a:ea typeface="Arial"/>
                <a:cs typeface="Arial"/>
              </a:rPr>
              <a:t>VA Providence Healthcare System</a:t>
            </a:r>
          </a:p>
        </p:txBody>
      </p:sp>
      <p:sp>
        <p:nvSpPr>
          <p:cNvPr id="811155612" name="Text 440 [811155612]">
            <a:extLst>
              <a:ext uri="{FF2B5EF4-FFF2-40B4-BE49-F238E27FC236}">
                <a16:creationId xmlns:a16="http://schemas.microsoft.com/office/drawing/2014/main" id="{F00FC78A-02DD-45B3-860C-64919F0D8BE0}"/>
              </a:ext>
            </a:extLst>
          </p:cNvPr>
          <p:cNvSpPr>
            <a:spLocks noGrp="1"/>
          </p:cNvSpPr>
          <p:nvPr/>
        </p:nvSpPr>
        <p:spPr>
          <a:xfrm>
            <a:off x="11182350" y="6486525"/>
            <a:ext cx="571500" cy="285750"/>
          </a:xfrm>
          <a:prstGeom prst="rect">
            <a:avLst/>
          </a:prstGeom>
          <a:noFill/>
          <a:ln w="0">
            <a:noFill/>
          </a:ln>
        </p:spPr>
        <p:txBody>
          <a:bodyPr wrap="square" lIns="19050" tIns="0" rIns="19050" bIns="0" anchor="t">
            <a:noAutofit/>
          </a:bodyPr>
          <a:lstStyle>
            <a:defPPr marL="0" indent="0" algn="l">
              <a:buNone/>
              <a:defRPr sz="1650" b="1">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650" b="1">
                <a:solidFill>
                  <a:srgbClr val="31576A"/>
                </a:solidFill>
                <a:latin typeface="Arial"/>
                <a:ea typeface="Arial"/>
                <a:cs typeface="Arial"/>
              </a:defRPr>
            </a:pPr>
            <a:r>
              <a:rPr sz="1650" b="1">
                <a:solidFill>
                  <a:srgbClr val="31576A"/>
                </a:solidFill>
                <a:latin typeface="Arial"/>
                <a:ea typeface="Arial"/>
                <a:cs typeface="Arial"/>
              </a:rPr>
              <a:t>34</a:t>
            </a:r>
          </a:p>
        </p:txBody>
      </p:sp>
      <p:sp>
        <p:nvSpPr>
          <p:cNvPr id="811155613" name="Text 441 [811155613]">
            <a:extLst>
              <a:ext uri="{FF2B5EF4-FFF2-40B4-BE49-F238E27FC236}">
                <a16:creationId xmlns:a16="http://schemas.microsoft.com/office/drawing/2014/main" id="{557DF6C6-D8D1-478D-845E-22D3AF0EBCB2}"/>
              </a:ext>
            </a:extLst>
          </p:cNvPr>
          <p:cNvSpPr>
            <a:spLocks noGrp="1"/>
          </p:cNvSpPr>
          <p:nvPr/>
        </p:nvSpPr>
        <p:spPr>
          <a:xfrm>
            <a:off x="457200" y="2333625"/>
            <a:ext cx="3524250" cy="895350"/>
          </a:xfrm>
          <a:prstGeom prst="rect">
            <a:avLst/>
          </a:prstGeom>
          <a:noFill/>
          <a:ln w="0">
            <a:noFill/>
          </a:ln>
        </p:spPr>
        <p:txBody>
          <a:bodyPr wrap="square" lIns="19050" tIns="0" rIns="19050" bIns="0" anchor="t">
            <a:noAutofit/>
          </a:bodyPr>
          <a:lstStyle>
            <a:defPPr marL="0" indent="0" algn="l">
              <a:buNone/>
              <a:defRPr sz="5325" b="1">
                <a:solidFill>
                  <a:srgbClr val="071D36"/>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5325" b="1">
                <a:solidFill>
                  <a:srgbClr val="071D36"/>
                </a:solidFill>
                <a:latin typeface="Arial"/>
                <a:ea typeface="Arial"/>
                <a:cs typeface="Arial"/>
              </a:defRPr>
            </a:pPr>
            <a:r>
              <a:rPr sz="5325" b="1">
                <a:solidFill>
                  <a:srgbClr val="071D36"/>
                </a:solidFill>
                <a:latin typeface="Arial"/>
                <a:ea typeface="Arial"/>
                <a:cs typeface="Arial"/>
              </a:rPr>
              <a:t>934</a:t>
            </a:r>
          </a:p>
        </p:txBody>
      </p:sp>
      <p:sp>
        <p:nvSpPr>
          <p:cNvPr id="811155614" name="Text 442 [811155614]">
            <a:extLst>
              <a:ext uri="{FF2B5EF4-FFF2-40B4-BE49-F238E27FC236}">
                <a16:creationId xmlns:a16="http://schemas.microsoft.com/office/drawing/2014/main" id="{ED65928B-92E7-4D3C-A74C-44BE176D3F4F}"/>
              </a:ext>
            </a:extLst>
          </p:cNvPr>
          <p:cNvSpPr>
            <a:spLocks noGrp="1"/>
          </p:cNvSpPr>
          <p:nvPr/>
        </p:nvSpPr>
        <p:spPr>
          <a:xfrm>
            <a:off x="457200" y="3352800"/>
            <a:ext cx="3524250" cy="75247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Total patients</a:t>
            </a:r>
          </a:p>
        </p:txBody>
      </p:sp>
      <p:sp>
        <p:nvSpPr>
          <p:cNvPr id="811155615" name="Text 443 [811155615]">
            <a:extLst>
              <a:ext uri="{FF2B5EF4-FFF2-40B4-BE49-F238E27FC236}">
                <a16:creationId xmlns:a16="http://schemas.microsoft.com/office/drawing/2014/main" id="{4B56A272-B20D-447C-B8F4-5EF2C41214A5}"/>
              </a:ext>
            </a:extLst>
          </p:cNvPr>
          <p:cNvSpPr>
            <a:spLocks noGrp="1"/>
          </p:cNvSpPr>
          <p:nvPr/>
        </p:nvSpPr>
        <p:spPr>
          <a:xfrm>
            <a:off x="4267200" y="2333625"/>
            <a:ext cx="3524250" cy="895350"/>
          </a:xfrm>
          <a:prstGeom prst="rect">
            <a:avLst/>
          </a:prstGeom>
          <a:noFill/>
          <a:ln w="0">
            <a:noFill/>
          </a:ln>
        </p:spPr>
        <p:txBody>
          <a:bodyPr wrap="square" lIns="19050" tIns="0" rIns="19050" bIns="0" anchor="t">
            <a:noAutofit/>
          </a:bodyPr>
          <a:lstStyle>
            <a:defPPr marL="0" indent="0" algn="l">
              <a:buNone/>
              <a:defRPr sz="5325" b="1">
                <a:solidFill>
                  <a:srgbClr val="071D36"/>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5325" b="1">
                <a:solidFill>
                  <a:srgbClr val="071D36"/>
                </a:solidFill>
                <a:latin typeface="Arial"/>
                <a:ea typeface="Arial"/>
                <a:cs typeface="Arial"/>
              </a:defRPr>
            </a:pPr>
            <a:r>
              <a:rPr sz="5325" b="1">
                <a:solidFill>
                  <a:srgbClr val="071D36"/>
                </a:solidFill>
                <a:latin typeface="Arial"/>
                <a:ea typeface="Arial"/>
                <a:cs typeface="Arial"/>
              </a:rPr>
              <a:t>83</a:t>
            </a:r>
          </a:p>
        </p:txBody>
      </p:sp>
      <p:sp>
        <p:nvSpPr>
          <p:cNvPr id="811155616" name="Text 444 [811155616]">
            <a:extLst>
              <a:ext uri="{FF2B5EF4-FFF2-40B4-BE49-F238E27FC236}">
                <a16:creationId xmlns:a16="http://schemas.microsoft.com/office/drawing/2014/main" id="{182919B9-0F2A-4D18-A636-2BF4B218662C}"/>
              </a:ext>
            </a:extLst>
          </p:cNvPr>
          <p:cNvSpPr>
            <a:spLocks noGrp="1"/>
          </p:cNvSpPr>
          <p:nvPr/>
        </p:nvSpPr>
        <p:spPr>
          <a:xfrm>
            <a:off x="4267200" y="3352800"/>
            <a:ext cx="3524250" cy="75247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Average age</a:t>
            </a:r>
          </a:p>
        </p:txBody>
      </p:sp>
      <p:sp>
        <p:nvSpPr>
          <p:cNvPr id="811155617" name="Text 445 [811155617]">
            <a:extLst>
              <a:ext uri="{FF2B5EF4-FFF2-40B4-BE49-F238E27FC236}">
                <a16:creationId xmlns:a16="http://schemas.microsoft.com/office/drawing/2014/main" id="{1E0AB431-64A2-40D9-9C2D-BB5B15C26759}"/>
              </a:ext>
            </a:extLst>
          </p:cNvPr>
          <p:cNvSpPr>
            <a:spLocks noGrp="1"/>
          </p:cNvSpPr>
          <p:nvPr/>
        </p:nvSpPr>
        <p:spPr>
          <a:xfrm>
            <a:off x="8077200" y="2333625"/>
            <a:ext cx="3524250" cy="895350"/>
          </a:xfrm>
          <a:prstGeom prst="rect">
            <a:avLst/>
          </a:prstGeom>
          <a:noFill/>
          <a:ln w="0">
            <a:noFill/>
          </a:ln>
        </p:spPr>
        <p:txBody>
          <a:bodyPr wrap="square" lIns="19050" tIns="0" rIns="19050" bIns="0" anchor="t">
            <a:noAutofit/>
          </a:bodyPr>
          <a:lstStyle>
            <a:defPPr marL="0" indent="0" algn="l">
              <a:buNone/>
              <a:defRPr sz="5325" b="1">
                <a:solidFill>
                  <a:srgbClr val="071D36"/>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5325" b="1">
                <a:solidFill>
                  <a:srgbClr val="071D36"/>
                </a:solidFill>
                <a:latin typeface="Arial"/>
                <a:ea typeface="Arial"/>
                <a:cs typeface="Arial"/>
              </a:defRPr>
            </a:pPr>
            <a:r>
              <a:rPr sz="5325" b="1">
                <a:solidFill>
                  <a:srgbClr val="071D36"/>
                </a:solidFill>
                <a:latin typeface="Arial"/>
                <a:ea typeface="Arial"/>
                <a:cs typeface="Arial"/>
              </a:rPr>
              <a:t>4%</a:t>
            </a:r>
          </a:p>
        </p:txBody>
      </p:sp>
      <p:sp>
        <p:nvSpPr>
          <p:cNvPr id="811155618" name="Text 446 [811155618]">
            <a:extLst>
              <a:ext uri="{FF2B5EF4-FFF2-40B4-BE49-F238E27FC236}">
                <a16:creationId xmlns:a16="http://schemas.microsoft.com/office/drawing/2014/main" id="{739CB652-E759-436C-AEF7-3F56CB7D84EA}"/>
              </a:ext>
            </a:extLst>
          </p:cNvPr>
          <p:cNvSpPr>
            <a:spLocks noGrp="1"/>
          </p:cNvSpPr>
          <p:nvPr/>
        </p:nvSpPr>
        <p:spPr>
          <a:xfrm>
            <a:off x="8077200" y="3352800"/>
            <a:ext cx="3524250" cy="75247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30-day mortality</a:t>
            </a:r>
          </a:p>
        </p:txBody>
      </p:sp>
      <p:sp>
        <p:nvSpPr>
          <p:cNvPr id="811155619" name="Text 447 [811155619]">
            <a:extLst>
              <a:ext uri="{FF2B5EF4-FFF2-40B4-BE49-F238E27FC236}">
                <a16:creationId xmlns:a16="http://schemas.microsoft.com/office/drawing/2014/main" id="{38F7AF73-71C9-4309-B6D7-AD2A84EFE373}"/>
              </a:ext>
            </a:extLst>
          </p:cNvPr>
          <p:cNvSpPr>
            <a:spLocks noGrp="1"/>
          </p:cNvSpPr>
          <p:nvPr/>
        </p:nvSpPr>
        <p:spPr>
          <a:xfrm>
            <a:off x="457200" y="4295775"/>
            <a:ext cx="3524250" cy="895350"/>
          </a:xfrm>
          <a:prstGeom prst="rect">
            <a:avLst/>
          </a:prstGeom>
          <a:noFill/>
          <a:ln w="0">
            <a:noFill/>
          </a:ln>
        </p:spPr>
        <p:txBody>
          <a:bodyPr wrap="square" lIns="19050" tIns="0" rIns="19050" bIns="0" anchor="t">
            <a:noAutofit/>
          </a:bodyPr>
          <a:lstStyle>
            <a:defPPr marL="0" indent="0" algn="l">
              <a:buNone/>
              <a:defRPr sz="5325" b="1">
                <a:solidFill>
                  <a:srgbClr val="071D36"/>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5325" b="1">
                <a:solidFill>
                  <a:srgbClr val="071D36"/>
                </a:solidFill>
                <a:latin typeface="Arial"/>
                <a:ea typeface="Arial"/>
                <a:cs typeface="Arial"/>
              </a:defRPr>
            </a:pPr>
            <a:r>
              <a:rPr sz="5325" b="1">
                <a:solidFill>
                  <a:srgbClr val="071D36"/>
                </a:solidFill>
                <a:latin typeface="Arial"/>
                <a:ea typeface="Arial"/>
                <a:cs typeface="Arial"/>
              </a:rPr>
              <a:t>7.7 days</a:t>
            </a:r>
          </a:p>
        </p:txBody>
      </p:sp>
      <p:sp>
        <p:nvSpPr>
          <p:cNvPr id="811155620" name="Text 448 [811155620]">
            <a:extLst>
              <a:ext uri="{FF2B5EF4-FFF2-40B4-BE49-F238E27FC236}">
                <a16:creationId xmlns:a16="http://schemas.microsoft.com/office/drawing/2014/main" id="{8A11FFB3-6A19-4FBA-A980-D62CE16F22E8}"/>
              </a:ext>
            </a:extLst>
          </p:cNvPr>
          <p:cNvSpPr>
            <a:spLocks noGrp="1"/>
          </p:cNvSpPr>
          <p:nvPr/>
        </p:nvSpPr>
        <p:spPr>
          <a:xfrm>
            <a:off x="457200" y="5314950"/>
            <a:ext cx="3524250" cy="75247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Average length of stay</a:t>
            </a:r>
          </a:p>
        </p:txBody>
      </p:sp>
      <p:sp>
        <p:nvSpPr>
          <p:cNvPr id="811155621" name="Text 449 [811155621]">
            <a:extLst>
              <a:ext uri="{FF2B5EF4-FFF2-40B4-BE49-F238E27FC236}">
                <a16:creationId xmlns:a16="http://schemas.microsoft.com/office/drawing/2014/main" id="{FDC6F0F0-A5F0-4140-8F4B-2969F1EA3102}"/>
              </a:ext>
            </a:extLst>
          </p:cNvPr>
          <p:cNvSpPr>
            <a:spLocks noGrp="1"/>
          </p:cNvSpPr>
          <p:nvPr/>
        </p:nvSpPr>
        <p:spPr>
          <a:xfrm>
            <a:off x="4267200" y="4295775"/>
            <a:ext cx="3524250" cy="895350"/>
          </a:xfrm>
          <a:prstGeom prst="rect">
            <a:avLst/>
          </a:prstGeom>
          <a:noFill/>
          <a:ln w="0">
            <a:noFill/>
          </a:ln>
        </p:spPr>
        <p:txBody>
          <a:bodyPr wrap="square" lIns="19050" tIns="0" rIns="19050" bIns="0" anchor="t">
            <a:noAutofit/>
          </a:bodyPr>
          <a:lstStyle>
            <a:defPPr marL="0" indent="0" algn="l">
              <a:buNone/>
              <a:defRPr sz="5325" b="1">
                <a:solidFill>
                  <a:srgbClr val="071D36"/>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5325" b="1">
                <a:solidFill>
                  <a:srgbClr val="071D36"/>
                </a:solidFill>
                <a:latin typeface="Arial"/>
                <a:ea typeface="Arial"/>
                <a:cs typeface="Arial"/>
              </a:defRPr>
            </a:pPr>
            <a:r>
              <a:rPr sz="5325" b="1">
                <a:solidFill>
                  <a:srgbClr val="071D36"/>
                </a:solidFill>
                <a:latin typeface="Arial"/>
                <a:ea typeface="Arial"/>
                <a:cs typeface="Arial"/>
              </a:rPr>
              <a:t>14%</a:t>
            </a:r>
          </a:p>
        </p:txBody>
      </p:sp>
      <p:sp>
        <p:nvSpPr>
          <p:cNvPr id="811155622" name="Text 450 [811155622]">
            <a:extLst>
              <a:ext uri="{FF2B5EF4-FFF2-40B4-BE49-F238E27FC236}">
                <a16:creationId xmlns:a16="http://schemas.microsoft.com/office/drawing/2014/main" id="{5AE42D40-51B7-4A5E-971A-1C765986BB4D}"/>
              </a:ext>
            </a:extLst>
          </p:cNvPr>
          <p:cNvSpPr>
            <a:spLocks noGrp="1"/>
          </p:cNvSpPr>
          <p:nvPr/>
        </p:nvSpPr>
        <p:spPr>
          <a:xfrm>
            <a:off x="4267200" y="5314950"/>
            <a:ext cx="3524250" cy="75247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30-day readmission</a:t>
            </a:r>
          </a:p>
        </p:txBody>
      </p:sp>
      <p:sp>
        <p:nvSpPr>
          <p:cNvPr id="811155623" name="Text 451 [811155623]">
            <a:extLst>
              <a:ext uri="{FF2B5EF4-FFF2-40B4-BE49-F238E27FC236}">
                <a16:creationId xmlns:a16="http://schemas.microsoft.com/office/drawing/2014/main" id="{CF8E8FF2-5B77-442C-9DFD-1E4C5B748496}"/>
              </a:ext>
            </a:extLst>
          </p:cNvPr>
          <p:cNvSpPr>
            <a:spLocks noGrp="1"/>
          </p:cNvSpPr>
          <p:nvPr/>
        </p:nvSpPr>
        <p:spPr>
          <a:xfrm>
            <a:off x="457200" y="6067425"/>
            <a:ext cx="11277600" cy="409575"/>
          </a:xfrm>
          <a:prstGeom prst="rect">
            <a:avLst/>
          </a:prstGeom>
          <a:noFill/>
          <a:ln w="0">
            <a:noFill/>
          </a:ln>
        </p:spPr>
        <p:txBody>
          <a:bodyPr wrap="square" lIns="19050" tIns="0" rIns="19050" bIns="0" anchor="t">
            <a:noAutofit/>
          </a:bodyPr>
          <a:lstStyle>
            <a:defPPr marL="0" indent="0" algn="l">
              <a:buNone/>
              <a:defRPr sz="2100" b="0">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100" b="0">
                <a:solidFill>
                  <a:srgbClr val="31576A"/>
                </a:solidFill>
                <a:latin typeface="Arial"/>
                <a:ea typeface="Arial"/>
                <a:cs typeface="Arial"/>
              </a:defRPr>
            </a:pPr>
            <a:r>
              <a:rPr sz="2100" b="0">
                <a:solidFill>
                  <a:srgbClr val="31576A"/>
                </a:solidFill>
                <a:latin typeface="Arial"/>
                <a:ea typeface="Arial"/>
                <a:cs typeface="Arial"/>
              </a:rPr>
              <a:t>Age and readmission differ from the source’s reported outcomes.</a:t>
            </a:r>
          </a:p>
        </p:txBody>
      </p:sp>
    </p:spTree>
    <p:extLst>
      <p:ext uri="{BB962C8B-B14F-4D97-AF65-F5344CB8AC3E}">
        <p14:creationId xmlns:p14="http://schemas.microsoft.com/office/powerpoint/2010/main" val="1948255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11155624]">
          <a:extLst>
            <a:ext uri="{FF2B5EF4-FFF2-40B4-BE49-F238E27FC236}">
              <a16:creationId xmlns:a16="http://schemas.microsoft.com/office/drawing/2014/main" id="{7B4519A8-C76B-46F9-8CB5-D329D3AD103A}"/>
            </a:ext>
          </a:extLst>
        </p:cNvPr>
        <p:cNvGrpSpPr/>
        <p:nvPr/>
      </p:nvGrpSpPr>
      <p:grpSpPr>
        <a:xfrm>
          <a:off x="0" y="0"/>
          <a:ext cx="0" cy="0"/>
          <a:chOff x="0" y="0"/>
          <a:chExt cx="0" cy="0"/>
        </a:xfrm>
      </p:grpSpPr>
      <p:sp>
        <p:nvSpPr>
          <p:cNvPr id="811155625" name="Text 452 [811155625]">
            <a:extLst>
              <a:ext uri="{FF2B5EF4-FFF2-40B4-BE49-F238E27FC236}">
                <a16:creationId xmlns:a16="http://schemas.microsoft.com/office/drawing/2014/main" id="{5FDA150C-7FCB-41AE-9574-1C73A1311F82}"/>
              </a:ext>
            </a:extLst>
          </p:cNvPr>
          <p:cNvSpPr>
            <a:spLocks noGrp="1"/>
          </p:cNvSpPr>
          <p:nvPr/>
        </p:nvSpPr>
        <p:spPr>
          <a:xfrm>
            <a:off x="457200" y="361950"/>
            <a:ext cx="11277600" cy="685800"/>
          </a:xfrm>
          <a:prstGeom prst="rect">
            <a:avLst/>
          </a:prstGeom>
          <a:noFill/>
          <a:ln w="0">
            <a:noFill/>
          </a:ln>
        </p:spPr>
        <p:txBody>
          <a:bodyPr wrap="square" lIns="19050" tIns="0" rIns="19050" bIns="0" anchor="t">
            <a:noAutofit/>
          </a:bodyPr>
          <a:lstStyle>
            <a:defPPr marL="0" indent="0" algn="l">
              <a:buNone/>
              <a:defRPr sz="3375" b="1">
                <a:solidFill>
                  <a:srgbClr val="071D36"/>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3375" b="1">
                <a:solidFill>
                  <a:srgbClr val="071D36"/>
                </a:solidFill>
                <a:latin typeface="Arial"/>
                <a:ea typeface="Arial"/>
                <a:cs typeface="Arial"/>
              </a:defRPr>
            </a:pPr>
            <a:r>
              <a:rPr sz="3375" b="1">
                <a:solidFill>
                  <a:srgbClr val="071D36"/>
                </a:solidFill>
                <a:latin typeface="Arial"/>
                <a:ea typeface="Arial"/>
                <a:cs typeface="Arial"/>
              </a:rPr>
              <a:t>Dashboard source detail / October 8, 2026</a:t>
            </a:r>
          </a:p>
        </p:txBody>
      </p:sp>
      <p:pic>
        <p:nvPicPr>
          <p:cNvPr id="811155626" name="Shape [811155626]">
            <a:extLst>
              <a:ext uri="{FF2B5EF4-FFF2-40B4-BE49-F238E27FC236}">
                <a16:creationId xmlns:a16="http://schemas.microsoft.com/office/drawing/2014/main" id="{ECDC1D91-CBA0-4B78-88AE-B8F96B80C8E9}"/>
              </a:ext>
            </a:extLst>
          </p:cNvPr>
          <p:cNvPicPr>
            <a:picLocks noChangeAspect="1"/>
          </p:cNvPicPr>
          <p:nvPr/>
        </p:nvPicPr>
        <p:blipFill>
          <a:blip r:embed="rId3"/>
          <a:srcRect t="13700"/>
          <a:stretch/>
        </p:blipFill>
        <p:spPr>
          <a:xfrm>
            <a:off x="457200" y="1276350"/>
            <a:ext cx="11277600" cy="4944120"/>
          </a:xfrm>
          <a:prstGeom prst="rect">
            <a:avLst/>
          </a:prstGeom>
        </p:spPr>
      </p:pic>
      <p:sp>
        <p:nvSpPr>
          <p:cNvPr id="811155627" name="Text 453 [811155627]">
            <a:extLst>
              <a:ext uri="{FF2B5EF4-FFF2-40B4-BE49-F238E27FC236}">
                <a16:creationId xmlns:a16="http://schemas.microsoft.com/office/drawing/2014/main" id="{E5E47324-2098-4BED-88DC-9685AA7B5AE9}"/>
              </a:ext>
            </a:extLst>
          </p:cNvPr>
          <p:cNvSpPr>
            <a:spLocks noGrp="1"/>
          </p:cNvSpPr>
          <p:nvPr/>
        </p:nvSpPr>
        <p:spPr>
          <a:xfrm>
            <a:off x="457200" y="6343650"/>
            <a:ext cx="11277600" cy="333375"/>
          </a:xfrm>
          <a:prstGeom prst="rect">
            <a:avLst/>
          </a:prstGeom>
          <a:noFill/>
          <a:ln w="0">
            <a:noFill/>
          </a:ln>
        </p:spPr>
        <p:txBody>
          <a:bodyPr wrap="square" lIns="19050" tIns="0" rIns="19050" bIns="0" anchor="t">
            <a:noAutofit/>
          </a:bodyPr>
          <a:lstStyle>
            <a:defPPr marL="0" indent="0" algn="l">
              <a:buNone/>
              <a:defRPr sz="1800" b="0">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800" b="0">
                <a:solidFill>
                  <a:srgbClr val="31576A"/>
                </a:solidFill>
                <a:latin typeface="Arial"/>
                <a:ea typeface="Arial"/>
                <a:cs typeface="Arial"/>
              </a:defRPr>
            </a:pPr>
            <a:r>
              <a:rPr sz="1800" b="0">
                <a:solidFill>
                  <a:srgbClr val="31576A"/>
                </a:solidFill>
                <a:latin typeface="Arial"/>
                <a:ea typeface="Arial"/>
                <a:cs typeface="Arial"/>
              </a:rPr>
              <a:t>Source detail for reference; headline metrics are enlarged on the preceding slide.</a:t>
            </a:r>
          </a:p>
        </p:txBody>
      </p:sp>
    </p:spTree>
    <p:extLst>
      <p:ext uri="{BB962C8B-B14F-4D97-AF65-F5344CB8AC3E}">
        <p14:creationId xmlns:p14="http://schemas.microsoft.com/office/powerpoint/2010/main" val="8455738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11155628]">
          <a:extLst>
            <a:ext uri="{FF2B5EF4-FFF2-40B4-BE49-F238E27FC236}">
              <a16:creationId xmlns:a16="http://schemas.microsoft.com/office/drawing/2014/main" id="{FF0F9035-27E2-4A72-AE28-C94A0DF2BEA3}"/>
            </a:ext>
          </a:extLst>
        </p:cNvPr>
        <p:cNvGrpSpPr/>
        <p:nvPr/>
      </p:nvGrpSpPr>
      <p:grpSpPr>
        <a:xfrm>
          <a:off x="0" y="0"/>
          <a:ext cx="0" cy="0"/>
          <a:chOff x="0" y="0"/>
          <a:chExt cx="0" cy="0"/>
        </a:xfrm>
      </p:grpSpPr>
      <p:sp>
        <p:nvSpPr>
          <p:cNvPr id="811155630" name="Panel 455 [811155630]">
            <a:extLst>
              <a:ext uri="{FF2B5EF4-FFF2-40B4-BE49-F238E27FC236}">
                <a16:creationId xmlns:a16="http://schemas.microsoft.com/office/drawing/2014/main" id="{295A93E4-7B7E-4342-BD75-91A0829E06DE}"/>
              </a:ext>
            </a:extLst>
          </p:cNvPr>
          <p:cNvSpPr>
            <a:spLocks noGrp="1"/>
          </p:cNvSpPr>
          <p:nvPr/>
        </p:nvSpPr>
        <p:spPr>
          <a:xfrm>
            <a:off x="0" y="0"/>
            <a:ext cx="12192000" cy="1419225"/>
          </a:xfrm>
          <a:prstGeom prst="rect">
            <a:avLst/>
          </a:prstGeom>
          <a:solidFill>
            <a:srgbClr val="071D36"/>
          </a:solidFill>
          <a:ln w="0">
            <a:noFill/>
          </a:ln>
        </p:spPr>
        <p:txBody>
          <a:bodyPr/>
          <a:lstStyle/>
          <a:p>
            <a:endParaRPr lang="en-US"/>
          </a:p>
        </p:txBody>
      </p:sp>
      <p:sp>
        <p:nvSpPr>
          <p:cNvPr id="811155631" name="Panel 456 [811155631]">
            <a:extLst>
              <a:ext uri="{FF2B5EF4-FFF2-40B4-BE49-F238E27FC236}">
                <a16:creationId xmlns:a16="http://schemas.microsoft.com/office/drawing/2014/main" id="{35C16F2E-E1EF-4184-88A3-3A810ED54311}"/>
              </a:ext>
            </a:extLst>
          </p:cNvPr>
          <p:cNvSpPr>
            <a:spLocks noGrp="1"/>
          </p:cNvSpPr>
          <p:nvPr/>
        </p:nvSpPr>
        <p:spPr>
          <a:xfrm>
            <a:off x="457200" y="1314450"/>
            <a:ext cx="11277600" cy="38100"/>
          </a:xfrm>
          <a:prstGeom prst="rect">
            <a:avLst/>
          </a:prstGeom>
          <a:solidFill>
            <a:srgbClr val="00CCE3"/>
          </a:solidFill>
          <a:ln w="0">
            <a:noFill/>
          </a:ln>
        </p:spPr>
        <p:txBody>
          <a:bodyPr/>
          <a:lstStyle/>
          <a:p>
            <a:endParaRPr lang="en-US"/>
          </a:p>
        </p:txBody>
      </p:sp>
      <p:sp>
        <p:nvSpPr>
          <p:cNvPr id="811155632" name="Text 457 [811155632]">
            <a:extLst>
              <a:ext uri="{FF2B5EF4-FFF2-40B4-BE49-F238E27FC236}">
                <a16:creationId xmlns:a16="http://schemas.microsoft.com/office/drawing/2014/main" id="{33970528-226B-49A2-92E3-239CA84AFC22}"/>
              </a:ext>
            </a:extLst>
          </p:cNvPr>
          <p:cNvSpPr>
            <a:spLocks noGrp="1"/>
          </p:cNvSpPr>
          <p:nvPr/>
        </p:nvSpPr>
        <p:spPr>
          <a:xfrm>
            <a:off x="457200" y="295275"/>
            <a:ext cx="11277600" cy="1000125"/>
          </a:xfrm>
          <a:prstGeom prst="rect">
            <a:avLst/>
          </a:prstGeom>
          <a:noFill/>
          <a:ln w="0">
            <a:noFill/>
          </a:ln>
        </p:spPr>
        <p:txBody>
          <a:bodyPr wrap="square" lIns="19050" tIns="0" rIns="19050" bIns="0" anchor="t">
            <a:noAutofit/>
          </a:bodyPr>
          <a:lstStyle>
            <a:defPPr marL="0" indent="0" algn="l">
              <a:buNone/>
              <a:defRPr sz="3675" b="1">
                <a:solidFill>
                  <a:srgbClr val="FFFFFF"/>
                </a:solidFill>
                <a:latin typeface="Arial Narrow"/>
                <a:ea typeface="Arial Narrow"/>
                <a:cs typeface="Arial Narrow"/>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3675" b="1">
                <a:solidFill>
                  <a:srgbClr val="FFFFFF"/>
                </a:solidFill>
                <a:latin typeface="Arial Narrow"/>
                <a:ea typeface="Arial Narrow"/>
                <a:cs typeface="Arial Narrow"/>
              </a:defRPr>
            </a:pPr>
            <a:r>
              <a:rPr sz="3675" b="1">
                <a:solidFill>
                  <a:srgbClr val="FFFFFF"/>
                </a:solidFill>
                <a:latin typeface="Arial Narrow"/>
                <a:ea typeface="Arial Narrow"/>
                <a:cs typeface="Arial Narrow"/>
              </a:rPr>
              <a:t>REPORTED OUTCOMES</a:t>
            </a:r>
          </a:p>
        </p:txBody>
      </p:sp>
      <p:sp>
        <p:nvSpPr>
          <p:cNvPr id="811155633" name="Source context [811155633]">
            <a:extLst>
              <a:ext uri="{FF2B5EF4-FFF2-40B4-BE49-F238E27FC236}">
                <a16:creationId xmlns:a16="http://schemas.microsoft.com/office/drawing/2014/main" id="{846BB4BF-2DA0-4B03-A5AF-D42F8DFEAEE1}"/>
              </a:ext>
            </a:extLst>
          </p:cNvPr>
          <p:cNvSpPr>
            <a:spLocks noGrp="1"/>
          </p:cNvSpPr>
          <p:nvPr/>
        </p:nvSpPr>
        <p:spPr>
          <a:xfrm>
            <a:off x="457200" y="1504950"/>
            <a:ext cx="11277600" cy="666750"/>
          </a:xfrm>
          <a:prstGeom prst="rect">
            <a:avLst/>
          </a:prstGeom>
          <a:noFill/>
          <a:ln w="0">
            <a:noFill/>
          </a:ln>
        </p:spPr>
        <p:txBody>
          <a:bodyPr wrap="square" lIns="19050" tIns="0" rIns="19050" bIns="0" anchor="t">
            <a:noAutofit/>
          </a:bodyPr>
          <a:lstStyle>
            <a:defPPr marL="0" indent="0" algn="l">
              <a:buNone/>
              <a:defRPr sz="2250" b="0">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250" b="0">
                <a:solidFill>
                  <a:srgbClr val="006D80"/>
                </a:solidFill>
                <a:latin typeface="Arial"/>
                <a:ea typeface="Arial"/>
                <a:cs typeface="Arial"/>
              </a:defRPr>
            </a:pPr>
            <a:r>
              <a:rPr sz="2250" b="0">
                <a:solidFill>
                  <a:srgbClr val="006D80"/>
                </a:solidFill>
                <a:latin typeface="Arial"/>
                <a:ea typeface="Arial"/>
                <a:cs typeface="Arial"/>
              </a:rPr>
              <a:t>Source-reported figures; periods and denominators not specified</a:t>
            </a:r>
          </a:p>
        </p:txBody>
      </p:sp>
      <p:sp>
        <p:nvSpPr>
          <p:cNvPr id="811155634" name="Text 458 [811155634]">
            <a:extLst>
              <a:ext uri="{FF2B5EF4-FFF2-40B4-BE49-F238E27FC236}">
                <a16:creationId xmlns:a16="http://schemas.microsoft.com/office/drawing/2014/main" id="{6CF749D8-87DE-43A9-A441-2ECCBA551E05}"/>
              </a:ext>
            </a:extLst>
          </p:cNvPr>
          <p:cNvSpPr>
            <a:spLocks noGrp="1"/>
          </p:cNvSpPr>
          <p:nvPr/>
        </p:nvSpPr>
        <p:spPr>
          <a:xfrm>
            <a:off x="457200" y="6515100"/>
            <a:ext cx="9906000" cy="247650"/>
          </a:xfrm>
          <a:prstGeom prst="rect">
            <a:avLst/>
          </a:prstGeom>
          <a:noFill/>
          <a:ln w="0">
            <a:noFill/>
          </a:ln>
        </p:spPr>
        <p:txBody>
          <a:bodyPr wrap="square" lIns="19050" tIns="0" rIns="19050" bIns="0" anchor="t">
            <a:noAutofit/>
          </a:bodyPr>
          <a:lstStyle>
            <a:defPPr marL="0" indent="0" algn="l">
              <a:buNone/>
              <a:defRPr sz="1500" b="0">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500" b="0">
                <a:solidFill>
                  <a:srgbClr val="31576A"/>
                </a:solidFill>
                <a:latin typeface="Arial"/>
                <a:ea typeface="Arial"/>
                <a:cs typeface="Arial"/>
              </a:defRPr>
            </a:pPr>
            <a:r>
              <a:rPr sz="1500" b="0">
                <a:solidFill>
                  <a:srgbClr val="31576A"/>
                </a:solidFill>
                <a:latin typeface="Arial"/>
                <a:ea typeface="Arial"/>
                <a:cs typeface="Arial"/>
              </a:rPr>
              <a:t>VA Providence Healthcare System</a:t>
            </a:r>
          </a:p>
        </p:txBody>
      </p:sp>
      <p:sp>
        <p:nvSpPr>
          <p:cNvPr id="811155635" name="Text 459 [811155635]">
            <a:extLst>
              <a:ext uri="{FF2B5EF4-FFF2-40B4-BE49-F238E27FC236}">
                <a16:creationId xmlns:a16="http://schemas.microsoft.com/office/drawing/2014/main" id="{0A8B459D-FC47-4A6E-A1D1-2B3A9C5B7F86}"/>
              </a:ext>
            </a:extLst>
          </p:cNvPr>
          <p:cNvSpPr>
            <a:spLocks noGrp="1"/>
          </p:cNvSpPr>
          <p:nvPr/>
        </p:nvSpPr>
        <p:spPr>
          <a:xfrm>
            <a:off x="11182350" y="6486525"/>
            <a:ext cx="571500" cy="285750"/>
          </a:xfrm>
          <a:prstGeom prst="rect">
            <a:avLst/>
          </a:prstGeom>
          <a:noFill/>
          <a:ln w="0">
            <a:noFill/>
          </a:ln>
        </p:spPr>
        <p:txBody>
          <a:bodyPr wrap="square" lIns="19050" tIns="0" rIns="19050" bIns="0" anchor="t">
            <a:noAutofit/>
          </a:bodyPr>
          <a:lstStyle>
            <a:defPPr marL="0" indent="0" algn="l">
              <a:buNone/>
              <a:defRPr sz="1650" b="1">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650" b="1">
                <a:solidFill>
                  <a:srgbClr val="31576A"/>
                </a:solidFill>
                <a:latin typeface="Arial"/>
                <a:ea typeface="Arial"/>
                <a:cs typeface="Arial"/>
              </a:defRPr>
            </a:pPr>
            <a:r>
              <a:rPr sz="1650" b="1">
                <a:solidFill>
                  <a:srgbClr val="31576A"/>
                </a:solidFill>
                <a:latin typeface="Arial"/>
                <a:ea typeface="Arial"/>
                <a:cs typeface="Arial"/>
              </a:rPr>
              <a:t>36</a:t>
            </a:r>
          </a:p>
        </p:txBody>
      </p:sp>
      <p:sp>
        <p:nvSpPr>
          <p:cNvPr id="811155636" name="Text 460 [811155636]">
            <a:extLst>
              <a:ext uri="{FF2B5EF4-FFF2-40B4-BE49-F238E27FC236}">
                <a16:creationId xmlns:a16="http://schemas.microsoft.com/office/drawing/2014/main" id="{CB457F3B-4E01-4985-94E3-3CCD3D2DB2D4}"/>
              </a:ext>
            </a:extLst>
          </p:cNvPr>
          <p:cNvSpPr>
            <a:spLocks noGrp="1"/>
          </p:cNvSpPr>
          <p:nvPr/>
        </p:nvSpPr>
        <p:spPr>
          <a:xfrm>
            <a:off x="457200" y="2495550"/>
            <a:ext cx="3524250" cy="1104900"/>
          </a:xfrm>
          <a:prstGeom prst="rect">
            <a:avLst/>
          </a:prstGeom>
          <a:noFill/>
          <a:ln w="0">
            <a:noFill/>
          </a:ln>
        </p:spPr>
        <p:txBody>
          <a:bodyPr wrap="square" lIns="19050" tIns="0" rIns="19050" bIns="0" anchor="t">
            <a:noAutofit/>
          </a:bodyPr>
          <a:lstStyle>
            <a:defPPr marL="0" indent="0" algn="l">
              <a:buNone/>
              <a:defRPr sz="5925" b="1">
                <a:solidFill>
                  <a:srgbClr val="071D36"/>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5925" b="1">
                <a:solidFill>
                  <a:srgbClr val="071D36"/>
                </a:solidFill>
                <a:latin typeface="Arial"/>
                <a:ea typeface="Arial"/>
                <a:cs typeface="Arial"/>
              </a:defRPr>
            </a:pPr>
            <a:r>
              <a:rPr sz="5925" b="1">
                <a:solidFill>
                  <a:srgbClr val="071D36"/>
                </a:solidFill>
                <a:latin typeface="Arial"/>
                <a:ea typeface="Arial"/>
                <a:cs typeface="Arial"/>
              </a:rPr>
              <a:t>82.5</a:t>
            </a:r>
          </a:p>
        </p:txBody>
      </p:sp>
      <p:sp>
        <p:nvSpPr>
          <p:cNvPr id="811155637" name="Text 461 [811155637]">
            <a:extLst>
              <a:ext uri="{FF2B5EF4-FFF2-40B4-BE49-F238E27FC236}">
                <a16:creationId xmlns:a16="http://schemas.microsoft.com/office/drawing/2014/main" id="{37B4907F-9899-46BC-91BB-40E374813D35}"/>
              </a:ext>
            </a:extLst>
          </p:cNvPr>
          <p:cNvSpPr>
            <a:spLocks noGrp="1"/>
          </p:cNvSpPr>
          <p:nvPr/>
        </p:nvSpPr>
        <p:spPr>
          <a:xfrm>
            <a:off x="457200" y="3743325"/>
            <a:ext cx="3524250" cy="1009650"/>
          </a:xfrm>
          <a:prstGeom prst="rect">
            <a:avLst/>
          </a:prstGeom>
          <a:noFill/>
          <a:ln w="0">
            <a:noFill/>
          </a:ln>
        </p:spPr>
        <p:txBody>
          <a:bodyPr wrap="square" lIns="19050" tIns="0" rIns="19050" bIns="0" anchor="t">
            <a:noAutofit/>
          </a:bodyPr>
          <a:lstStyle>
            <a:defPPr marL="0" indent="0" algn="l">
              <a:buNone/>
              <a:defRPr sz="255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550" b="1">
                <a:solidFill>
                  <a:srgbClr val="006D80"/>
                </a:solidFill>
                <a:latin typeface="Arial"/>
                <a:ea typeface="Arial"/>
                <a:cs typeface="Arial"/>
              </a:defRPr>
            </a:pPr>
            <a:r>
              <a:rPr sz="2550" b="1">
                <a:solidFill>
                  <a:srgbClr val="006D80"/>
                </a:solidFill>
                <a:latin typeface="Arial"/>
                <a:ea typeface="Arial"/>
                <a:cs typeface="Arial"/>
              </a:rPr>
              <a:t>Average age</a:t>
            </a:r>
          </a:p>
        </p:txBody>
      </p:sp>
      <p:sp>
        <p:nvSpPr>
          <p:cNvPr id="811155638" name="Text 462 [811155638]">
            <a:extLst>
              <a:ext uri="{FF2B5EF4-FFF2-40B4-BE49-F238E27FC236}">
                <a16:creationId xmlns:a16="http://schemas.microsoft.com/office/drawing/2014/main" id="{2ADBA9EB-B051-47E6-AC73-D9080839903B}"/>
              </a:ext>
            </a:extLst>
          </p:cNvPr>
          <p:cNvSpPr>
            <a:spLocks noGrp="1"/>
          </p:cNvSpPr>
          <p:nvPr/>
        </p:nvSpPr>
        <p:spPr>
          <a:xfrm>
            <a:off x="4267200" y="2495550"/>
            <a:ext cx="3524250" cy="1104900"/>
          </a:xfrm>
          <a:prstGeom prst="rect">
            <a:avLst/>
          </a:prstGeom>
          <a:noFill/>
          <a:ln w="0">
            <a:noFill/>
          </a:ln>
        </p:spPr>
        <p:txBody>
          <a:bodyPr wrap="square" lIns="19050" tIns="0" rIns="19050" bIns="0" anchor="t">
            <a:noAutofit/>
          </a:bodyPr>
          <a:lstStyle>
            <a:defPPr marL="0" indent="0" algn="l">
              <a:buNone/>
              <a:defRPr sz="5925" b="1">
                <a:solidFill>
                  <a:srgbClr val="071D36"/>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5925" b="1">
                <a:solidFill>
                  <a:srgbClr val="071D36"/>
                </a:solidFill>
                <a:latin typeface="Arial"/>
                <a:ea typeface="Arial"/>
                <a:cs typeface="Arial"/>
              </a:defRPr>
            </a:pPr>
            <a:r>
              <a:rPr sz="5925" b="1">
                <a:solidFill>
                  <a:srgbClr val="071D36"/>
                </a:solidFill>
                <a:latin typeface="Arial"/>
                <a:ea typeface="Arial"/>
                <a:cs typeface="Arial"/>
              </a:rPr>
              <a:t>8.5</a:t>
            </a:r>
          </a:p>
        </p:txBody>
      </p:sp>
      <p:sp>
        <p:nvSpPr>
          <p:cNvPr id="811155639" name="Text 463 [811155639]">
            <a:extLst>
              <a:ext uri="{FF2B5EF4-FFF2-40B4-BE49-F238E27FC236}">
                <a16:creationId xmlns:a16="http://schemas.microsoft.com/office/drawing/2014/main" id="{DDFE815C-7E60-4B0A-B61F-B1D0203E0987}"/>
              </a:ext>
            </a:extLst>
          </p:cNvPr>
          <p:cNvSpPr>
            <a:spLocks noGrp="1"/>
          </p:cNvSpPr>
          <p:nvPr/>
        </p:nvSpPr>
        <p:spPr>
          <a:xfrm>
            <a:off x="4267200" y="3743325"/>
            <a:ext cx="3524250" cy="1009650"/>
          </a:xfrm>
          <a:prstGeom prst="rect">
            <a:avLst/>
          </a:prstGeom>
          <a:noFill/>
          <a:ln w="0">
            <a:noFill/>
          </a:ln>
        </p:spPr>
        <p:txBody>
          <a:bodyPr wrap="square" lIns="19050" tIns="0" rIns="19050" bIns="0" anchor="t">
            <a:noAutofit/>
          </a:bodyPr>
          <a:lstStyle>
            <a:defPPr marL="0" indent="0" algn="l">
              <a:buNone/>
              <a:defRPr sz="255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550" b="1">
                <a:solidFill>
                  <a:srgbClr val="006D80"/>
                </a:solidFill>
                <a:latin typeface="Arial"/>
                <a:ea typeface="Arial"/>
                <a:cs typeface="Arial"/>
              </a:defRPr>
            </a:pPr>
            <a:r>
              <a:rPr sz="2550" b="1">
                <a:solidFill>
                  <a:srgbClr val="006D80"/>
                </a:solidFill>
                <a:latin typeface="Arial"/>
                <a:ea typeface="Arial"/>
                <a:cs typeface="Arial"/>
              </a:rPr>
              <a:t>Average census</a:t>
            </a:r>
          </a:p>
        </p:txBody>
      </p:sp>
      <p:sp>
        <p:nvSpPr>
          <p:cNvPr id="811155640" name="Text 464 [811155640]">
            <a:extLst>
              <a:ext uri="{FF2B5EF4-FFF2-40B4-BE49-F238E27FC236}">
                <a16:creationId xmlns:a16="http://schemas.microsoft.com/office/drawing/2014/main" id="{5F08917E-8346-4178-B490-BCCB72719C7D}"/>
              </a:ext>
            </a:extLst>
          </p:cNvPr>
          <p:cNvSpPr>
            <a:spLocks noGrp="1"/>
          </p:cNvSpPr>
          <p:nvPr/>
        </p:nvSpPr>
        <p:spPr>
          <a:xfrm>
            <a:off x="8077200" y="2495550"/>
            <a:ext cx="3524250" cy="1104900"/>
          </a:xfrm>
          <a:prstGeom prst="rect">
            <a:avLst/>
          </a:prstGeom>
          <a:noFill/>
          <a:ln w="0">
            <a:noFill/>
          </a:ln>
        </p:spPr>
        <p:txBody>
          <a:bodyPr wrap="square" lIns="19050" tIns="0" rIns="19050" bIns="0" anchor="t">
            <a:noAutofit/>
          </a:bodyPr>
          <a:lstStyle>
            <a:defPPr marL="0" indent="0" algn="l">
              <a:buNone/>
              <a:defRPr sz="5925" b="1">
                <a:solidFill>
                  <a:srgbClr val="071D36"/>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5925" b="1">
                <a:solidFill>
                  <a:srgbClr val="071D36"/>
                </a:solidFill>
                <a:latin typeface="Arial"/>
                <a:ea typeface="Arial"/>
                <a:cs typeface="Arial"/>
              </a:defRPr>
            </a:pPr>
            <a:r>
              <a:rPr sz="5925" b="1">
                <a:solidFill>
                  <a:srgbClr val="071D36"/>
                </a:solidFill>
                <a:latin typeface="Arial"/>
                <a:ea typeface="Arial"/>
                <a:cs typeface="Arial"/>
              </a:rPr>
              <a:t>7.7 days</a:t>
            </a:r>
          </a:p>
        </p:txBody>
      </p:sp>
      <p:sp>
        <p:nvSpPr>
          <p:cNvPr id="811155641" name="Text 465 [811155641]">
            <a:extLst>
              <a:ext uri="{FF2B5EF4-FFF2-40B4-BE49-F238E27FC236}">
                <a16:creationId xmlns:a16="http://schemas.microsoft.com/office/drawing/2014/main" id="{F6F642E6-DC20-42B2-BB92-40D69F459019}"/>
              </a:ext>
            </a:extLst>
          </p:cNvPr>
          <p:cNvSpPr>
            <a:spLocks noGrp="1"/>
          </p:cNvSpPr>
          <p:nvPr/>
        </p:nvSpPr>
        <p:spPr>
          <a:xfrm>
            <a:off x="8077200" y="3743325"/>
            <a:ext cx="3524250" cy="1009650"/>
          </a:xfrm>
          <a:prstGeom prst="rect">
            <a:avLst/>
          </a:prstGeom>
          <a:noFill/>
          <a:ln w="0">
            <a:noFill/>
          </a:ln>
        </p:spPr>
        <p:txBody>
          <a:bodyPr wrap="square" lIns="19050" tIns="0" rIns="19050" bIns="0" anchor="t">
            <a:noAutofit/>
          </a:bodyPr>
          <a:lstStyle>
            <a:defPPr marL="0" indent="0" algn="l">
              <a:buNone/>
              <a:defRPr sz="255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550" b="1">
                <a:solidFill>
                  <a:srgbClr val="006D80"/>
                </a:solidFill>
                <a:latin typeface="Arial"/>
                <a:ea typeface="Arial"/>
                <a:cs typeface="Arial"/>
              </a:defRPr>
            </a:pPr>
            <a:r>
              <a:rPr sz="2550" b="1">
                <a:solidFill>
                  <a:srgbClr val="006D80"/>
                </a:solidFill>
                <a:latin typeface="Arial"/>
                <a:ea typeface="Arial"/>
                <a:cs typeface="Arial"/>
              </a:rPr>
              <a:t>Average length of stay</a:t>
            </a:r>
          </a:p>
        </p:txBody>
      </p:sp>
      <p:sp>
        <p:nvSpPr>
          <p:cNvPr id="811155642" name="Text 466 [811155642]">
            <a:extLst>
              <a:ext uri="{FF2B5EF4-FFF2-40B4-BE49-F238E27FC236}">
                <a16:creationId xmlns:a16="http://schemas.microsoft.com/office/drawing/2014/main" id="{02A6E636-384C-4D9B-A217-B92690D9A234}"/>
              </a:ext>
            </a:extLst>
          </p:cNvPr>
          <p:cNvSpPr>
            <a:spLocks noGrp="1"/>
          </p:cNvSpPr>
          <p:nvPr/>
        </p:nvSpPr>
        <p:spPr>
          <a:xfrm>
            <a:off x="457200" y="5295900"/>
            <a:ext cx="11277600" cy="514350"/>
          </a:xfrm>
          <a:prstGeom prst="rect">
            <a:avLst/>
          </a:prstGeom>
          <a:noFill/>
          <a:ln w="0">
            <a:noFill/>
          </a:ln>
        </p:spPr>
        <p:txBody>
          <a:bodyPr wrap="square" lIns="19050" tIns="0" rIns="19050" bIns="0" anchor="t">
            <a:noAutofit/>
          </a:bodyPr>
          <a:lstStyle>
            <a:defPPr marL="0" indent="0" algn="l">
              <a:buNone/>
              <a:defRPr sz="255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550" b="0">
                <a:solidFill>
                  <a:srgbClr val="102E44"/>
                </a:solidFill>
                <a:latin typeface="Arial"/>
                <a:ea typeface="Arial"/>
                <a:cs typeface="Arial"/>
              </a:defRPr>
            </a:pPr>
            <a:r>
              <a:rPr sz="2550" b="0">
                <a:solidFill>
                  <a:srgbClr val="102E44"/>
                </a:solidFill>
                <a:latin typeface="Arial"/>
                <a:ea typeface="Arial"/>
                <a:cs typeface="Arial"/>
              </a:rPr>
              <a:t>Age and readmission differ from the dashboard.</a:t>
            </a:r>
          </a:p>
        </p:txBody>
      </p:sp>
      <p:sp>
        <p:nvSpPr>
          <p:cNvPr id="811155643" name="Text 467 [811155643]">
            <a:extLst>
              <a:ext uri="{FF2B5EF4-FFF2-40B4-BE49-F238E27FC236}">
                <a16:creationId xmlns:a16="http://schemas.microsoft.com/office/drawing/2014/main" id="{00DE1437-29D9-45C2-A003-F171208502A1}"/>
              </a:ext>
            </a:extLst>
          </p:cNvPr>
          <p:cNvSpPr>
            <a:spLocks noGrp="1"/>
          </p:cNvSpPr>
          <p:nvPr/>
        </p:nvSpPr>
        <p:spPr>
          <a:xfrm>
            <a:off x="457200" y="5915025"/>
            <a:ext cx="11277600" cy="466725"/>
          </a:xfrm>
          <a:prstGeom prst="rect">
            <a:avLst/>
          </a:prstGeom>
          <a:noFill/>
          <a:ln w="0">
            <a:noFill/>
          </a:ln>
        </p:spPr>
        <p:txBody>
          <a:bodyPr wrap="square" lIns="19050" tIns="0" rIns="19050" bIns="0" anchor="t">
            <a:noAutofit/>
          </a:bodyPr>
          <a:lstStyle>
            <a:defPPr marL="0" indent="0" algn="l">
              <a:buNone/>
              <a:defRPr sz="2250" b="0">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250" b="0">
                <a:solidFill>
                  <a:srgbClr val="31576A"/>
                </a:solidFill>
                <a:latin typeface="Arial"/>
                <a:ea typeface="Arial"/>
                <a:cs typeface="Arial"/>
              </a:defRPr>
            </a:pPr>
            <a:r>
              <a:rPr sz="2250" b="0">
                <a:solidFill>
                  <a:srgbClr val="31576A"/>
                </a:solidFill>
                <a:latin typeface="Arial"/>
                <a:ea typeface="Arial"/>
                <a:cs typeface="Arial"/>
              </a:rPr>
              <a:t>Both source contexts are preserved for clinical-author review.</a:t>
            </a:r>
          </a:p>
        </p:txBody>
      </p:sp>
    </p:spTree>
    <p:extLst>
      <p:ext uri="{BB962C8B-B14F-4D97-AF65-F5344CB8AC3E}">
        <p14:creationId xmlns:p14="http://schemas.microsoft.com/office/powerpoint/2010/main" val="1831418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11155628]">
          <a:extLst>
            <a:ext uri="{FF2B5EF4-FFF2-40B4-BE49-F238E27FC236}">
              <a16:creationId xmlns:a16="http://schemas.microsoft.com/office/drawing/2014/main" id="{5AA7030A-94D3-816C-946C-AA64858F8553}"/>
            </a:ext>
          </a:extLst>
        </p:cNvPr>
        <p:cNvGrpSpPr/>
        <p:nvPr/>
      </p:nvGrpSpPr>
      <p:grpSpPr>
        <a:xfrm>
          <a:off x="0" y="0"/>
          <a:ext cx="0" cy="0"/>
          <a:chOff x="0" y="0"/>
          <a:chExt cx="0" cy="0"/>
        </a:xfrm>
      </p:grpSpPr>
      <p:sp>
        <p:nvSpPr>
          <p:cNvPr id="811155630" name="Panel 455 [811155630]">
            <a:extLst>
              <a:ext uri="{FF2B5EF4-FFF2-40B4-BE49-F238E27FC236}">
                <a16:creationId xmlns:a16="http://schemas.microsoft.com/office/drawing/2014/main" id="{47BFF6FC-7CCB-4DA5-A6B0-0BCA5F788C5E}"/>
              </a:ext>
            </a:extLst>
          </p:cNvPr>
          <p:cNvSpPr>
            <a:spLocks noGrp="1"/>
          </p:cNvSpPr>
          <p:nvPr/>
        </p:nvSpPr>
        <p:spPr>
          <a:xfrm>
            <a:off x="0" y="0"/>
            <a:ext cx="12192000" cy="1419225"/>
          </a:xfrm>
          <a:prstGeom prst="rect">
            <a:avLst/>
          </a:prstGeom>
          <a:solidFill>
            <a:srgbClr val="071D36"/>
          </a:solidFill>
          <a:ln w="0">
            <a:noFill/>
          </a:ln>
        </p:spPr>
        <p:txBody>
          <a:bodyPr/>
          <a:lstStyle/>
          <a:p>
            <a:endParaRPr lang="en-US"/>
          </a:p>
        </p:txBody>
      </p:sp>
      <p:sp>
        <p:nvSpPr>
          <p:cNvPr id="811155631" name="Panel 456 [811155631]">
            <a:extLst>
              <a:ext uri="{FF2B5EF4-FFF2-40B4-BE49-F238E27FC236}">
                <a16:creationId xmlns:a16="http://schemas.microsoft.com/office/drawing/2014/main" id="{1646A7D0-8B7B-5725-1B4E-810FBC1F32AE}"/>
              </a:ext>
            </a:extLst>
          </p:cNvPr>
          <p:cNvSpPr>
            <a:spLocks noGrp="1"/>
          </p:cNvSpPr>
          <p:nvPr/>
        </p:nvSpPr>
        <p:spPr>
          <a:xfrm>
            <a:off x="457200" y="1314450"/>
            <a:ext cx="11277600" cy="38100"/>
          </a:xfrm>
          <a:prstGeom prst="rect">
            <a:avLst/>
          </a:prstGeom>
          <a:solidFill>
            <a:srgbClr val="00CCE3"/>
          </a:solidFill>
          <a:ln w="0">
            <a:noFill/>
          </a:ln>
        </p:spPr>
        <p:txBody>
          <a:bodyPr/>
          <a:lstStyle/>
          <a:p>
            <a:endParaRPr lang="en-US"/>
          </a:p>
        </p:txBody>
      </p:sp>
      <p:sp>
        <p:nvSpPr>
          <p:cNvPr id="811155632" name="Text 457 [811155632]">
            <a:extLst>
              <a:ext uri="{FF2B5EF4-FFF2-40B4-BE49-F238E27FC236}">
                <a16:creationId xmlns:a16="http://schemas.microsoft.com/office/drawing/2014/main" id="{2C5E8826-7D63-7CF7-31DC-0587C85192A7}"/>
              </a:ext>
            </a:extLst>
          </p:cNvPr>
          <p:cNvSpPr>
            <a:spLocks noGrp="1"/>
          </p:cNvSpPr>
          <p:nvPr/>
        </p:nvSpPr>
        <p:spPr>
          <a:xfrm>
            <a:off x="457200" y="295275"/>
            <a:ext cx="11277600" cy="1000125"/>
          </a:xfrm>
          <a:prstGeom prst="rect">
            <a:avLst/>
          </a:prstGeom>
          <a:noFill/>
          <a:ln w="0">
            <a:noFill/>
          </a:ln>
        </p:spPr>
        <p:txBody>
          <a:bodyPr wrap="square" lIns="19050" tIns="0" rIns="19050" bIns="0" anchor="t">
            <a:noAutofit/>
          </a:bodyPr>
          <a:lstStyle>
            <a:defPPr marL="0" indent="0" algn="l">
              <a:buNone/>
              <a:defRPr sz="3675" b="1">
                <a:solidFill>
                  <a:srgbClr val="FFFFFF"/>
                </a:solidFill>
                <a:latin typeface="Arial Narrow"/>
                <a:ea typeface="Arial Narrow"/>
                <a:cs typeface="Arial Narrow"/>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3675" b="1">
                <a:solidFill>
                  <a:srgbClr val="FFFFFF"/>
                </a:solidFill>
                <a:latin typeface="Arial Narrow"/>
                <a:ea typeface="Arial Narrow"/>
                <a:cs typeface="Arial Narrow"/>
              </a:defRPr>
            </a:pPr>
            <a:r>
              <a:rPr sz="3675" b="1">
                <a:solidFill>
                  <a:srgbClr val="FFFFFF"/>
                </a:solidFill>
                <a:latin typeface="Arial Narrow"/>
                <a:ea typeface="Arial Narrow"/>
                <a:cs typeface="Arial Narrow"/>
              </a:rPr>
              <a:t>REPORTED OUTCOMES</a:t>
            </a:r>
          </a:p>
        </p:txBody>
      </p:sp>
      <p:sp>
        <p:nvSpPr>
          <p:cNvPr id="811155633" name="Source context [811155633]">
            <a:extLst>
              <a:ext uri="{FF2B5EF4-FFF2-40B4-BE49-F238E27FC236}">
                <a16:creationId xmlns:a16="http://schemas.microsoft.com/office/drawing/2014/main" id="{5B74602C-8675-9831-551B-E0748E45FA85}"/>
              </a:ext>
            </a:extLst>
          </p:cNvPr>
          <p:cNvSpPr>
            <a:spLocks noGrp="1"/>
          </p:cNvSpPr>
          <p:nvPr/>
        </p:nvSpPr>
        <p:spPr>
          <a:xfrm>
            <a:off x="457200" y="1504950"/>
            <a:ext cx="11277600" cy="666750"/>
          </a:xfrm>
          <a:prstGeom prst="rect">
            <a:avLst/>
          </a:prstGeom>
          <a:noFill/>
          <a:ln w="0">
            <a:noFill/>
          </a:ln>
        </p:spPr>
        <p:txBody>
          <a:bodyPr wrap="square" lIns="19050" tIns="0" rIns="19050" bIns="0" anchor="t">
            <a:noAutofit/>
          </a:bodyPr>
          <a:lstStyle>
            <a:defPPr marL="0" indent="0" algn="l">
              <a:buNone/>
              <a:defRPr sz="2250" b="0">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342900" indent="-342900" algn="l">
              <a:buFont typeface="Arial" panose="020B0604020202020204" pitchFamily="34" charset="0"/>
              <a:buChar char="•"/>
              <a:defRPr sz="2250" b="0">
                <a:solidFill>
                  <a:srgbClr val="006D80"/>
                </a:solidFill>
                <a:latin typeface="Arial"/>
                <a:ea typeface="Arial"/>
                <a:cs typeface="Arial"/>
              </a:defRPr>
            </a:pPr>
            <a:r>
              <a:rPr lang="en-US" sz="2250" b="0" dirty="0">
                <a:solidFill>
                  <a:srgbClr val="006D80"/>
                </a:solidFill>
                <a:latin typeface="Arial"/>
                <a:ea typeface="Arial"/>
                <a:cs typeface="Arial"/>
              </a:rPr>
              <a:t>Sitter justification/screening</a:t>
            </a:r>
          </a:p>
          <a:p>
            <a:pPr marL="342900" indent="-342900" algn="l">
              <a:buFont typeface="Arial" panose="020B0604020202020204" pitchFamily="34" charset="0"/>
              <a:buChar char="•"/>
              <a:defRPr sz="2250" b="0">
                <a:solidFill>
                  <a:srgbClr val="006D80"/>
                </a:solidFill>
                <a:latin typeface="Arial"/>
                <a:ea typeface="Arial"/>
                <a:cs typeface="Arial"/>
              </a:defRPr>
            </a:pPr>
            <a:r>
              <a:rPr lang="en-US" sz="2250" dirty="0">
                <a:solidFill>
                  <a:srgbClr val="006D80"/>
                </a:solidFill>
                <a:latin typeface="Arial"/>
                <a:ea typeface="Arial"/>
                <a:cs typeface="Arial"/>
              </a:rPr>
              <a:t>Delirium screening; use of </a:t>
            </a:r>
            <a:r>
              <a:rPr lang="en-US" sz="2250" dirty="0" err="1">
                <a:solidFill>
                  <a:srgbClr val="006D80"/>
                </a:solidFill>
                <a:latin typeface="Arial"/>
                <a:ea typeface="Arial"/>
                <a:cs typeface="Arial"/>
              </a:rPr>
              <a:t>bCAM</a:t>
            </a:r>
            <a:endParaRPr lang="en-US" sz="2250" dirty="0">
              <a:solidFill>
                <a:srgbClr val="006D80"/>
              </a:solidFill>
              <a:latin typeface="Arial"/>
              <a:ea typeface="Arial"/>
              <a:cs typeface="Arial"/>
            </a:endParaRPr>
          </a:p>
          <a:p>
            <a:pPr marL="342900" indent="-342900" algn="l">
              <a:buFont typeface="Arial" panose="020B0604020202020204" pitchFamily="34" charset="0"/>
              <a:buChar char="•"/>
              <a:defRPr sz="2250" b="0">
                <a:solidFill>
                  <a:srgbClr val="006D80"/>
                </a:solidFill>
                <a:latin typeface="Arial"/>
                <a:ea typeface="Arial"/>
                <a:cs typeface="Arial"/>
              </a:defRPr>
            </a:pPr>
            <a:r>
              <a:rPr lang="en-US" sz="2250" b="0" dirty="0">
                <a:solidFill>
                  <a:srgbClr val="006D80"/>
                </a:solidFill>
                <a:latin typeface="Arial"/>
                <a:ea typeface="Arial"/>
                <a:cs typeface="Arial"/>
              </a:rPr>
              <a:t>Ambulation program</a:t>
            </a:r>
          </a:p>
          <a:p>
            <a:pPr marL="342900" indent="-342900" algn="l">
              <a:buFont typeface="Arial" panose="020B0604020202020204" pitchFamily="34" charset="0"/>
              <a:buChar char="•"/>
              <a:defRPr sz="2250" b="0">
                <a:solidFill>
                  <a:srgbClr val="006D80"/>
                </a:solidFill>
                <a:latin typeface="Arial"/>
                <a:ea typeface="Arial"/>
                <a:cs typeface="Arial"/>
              </a:defRPr>
            </a:pPr>
            <a:endParaRPr lang="en-US" sz="2250" dirty="0">
              <a:solidFill>
                <a:srgbClr val="006D80"/>
              </a:solidFill>
              <a:latin typeface="Arial"/>
              <a:ea typeface="Arial"/>
              <a:cs typeface="Arial"/>
            </a:endParaRPr>
          </a:p>
          <a:p>
            <a:pPr marL="342900" indent="-342900" algn="l">
              <a:buFont typeface="Arial" panose="020B0604020202020204" pitchFamily="34" charset="0"/>
              <a:buChar char="•"/>
              <a:defRPr sz="2250" b="0">
                <a:solidFill>
                  <a:srgbClr val="006D80"/>
                </a:solidFill>
                <a:latin typeface="Arial"/>
                <a:ea typeface="Arial"/>
                <a:cs typeface="Arial"/>
              </a:defRPr>
            </a:pPr>
            <a:endParaRPr lang="en-US" sz="2250" b="0" dirty="0">
              <a:solidFill>
                <a:srgbClr val="006D80"/>
              </a:solidFill>
              <a:latin typeface="Arial"/>
              <a:ea typeface="Arial"/>
              <a:cs typeface="Arial"/>
            </a:endParaRPr>
          </a:p>
          <a:p>
            <a:pPr marL="342900" indent="-342900" algn="l">
              <a:buFont typeface="Arial" panose="020B0604020202020204" pitchFamily="34" charset="0"/>
              <a:buChar char="•"/>
              <a:defRPr sz="2250" b="0">
                <a:solidFill>
                  <a:srgbClr val="006D80"/>
                </a:solidFill>
                <a:latin typeface="Arial"/>
                <a:ea typeface="Arial"/>
                <a:cs typeface="Arial"/>
              </a:defRPr>
            </a:pPr>
            <a:r>
              <a:rPr lang="en-US" sz="2250" dirty="0">
                <a:solidFill>
                  <a:srgbClr val="006D80"/>
                </a:solidFill>
                <a:latin typeface="Arial"/>
                <a:ea typeface="Arial"/>
                <a:cs typeface="Arial"/>
              </a:rPr>
              <a:t>In progress: Daily Orientation Program, All About Me Program, Delirium Precautions</a:t>
            </a:r>
          </a:p>
        </p:txBody>
      </p:sp>
      <p:sp>
        <p:nvSpPr>
          <p:cNvPr id="811155634" name="Text 458 [811155634]">
            <a:extLst>
              <a:ext uri="{FF2B5EF4-FFF2-40B4-BE49-F238E27FC236}">
                <a16:creationId xmlns:a16="http://schemas.microsoft.com/office/drawing/2014/main" id="{B0AA223A-AE19-6FAE-5B47-E102A3991F5B}"/>
              </a:ext>
            </a:extLst>
          </p:cNvPr>
          <p:cNvSpPr>
            <a:spLocks noGrp="1"/>
          </p:cNvSpPr>
          <p:nvPr/>
        </p:nvSpPr>
        <p:spPr>
          <a:xfrm>
            <a:off x="457200" y="6515100"/>
            <a:ext cx="9906000" cy="247650"/>
          </a:xfrm>
          <a:prstGeom prst="rect">
            <a:avLst/>
          </a:prstGeom>
          <a:noFill/>
          <a:ln w="0">
            <a:noFill/>
          </a:ln>
        </p:spPr>
        <p:txBody>
          <a:bodyPr wrap="square" lIns="19050" tIns="0" rIns="19050" bIns="0" anchor="t">
            <a:noAutofit/>
          </a:bodyPr>
          <a:lstStyle>
            <a:defPPr marL="0" indent="0" algn="l">
              <a:buNone/>
              <a:defRPr sz="1500" b="0">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500" b="0">
                <a:solidFill>
                  <a:srgbClr val="31576A"/>
                </a:solidFill>
                <a:latin typeface="Arial"/>
                <a:ea typeface="Arial"/>
                <a:cs typeface="Arial"/>
              </a:defRPr>
            </a:pPr>
            <a:r>
              <a:rPr sz="1500" b="0">
                <a:solidFill>
                  <a:srgbClr val="31576A"/>
                </a:solidFill>
                <a:latin typeface="Arial"/>
                <a:ea typeface="Arial"/>
                <a:cs typeface="Arial"/>
              </a:rPr>
              <a:t>VA Providence Healthcare System</a:t>
            </a:r>
          </a:p>
        </p:txBody>
      </p:sp>
      <p:sp>
        <p:nvSpPr>
          <p:cNvPr id="811155635" name="Text 459 [811155635]">
            <a:extLst>
              <a:ext uri="{FF2B5EF4-FFF2-40B4-BE49-F238E27FC236}">
                <a16:creationId xmlns:a16="http://schemas.microsoft.com/office/drawing/2014/main" id="{6A04E068-95D0-3CC9-BD87-EEB60B3436B9}"/>
              </a:ext>
            </a:extLst>
          </p:cNvPr>
          <p:cNvSpPr>
            <a:spLocks noGrp="1"/>
          </p:cNvSpPr>
          <p:nvPr/>
        </p:nvSpPr>
        <p:spPr>
          <a:xfrm>
            <a:off x="11182350" y="6486525"/>
            <a:ext cx="571500" cy="285750"/>
          </a:xfrm>
          <a:prstGeom prst="rect">
            <a:avLst/>
          </a:prstGeom>
          <a:noFill/>
          <a:ln w="0">
            <a:noFill/>
          </a:ln>
        </p:spPr>
        <p:txBody>
          <a:bodyPr wrap="square" lIns="19050" tIns="0" rIns="19050" bIns="0" anchor="t">
            <a:noAutofit/>
          </a:bodyPr>
          <a:lstStyle>
            <a:defPPr marL="0" indent="0" algn="l">
              <a:buNone/>
              <a:defRPr sz="1650" b="1">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650" b="1">
                <a:solidFill>
                  <a:srgbClr val="31576A"/>
                </a:solidFill>
                <a:latin typeface="Arial"/>
                <a:ea typeface="Arial"/>
                <a:cs typeface="Arial"/>
              </a:defRPr>
            </a:pPr>
            <a:r>
              <a:rPr sz="1650" b="1">
                <a:solidFill>
                  <a:srgbClr val="31576A"/>
                </a:solidFill>
                <a:latin typeface="Arial"/>
                <a:ea typeface="Arial"/>
                <a:cs typeface="Arial"/>
              </a:rPr>
              <a:t>36</a:t>
            </a:r>
          </a:p>
        </p:txBody>
      </p:sp>
    </p:spTree>
    <p:extLst>
      <p:ext uri="{BB962C8B-B14F-4D97-AF65-F5344CB8AC3E}">
        <p14:creationId xmlns:p14="http://schemas.microsoft.com/office/powerpoint/2010/main" val="18064297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11155644]">
          <a:extLst>
            <a:ext uri="{FF2B5EF4-FFF2-40B4-BE49-F238E27FC236}">
              <a16:creationId xmlns:a16="http://schemas.microsoft.com/office/drawing/2014/main" id="{4743950B-F55C-454D-82F7-B4EE42A69B65}"/>
            </a:ext>
          </a:extLst>
        </p:cNvPr>
        <p:cNvGrpSpPr/>
        <p:nvPr/>
      </p:nvGrpSpPr>
      <p:grpSpPr>
        <a:xfrm>
          <a:off x="0" y="0"/>
          <a:ext cx="0" cy="0"/>
          <a:chOff x="0" y="0"/>
          <a:chExt cx="0" cy="0"/>
        </a:xfrm>
      </p:grpSpPr>
      <p:sp>
        <p:nvSpPr>
          <p:cNvPr id="811155646" name="Panel 469 [811155646]">
            <a:extLst>
              <a:ext uri="{FF2B5EF4-FFF2-40B4-BE49-F238E27FC236}">
                <a16:creationId xmlns:a16="http://schemas.microsoft.com/office/drawing/2014/main" id="{7B5170AB-A6D2-4AE2-8879-4CF6283B8FFF}"/>
              </a:ext>
            </a:extLst>
          </p:cNvPr>
          <p:cNvSpPr>
            <a:spLocks noGrp="1"/>
          </p:cNvSpPr>
          <p:nvPr/>
        </p:nvSpPr>
        <p:spPr>
          <a:xfrm>
            <a:off x="0" y="0"/>
            <a:ext cx="12192000" cy="1419225"/>
          </a:xfrm>
          <a:prstGeom prst="rect">
            <a:avLst/>
          </a:prstGeom>
          <a:solidFill>
            <a:srgbClr val="071D36"/>
          </a:solidFill>
          <a:ln w="0">
            <a:noFill/>
          </a:ln>
        </p:spPr>
        <p:txBody>
          <a:bodyPr/>
          <a:lstStyle/>
          <a:p>
            <a:endParaRPr lang="en-US"/>
          </a:p>
        </p:txBody>
      </p:sp>
      <p:sp>
        <p:nvSpPr>
          <p:cNvPr id="811155647" name="Panel 470 [811155647]">
            <a:extLst>
              <a:ext uri="{FF2B5EF4-FFF2-40B4-BE49-F238E27FC236}">
                <a16:creationId xmlns:a16="http://schemas.microsoft.com/office/drawing/2014/main" id="{25D5FC1F-D2DD-4B49-A3CA-A1673EF7B80A}"/>
              </a:ext>
            </a:extLst>
          </p:cNvPr>
          <p:cNvSpPr>
            <a:spLocks noGrp="1"/>
          </p:cNvSpPr>
          <p:nvPr/>
        </p:nvSpPr>
        <p:spPr>
          <a:xfrm>
            <a:off x="457200" y="1314450"/>
            <a:ext cx="11277600" cy="38100"/>
          </a:xfrm>
          <a:prstGeom prst="rect">
            <a:avLst/>
          </a:prstGeom>
          <a:solidFill>
            <a:srgbClr val="00CCE3"/>
          </a:solidFill>
          <a:ln w="0">
            <a:noFill/>
          </a:ln>
        </p:spPr>
        <p:txBody>
          <a:bodyPr/>
          <a:lstStyle/>
          <a:p>
            <a:endParaRPr lang="en-US"/>
          </a:p>
        </p:txBody>
      </p:sp>
      <p:sp>
        <p:nvSpPr>
          <p:cNvPr id="811155648" name="Text 471 [811155648]">
            <a:extLst>
              <a:ext uri="{FF2B5EF4-FFF2-40B4-BE49-F238E27FC236}">
                <a16:creationId xmlns:a16="http://schemas.microsoft.com/office/drawing/2014/main" id="{14410FA0-6748-4999-B6FE-BC3E9C15FC03}"/>
              </a:ext>
            </a:extLst>
          </p:cNvPr>
          <p:cNvSpPr>
            <a:spLocks noGrp="1"/>
          </p:cNvSpPr>
          <p:nvPr/>
        </p:nvSpPr>
        <p:spPr>
          <a:xfrm>
            <a:off x="457200" y="295275"/>
            <a:ext cx="11277600" cy="1000125"/>
          </a:xfrm>
          <a:prstGeom prst="rect">
            <a:avLst/>
          </a:prstGeom>
          <a:noFill/>
          <a:ln w="0">
            <a:noFill/>
          </a:ln>
        </p:spPr>
        <p:txBody>
          <a:bodyPr wrap="square" lIns="19050" tIns="0" rIns="19050" bIns="0" anchor="t">
            <a:noAutofit/>
          </a:bodyPr>
          <a:lstStyle>
            <a:defPPr marL="0" indent="0" algn="l">
              <a:buNone/>
              <a:defRPr sz="3675" b="1">
                <a:solidFill>
                  <a:srgbClr val="FFFFFF"/>
                </a:solidFill>
                <a:latin typeface="Arial Narrow"/>
                <a:ea typeface="Arial Narrow"/>
                <a:cs typeface="Arial Narrow"/>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3675" b="1">
                <a:solidFill>
                  <a:srgbClr val="FFFFFF"/>
                </a:solidFill>
                <a:latin typeface="Arial Narrow"/>
                <a:ea typeface="Arial Narrow"/>
                <a:cs typeface="Arial Narrow"/>
              </a:defRPr>
            </a:pPr>
            <a:r>
              <a:rPr sz="3675" b="1">
                <a:solidFill>
                  <a:srgbClr val="FFFFFF"/>
                </a:solidFill>
                <a:latin typeface="Arial Narrow"/>
                <a:ea typeface="Arial Narrow"/>
                <a:cs typeface="Arial Narrow"/>
              </a:rPr>
              <a:t>MORTALITY AND READMISSION</a:t>
            </a:r>
          </a:p>
        </p:txBody>
      </p:sp>
      <p:sp>
        <p:nvSpPr>
          <p:cNvPr id="811155649" name="Source context [811155649]">
            <a:extLst>
              <a:ext uri="{FF2B5EF4-FFF2-40B4-BE49-F238E27FC236}">
                <a16:creationId xmlns:a16="http://schemas.microsoft.com/office/drawing/2014/main" id="{87234C75-646F-4127-A0AA-BE10CE775B2F}"/>
              </a:ext>
            </a:extLst>
          </p:cNvPr>
          <p:cNvSpPr>
            <a:spLocks noGrp="1"/>
          </p:cNvSpPr>
          <p:nvPr/>
        </p:nvSpPr>
        <p:spPr>
          <a:xfrm>
            <a:off x="457200" y="1504950"/>
            <a:ext cx="11277600" cy="666750"/>
          </a:xfrm>
          <a:prstGeom prst="rect">
            <a:avLst/>
          </a:prstGeom>
          <a:noFill/>
          <a:ln w="0">
            <a:noFill/>
          </a:ln>
        </p:spPr>
        <p:txBody>
          <a:bodyPr wrap="square" lIns="19050" tIns="0" rIns="19050" bIns="0" anchor="t">
            <a:noAutofit/>
          </a:bodyPr>
          <a:lstStyle>
            <a:defPPr marL="0" indent="0" algn="l">
              <a:buNone/>
              <a:defRPr sz="2250" b="0">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250" b="0">
                <a:solidFill>
                  <a:srgbClr val="006D80"/>
                </a:solidFill>
                <a:latin typeface="Arial"/>
                <a:ea typeface="Arial"/>
                <a:cs typeface="Arial"/>
              </a:defRPr>
            </a:pPr>
            <a:r>
              <a:rPr sz="2250" b="0">
                <a:solidFill>
                  <a:srgbClr val="006D80"/>
                </a:solidFill>
                <a:latin typeface="Arial"/>
                <a:ea typeface="Arial"/>
                <a:cs typeface="Arial"/>
              </a:rPr>
              <a:t>Earlier and later figures as reported in the source</a:t>
            </a:r>
          </a:p>
        </p:txBody>
      </p:sp>
      <p:sp>
        <p:nvSpPr>
          <p:cNvPr id="811155650" name="Text 472 [811155650]">
            <a:extLst>
              <a:ext uri="{FF2B5EF4-FFF2-40B4-BE49-F238E27FC236}">
                <a16:creationId xmlns:a16="http://schemas.microsoft.com/office/drawing/2014/main" id="{3F0DC4A1-2879-4A35-90B7-DC57C33704AE}"/>
              </a:ext>
            </a:extLst>
          </p:cNvPr>
          <p:cNvSpPr>
            <a:spLocks noGrp="1"/>
          </p:cNvSpPr>
          <p:nvPr/>
        </p:nvSpPr>
        <p:spPr>
          <a:xfrm>
            <a:off x="457200" y="6515100"/>
            <a:ext cx="9906000" cy="247650"/>
          </a:xfrm>
          <a:prstGeom prst="rect">
            <a:avLst/>
          </a:prstGeom>
          <a:noFill/>
          <a:ln w="0">
            <a:noFill/>
          </a:ln>
        </p:spPr>
        <p:txBody>
          <a:bodyPr wrap="square" lIns="19050" tIns="0" rIns="19050" bIns="0" anchor="t">
            <a:noAutofit/>
          </a:bodyPr>
          <a:lstStyle>
            <a:defPPr marL="0" indent="0" algn="l">
              <a:buNone/>
              <a:defRPr sz="1500" b="0">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500" b="0">
                <a:solidFill>
                  <a:srgbClr val="31576A"/>
                </a:solidFill>
                <a:latin typeface="Arial"/>
                <a:ea typeface="Arial"/>
                <a:cs typeface="Arial"/>
              </a:defRPr>
            </a:pPr>
            <a:r>
              <a:rPr sz="1500" b="0">
                <a:solidFill>
                  <a:srgbClr val="31576A"/>
                </a:solidFill>
                <a:latin typeface="Arial"/>
                <a:ea typeface="Arial"/>
                <a:cs typeface="Arial"/>
              </a:rPr>
              <a:t>VA Providence Healthcare System</a:t>
            </a:r>
          </a:p>
        </p:txBody>
      </p:sp>
      <p:sp>
        <p:nvSpPr>
          <p:cNvPr id="811155651" name="Text 473 [811155651]">
            <a:extLst>
              <a:ext uri="{FF2B5EF4-FFF2-40B4-BE49-F238E27FC236}">
                <a16:creationId xmlns:a16="http://schemas.microsoft.com/office/drawing/2014/main" id="{208B52E2-4887-4B04-830A-EB57E3879D32}"/>
              </a:ext>
            </a:extLst>
          </p:cNvPr>
          <p:cNvSpPr>
            <a:spLocks noGrp="1"/>
          </p:cNvSpPr>
          <p:nvPr/>
        </p:nvSpPr>
        <p:spPr>
          <a:xfrm>
            <a:off x="11182350" y="6486525"/>
            <a:ext cx="571500" cy="285750"/>
          </a:xfrm>
          <a:prstGeom prst="rect">
            <a:avLst/>
          </a:prstGeom>
          <a:noFill/>
          <a:ln w="0">
            <a:noFill/>
          </a:ln>
        </p:spPr>
        <p:txBody>
          <a:bodyPr wrap="square" lIns="19050" tIns="0" rIns="19050" bIns="0" anchor="t">
            <a:noAutofit/>
          </a:bodyPr>
          <a:lstStyle>
            <a:defPPr marL="0" indent="0" algn="l">
              <a:buNone/>
              <a:defRPr sz="1650" b="1">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650" b="1">
                <a:solidFill>
                  <a:srgbClr val="31576A"/>
                </a:solidFill>
                <a:latin typeface="Arial"/>
                <a:ea typeface="Arial"/>
                <a:cs typeface="Arial"/>
              </a:defRPr>
            </a:pPr>
            <a:r>
              <a:rPr sz="1650" b="1">
                <a:solidFill>
                  <a:srgbClr val="31576A"/>
                </a:solidFill>
                <a:latin typeface="Arial"/>
                <a:ea typeface="Arial"/>
                <a:cs typeface="Arial"/>
              </a:rPr>
              <a:t>37</a:t>
            </a:r>
          </a:p>
        </p:txBody>
      </p:sp>
      <p:graphicFrame>
        <p:nvGraphicFramePr>
          <p:cNvPr id="811155652" name="Chart [811155652]">
            <a:extLst>
              <a:ext uri="{FF2B5EF4-FFF2-40B4-BE49-F238E27FC236}">
                <a16:creationId xmlns:a16="http://schemas.microsoft.com/office/drawing/2014/main" id="{EF834610-BA3F-4A3E-A0D6-77A8E7DE5676}"/>
              </a:ext>
            </a:extLst>
          </p:cNvPr>
          <p:cNvGraphicFramePr/>
          <p:nvPr/>
        </p:nvGraphicFramePr>
        <p:xfrm>
          <a:off x="457200" y="2238375"/>
          <a:ext cx="11277600" cy="2857500"/>
        </p:xfrm>
        <a:graphic>
          <a:graphicData uri="http://schemas.openxmlformats.org/drawingml/2006/chart">
            <c:chart xmlns:c="http://schemas.openxmlformats.org/drawingml/2006/chart" xmlns:r="http://schemas.openxmlformats.org/officeDocument/2006/relationships" r:id="rId3"/>
          </a:graphicData>
        </a:graphic>
      </p:graphicFrame>
      <p:sp>
        <p:nvSpPr>
          <p:cNvPr id="811155653" name="Text 474 [811155653]">
            <a:extLst>
              <a:ext uri="{FF2B5EF4-FFF2-40B4-BE49-F238E27FC236}">
                <a16:creationId xmlns:a16="http://schemas.microsoft.com/office/drawing/2014/main" id="{48A55115-4C14-4FC6-A17E-B46B0888EA6D}"/>
              </a:ext>
            </a:extLst>
          </p:cNvPr>
          <p:cNvSpPr>
            <a:spLocks noGrp="1"/>
          </p:cNvSpPr>
          <p:nvPr/>
        </p:nvSpPr>
        <p:spPr>
          <a:xfrm>
            <a:off x="4476750" y="5381625"/>
            <a:ext cx="3238500" cy="438150"/>
          </a:xfrm>
          <a:prstGeom prst="rect">
            <a:avLst/>
          </a:prstGeom>
          <a:noFill/>
          <a:ln w="0">
            <a:noFill/>
          </a:ln>
        </p:spPr>
        <p:txBody>
          <a:bodyPr wrap="square" lIns="19050" tIns="0" rIns="19050" bIns="0" anchor="t">
            <a:noAutofit/>
          </a:bodyPr>
          <a:lstStyle>
            <a:defPPr marL="0" indent="0" algn="l">
              <a:buNone/>
              <a:defRPr sz="2400" b="1">
                <a:solidFill>
                  <a:srgbClr val="071D36"/>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71D36"/>
                </a:solidFill>
                <a:latin typeface="Arial"/>
                <a:ea typeface="Arial"/>
                <a:cs typeface="Arial"/>
              </a:defRPr>
            </a:pPr>
            <a:r>
              <a:rPr sz="2400" b="1">
                <a:solidFill>
                  <a:srgbClr val="071D36"/>
                </a:solidFill>
                <a:latin typeface="Arial"/>
                <a:ea typeface="Arial"/>
                <a:cs typeface="Arial"/>
              </a:rPr>
              <a:t>Earlier figure</a:t>
            </a:r>
          </a:p>
        </p:txBody>
      </p:sp>
      <p:sp>
        <p:nvSpPr>
          <p:cNvPr id="811155654" name="Text 475 [811155654]">
            <a:extLst>
              <a:ext uri="{FF2B5EF4-FFF2-40B4-BE49-F238E27FC236}">
                <a16:creationId xmlns:a16="http://schemas.microsoft.com/office/drawing/2014/main" id="{C5EACEB4-3A44-4E3A-A463-4CB1666A41B7}"/>
              </a:ext>
            </a:extLst>
          </p:cNvPr>
          <p:cNvSpPr>
            <a:spLocks noGrp="1"/>
          </p:cNvSpPr>
          <p:nvPr/>
        </p:nvSpPr>
        <p:spPr>
          <a:xfrm>
            <a:off x="8001000" y="5381625"/>
            <a:ext cx="3238500" cy="438150"/>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Later figure</a:t>
            </a:r>
          </a:p>
        </p:txBody>
      </p:sp>
      <p:sp>
        <p:nvSpPr>
          <p:cNvPr id="811155655" name="Text 476 [811155655]">
            <a:extLst>
              <a:ext uri="{FF2B5EF4-FFF2-40B4-BE49-F238E27FC236}">
                <a16:creationId xmlns:a16="http://schemas.microsoft.com/office/drawing/2014/main" id="{774B39D9-C68C-4AFC-9CE9-85301752322A}"/>
              </a:ext>
            </a:extLst>
          </p:cNvPr>
          <p:cNvSpPr>
            <a:spLocks noGrp="1"/>
          </p:cNvSpPr>
          <p:nvPr/>
        </p:nvSpPr>
        <p:spPr>
          <a:xfrm>
            <a:off x="457200" y="5972175"/>
            <a:ext cx="11277600" cy="514350"/>
          </a:xfrm>
          <a:prstGeom prst="rect">
            <a:avLst/>
          </a:prstGeom>
          <a:noFill/>
          <a:ln w="0">
            <a:noFill/>
          </a:ln>
        </p:spPr>
        <p:txBody>
          <a:bodyPr wrap="square" lIns="19050" tIns="0" rIns="19050" bIns="0" anchor="t">
            <a:noAutofit/>
          </a:bodyPr>
          <a:lstStyle>
            <a:defPPr marL="0" indent="0" algn="l">
              <a:buNone/>
              <a:defRPr sz="2250" b="0">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250" b="0">
                <a:solidFill>
                  <a:srgbClr val="31576A"/>
                </a:solidFill>
                <a:latin typeface="Arial"/>
                <a:ea typeface="Arial"/>
                <a:cs typeface="Arial"/>
              </a:defRPr>
            </a:pPr>
            <a:r>
              <a:rPr sz="2250" b="0">
                <a:solidFill>
                  <a:srgbClr val="31576A"/>
                </a:solidFill>
                <a:latin typeface="Arial"/>
                <a:ea typeface="Arial"/>
                <a:cs typeface="Arial"/>
              </a:rPr>
              <a:t>Source periods and denominators are unspecified; no causal claim is added.</a:t>
            </a:r>
          </a:p>
        </p:txBody>
      </p:sp>
    </p:spTree>
    <p:extLst>
      <p:ext uri="{BB962C8B-B14F-4D97-AF65-F5344CB8AC3E}">
        <p14:creationId xmlns:p14="http://schemas.microsoft.com/office/powerpoint/2010/main" val="8563961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11155656]">
          <a:extLst>
            <a:ext uri="{FF2B5EF4-FFF2-40B4-BE49-F238E27FC236}">
              <a16:creationId xmlns:a16="http://schemas.microsoft.com/office/drawing/2014/main" id="{EC2BA5FC-24BA-4980-8E90-BCA9F3F5FC49}"/>
            </a:ext>
          </a:extLst>
        </p:cNvPr>
        <p:cNvGrpSpPr/>
        <p:nvPr/>
      </p:nvGrpSpPr>
      <p:grpSpPr>
        <a:xfrm>
          <a:off x="0" y="0"/>
          <a:ext cx="0" cy="0"/>
          <a:chOff x="0" y="0"/>
          <a:chExt cx="0" cy="0"/>
        </a:xfrm>
      </p:grpSpPr>
      <p:sp>
        <p:nvSpPr>
          <p:cNvPr id="811155658" name="Panel 478 [811155658]">
            <a:extLst>
              <a:ext uri="{FF2B5EF4-FFF2-40B4-BE49-F238E27FC236}">
                <a16:creationId xmlns:a16="http://schemas.microsoft.com/office/drawing/2014/main" id="{87072046-9519-4D22-BB2A-733749950F91}"/>
              </a:ext>
            </a:extLst>
          </p:cNvPr>
          <p:cNvSpPr>
            <a:spLocks noGrp="1"/>
          </p:cNvSpPr>
          <p:nvPr/>
        </p:nvSpPr>
        <p:spPr>
          <a:xfrm>
            <a:off x="0" y="0"/>
            <a:ext cx="12192000" cy="1419225"/>
          </a:xfrm>
          <a:prstGeom prst="rect">
            <a:avLst/>
          </a:prstGeom>
          <a:solidFill>
            <a:srgbClr val="071D36"/>
          </a:solidFill>
          <a:ln w="0">
            <a:noFill/>
          </a:ln>
        </p:spPr>
        <p:txBody>
          <a:bodyPr/>
          <a:lstStyle/>
          <a:p>
            <a:endParaRPr lang="en-US"/>
          </a:p>
        </p:txBody>
      </p:sp>
      <p:sp>
        <p:nvSpPr>
          <p:cNvPr id="811155659" name="Panel 479 [811155659]">
            <a:extLst>
              <a:ext uri="{FF2B5EF4-FFF2-40B4-BE49-F238E27FC236}">
                <a16:creationId xmlns:a16="http://schemas.microsoft.com/office/drawing/2014/main" id="{E0E29B06-D05D-4816-B397-61A526A8AA82}"/>
              </a:ext>
            </a:extLst>
          </p:cNvPr>
          <p:cNvSpPr>
            <a:spLocks noGrp="1"/>
          </p:cNvSpPr>
          <p:nvPr/>
        </p:nvSpPr>
        <p:spPr>
          <a:xfrm>
            <a:off x="457200" y="1314450"/>
            <a:ext cx="11277600" cy="38100"/>
          </a:xfrm>
          <a:prstGeom prst="rect">
            <a:avLst/>
          </a:prstGeom>
          <a:solidFill>
            <a:srgbClr val="00CCE3"/>
          </a:solidFill>
          <a:ln w="0">
            <a:noFill/>
          </a:ln>
        </p:spPr>
        <p:txBody>
          <a:bodyPr/>
          <a:lstStyle/>
          <a:p>
            <a:endParaRPr lang="en-US"/>
          </a:p>
        </p:txBody>
      </p:sp>
      <p:sp>
        <p:nvSpPr>
          <p:cNvPr id="811155660" name="Text 480 [811155660]">
            <a:extLst>
              <a:ext uri="{FF2B5EF4-FFF2-40B4-BE49-F238E27FC236}">
                <a16:creationId xmlns:a16="http://schemas.microsoft.com/office/drawing/2014/main" id="{0D370108-C18E-46B6-A9BF-D83FBA662C82}"/>
              </a:ext>
            </a:extLst>
          </p:cNvPr>
          <p:cNvSpPr>
            <a:spLocks noGrp="1"/>
          </p:cNvSpPr>
          <p:nvPr/>
        </p:nvSpPr>
        <p:spPr>
          <a:xfrm>
            <a:off x="457200" y="295275"/>
            <a:ext cx="11277600" cy="1000125"/>
          </a:xfrm>
          <a:prstGeom prst="rect">
            <a:avLst/>
          </a:prstGeom>
          <a:noFill/>
          <a:ln w="0">
            <a:noFill/>
          </a:ln>
        </p:spPr>
        <p:txBody>
          <a:bodyPr wrap="square" lIns="19050" tIns="0" rIns="19050" bIns="0" anchor="t">
            <a:noAutofit/>
          </a:bodyPr>
          <a:lstStyle>
            <a:defPPr marL="0" indent="0" algn="l">
              <a:buNone/>
              <a:defRPr sz="3675" b="1">
                <a:solidFill>
                  <a:srgbClr val="FFFFFF"/>
                </a:solidFill>
                <a:latin typeface="Arial Narrow"/>
                <a:ea typeface="Arial Narrow"/>
                <a:cs typeface="Arial Narrow"/>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3675" b="1">
                <a:solidFill>
                  <a:srgbClr val="FFFFFF"/>
                </a:solidFill>
                <a:latin typeface="Arial Narrow"/>
                <a:ea typeface="Arial Narrow"/>
                <a:cs typeface="Arial Narrow"/>
              </a:defRPr>
            </a:pPr>
            <a:r>
              <a:rPr sz="3675" b="1">
                <a:solidFill>
                  <a:srgbClr val="FFFFFF"/>
                </a:solidFill>
                <a:latin typeface="Arial Narrow"/>
                <a:ea typeface="Arial Narrow"/>
                <a:cs typeface="Arial Narrow"/>
              </a:rPr>
              <a:t>OUTPATIENT CARE</a:t>
            </a:r>
          </a:p>
        </p:txBody>
      </p:sp>
      <p:sp>
        <p:nvSpPr>
          <p:cNvPr id="811155661" name="Text 481 [811155661]">
            <a:extLst>
              <a:ext uri="{FF2B5EF4-FFF2-40B4-BE49-F238E27FC236}">
                <a16:creationId xmlns:a16="http://schemas.microsoft.com/office/drawing/2014/main" id="{E4E9FFDC-476F-4905-AD15-69A1517A18ED}"/>
              </a:ext>
            </a:extLst>
          </p:cNvPr>
          <p:cNvSpPr>
            <a:spLocks noGrp="1"/>
          </p:cNvSpPr>
          <p:nvPr/>
        </p:nvSpPr>
        <p:spPr>
          <a:xfrm>
            <a:off x="457200" y="6515100"/>
            <a:ext cx="9906000" cy="247650"/>
          </a:xfrm>
          <a:prstGeom prst="rect">
            <a:avLst/>
          </a:prstGeom>
          <a:noFill/>
          <a:ln w="0">
            <a:noFill/>
          </a:ln>
        </p:spPr>
        <p:txBody>
          <a:bodyPr wrap="square" lIns="19050" tIns="0" rIns="19050" bIns="0" anchor="t">
            <a:noAutofit/>
          </a:bodyPr>
          <a:lstStyle>
            <a:defPPr marL="0" indent="0" algn="l">
              <a:buNone/>
              <a:defRPr sz="1500" b="0">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500" b="0">
                <a:solidFill>
                  <a:srgbClr val="31576A"/>
                </a:solidFill>
                <a:latin typeface="Arial"/>
                <a:ea typeface="Arial"/>
                <a:cs typeface="Arial"/>
              </a:defRPr>
            </a:pPr>
            <a:r>
              <a:rPr sz="1500" b="0">
                <a:solidFill>
                  <a:srgbClr val="31576A"/>
                </a:solidFill>
                <a:latin typeface="Arial"/>
                <a:ea typeface="Arial"/>
                <a:cs typeface="Arial"/>
              </a:rPr>
              <a:t>VA Providence Healthcare System</a:t>
            </a:r>
          </a:p>
        </p:txBody>
      </p:sp>
      <p:sp>
        <p:nvSpPr>
          <p:cNvPr id="811155662" name="Text 482 [811155662]">
            <a:extLst>
              <a:ext uri="{FF2B5EF4-FFF2-40B4-BE49-F238E27FC236}">
                <a16:creationId xmlns:a16="http://schemas.microsoft.com/office/drawing/2014/main" id="{72EFB817-3DA4-4B22-BBEA-A14CE8FAB3D5}"/>
              </a:ext>
            </a:extLst>
          </p:cNvPr>
          <p:cNvSpPr>
            <a:spLocks noGrp="1"/>
          </p:cNvSpPr>
          <p:nvPr/>
        </p:nvSpPr>
        <p:spPr>
          <a:xfrm>
            <a:off x="11182350" y="6486525"/>
            <a:ext cx="571500" cy="285750"/>
          </a:xfrm>
          <a:prstGeom prst="rect">
            <a:avLst/>
          </a:prstGeom>
          <a:noFill/>
          <a:ln w="0">
            <a:noFill/>
          </a:ln>
        </p:spPr>
        <p:txBody>
          <a:bodyPr wrap="square" lIns="19050" tIns="0" rIns="19050" bIns="0" anchor="t">
            <a:noAutofit/>
          </a:bodyPr>
          <a:lstStyle>
            <a:defPPr marL="0" indent="0" algn="l">
              <a:buNone/>
              <a:defRPr sz="1650" b="1">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650" b="1">
                <a:solidFill>
                  <a:srgbClr val="31576A"/>
                </a:solidFill>
                <a:latin typeface="Arial"/>
                <a:ea typeface="Arial"/>
                <a:cs typeface="Arial"/>
              </a:defRPr>
            </a:pPr>
            <a:r>
              <a:rPr sz="1650" b="1">
                <a:solidFill>
                  <a:srgbClr val="31576A"/>
                </a:solidFill>
                <a:latin typeface="Arial"/>
                <a:ea typeface="Arial"/>
                <a:cs typeface="Arial"/>
              </a:rPr>
              <a:t>38</a:t>
            </a:r>
          </a:p>
        </p:txBody>
      </p:sp>
      <p:sp>
        <p:nvSpPr>
          <p:cNvPr id="811155663" name="Text 483 [811155663]">
            <a:extLst>
              <a:ext uri="{FF2B5EF4-FFF2-40B4-BE49-F238E27FC236}">
                <a16:creationId xmlns:a16="http://schemas.microsoft.com/office/drawing/2014/main" id="{119EC701-B3DC-458E-90C4-1E2AB05D532F}"/>
              </a:ext>
            </a:extLst>
          </p:cNvPr>
          <p:cNvSpPr>
            <a:spLocks noGrp="1"/>
          </p:cNvSpPr>
          <p:nvPr/>
        </p:nvSpPr>
        <p:spPr>
          <a:xfrm>
            <a:off x="457200" y="1647825"/>
            <a:ext cx="2714625" cy="10382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Geriatric PACTs</a:t>
            </a:r>
          </a:p>
        </p:txBody>
      </p:sp>
      <p:sp>
        <p:nvSpPr>
          <p:cNvPr id="811155664" name="Text 484 [811155664]">
            <a:extLst>
              <a:ext uri="{FF2B5EF4-FFF2-40B4-BE49-F238E27FC236}">
                <a16:creationId xmlns:a16="http://schemas.microsoft.com/office/drawing/2014/main" id="{70038C8A-6E20-448D-A403-5ECC245327D8}"/>
              </a:ext>
            </a:extLst>
          </p:cNvPr>
          <p:cNvSpPr>
            <a:spLocks noGrp="1"/>
          </p:cNvSpPr>
          <p:nvPr/>
        </p:nvSpPr>
        <p:spPr>
          <a:xfrm>
            <a:off x="3467100" y="1647825"/>
            <a:ext cx="8267700" cy="10382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Patient-Aligned Care Teams coordinate medical and psychosocial care.</a:t>
            </a:r>
          </a:p>
        </p:txBody>
      </p:sp>
      <p:sp>
        <p:nvSpPr>
          <p:cNvPr id="811155665" name="Text 485 [811155665]">
            <a:extLst>
              <a:ext uri="{FF2B5EF4-FFF2-40B4-BE49-F238E27FC236}">
                <a16:creationId xmlns:a16="http://schemas.microsoft.com/office/drawing/2014/main" id="{2A025031-617A-4140-855E-6ED424DD139E}"/>
              </a:ext>
            </a:extLst>
          </p:cNvPr>
          <p:cNvSpPr>
            <a:spLocks noGrp="1"/>
          </p:cNvSpPr>
          <p:nvPr/>
        </p:nvSpPr>
        <p:spPr>
          <a:xfrm>
            <a:off x="457200" y="2819400"/>
            <a:ext cx="2714625" cy="10382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Home-Based Primary Care</a:t>
            </a:r>
          </a:p>
        </p:txBody>
      </p:sp>
      <p:sp>
        <p:nvSpPr>
          <p:cNvPr id="811155666" name="Text 486 [811155666]">
            <a:extLst>
              <a:ext uri="{FF2B5EF4-FFF2-40B4-BE49-F238E27FC236}">
                <a16:creationId xmlns:a16="http://schemas.microsoft.com/office/drawing/2014/main" id="{A0AB5886-5FA5-4491-838D-DE4A29EE7524}"/>
              </a:ext>
            </a:extLst>
          </p:cNvPr>
          <p:cNvSpPr>
            <a:spLocks noGrp="1"/>
          </p:cNvSpPr>
          <p:nvPr/>
        </p:nvSpPr>
        <p:spPr>
          <a:xfrm>
            <a:off x="3467100" y="2819400"/>
            <a:ext cx="8267700" cy="10382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Personalized medical support for Veterans with mobility or access challenges.</a:t>
            </a:r>
          </a:p>
        </p:txBody>
      </p:sp>
      <p:sp>
        <p:nvSpPr>
          <p:cNvPr id="811155667" name="Text 487 [811155667]">
            <a:extLst>
              <a:ext uri="{FF2B5EF4-FFF2-40B4-BE49-F238E27FC236}">
                <a16:creationId xmlns:a16="http://schemas.microsoft.com/office/drawing/2014/main" id="{11EFB7FD-ABEE-4EB5-9B2E-906129C38339}"/>
              </a:ext>
            </a:extLst>
          </p:cNvPr>
          <p:cNvSpPr>
            <a:spLocks noGrp="1"/>
          </p:cNvSpPr>
          <p:nvPr/>
        </p:nvSpPr>
        <p:spPr>
          <a:xfrm>
            <a:off x="457200" y="3990975"/>
            <a:ext cx="2714625" cy="10382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Telehealth</a:t>
            </a:r>
          </a:p>
        </p:txBody>
      </p:sp>
      <p:sp>
        <p:nvSpPr>
          <p:cNvPr id="811155668" name="Text 488 [811155668]">
            <a:extLst>
              <a:ext uri="{FF2B5EF4-FFF2-40B4-BE49-F238E27FC236}">
                <a16:creationId xmlns:a16="http://schemas.microsoft.com/office/drawing/2014/main" id="{31C1AB1D-F211-47EC-8615-1404080C2B0F}"/>
              </a:ext>
            </a:extLst>
          </p:cNvPr>
          <p:cNvSpPr>
            <a:spLocks noGrp="1"/>
          </p:cNvSpPr>
          <p:nvPr/>
        </p:nvSpPr>
        <p:spPr>
          <a:xfrm>
            <a:off x="3467100" y="3990975"/>
            <a:ext cx="8267700" cy="10382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Remote monitoring and virtual consultations improve access and convenience.</a:t>
            </a:r>
          </a:p>
        </p:txBody>
      </p:sp>
      <p:sp>
        <p:nvSpPr>
          <p:cNvPr id="811155669" name="Text 489 [811155669]">
            <a:extLst>
              <a:ext uri="{FF2B5EF4-FFF2-40B4-BE49-F238E27FC236}">
                <a16:creationId xmlns:a16="http://schemas.microsoft.com/office/drawing/2014/main" id="{2636FF09-B5CA-4683-B40C-2606CF0050E7}"/>
              </a:ext>
            </a:extLst>
          </p:cNvPr>
          <p:cNvSpPr>
            <a:spLocks noGrp="1"/>
          </p:cNvSpPr>
          <p:nvPr/>
        </p:nvSpPr>
        <p:spPr>
          <a:xfrm>
            <a:off x="457200" y="5162550"/>
            <a:ext cx="2714625" cy="10382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Screening and community coordination</a:t>
            </a:r>
          </a:p>
        </p:txBody>
      </p:sp>
      <p:sp>
        <p:nvSpPr>
          <p:cNvPr id="811155670" name="Text 490 [811155670]">
            <a:extLst>
              <a:ext uri="{FF2B5EF4-FFF2-40B4-BE49-F238E27FC236}">
                <a16:creationId xmlns:a16="http://schemas.microsoft.com/office/drawing/2014/main" id="{FE2D93B5-3C1B-4D0B-91D2-AE83FE27FADB}"/>
              </a:ext>
            </a:extLst>
          </p:cNvPr>
          <p:cNvSpPr>
            <a:spLocks noGrp="1"/>
          </p:cNvSpPr>
          <p:nvPr/>
        </p:nvSpPr>
        <p:spPr>
          <a:xfrm>
            <a:off x="3467100" y="5162550"/>
            <a:ext cx="8267700" cy="10382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Regular health screenings and community services support prevention and well-being.</a:t>
            </a:r>
          </a:p>
        </p:txBody>
      </p:sp>
    </p:spTree>
    <p:extLst>
      <p:ext uri="{BB962C8B-B14F-4D97-AF65-F5344CB8AC3E}">
        <p14:creationId xmlns:p14="http://schemas.microsoft.com/office/powerpoint/2010/main" val="6606295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71D36"/>
        </a:solidFill>
        <a:effectLst/>
      </p:bgPr>
    </p:bg>
    <p:spTree>
      <p:nvGrpSpPr>
        <p:cNvPr id="1" name="Shape [811155671]">
          <a:extLst>
            <a:ext uri="{FF2B5EF4-FFF2-40B4-BE49-F238E27FC236}">
              <a16:creationId xmlns:a16="http://schemas.microsoft.com/office/drawing/2014/main" id="{B02D9301-1289-4214-BD58-C4ECB8A7A0BD}"/>
            </a:ext>
          </a:extLst>
        </p:cNvPr>
        <p:cNvGrpSpPr/>
        <p:nvPr/>
      </p:nvGrpSpPr>
      <p:grpSpPr>
        <a:xfrm>
          <a:off x="0" y="0"/>
          <a:ext cx="0" cy="0"/>
          <a:chOff x="0" y="0"/>
          <a:chExt cx="0" cy="0"/>
        </a:xfrm>
      </p:grpSpPr>
      <p:pic>
        <p:nvPicPr>
          <p:cNvPr id="811155672" name="Shape [811155672]">
            <a:extLst>
              <a:ext uri="{FF2B5EF4-FFF2-40B4-BE49-F238E27FC236}">
                <a16:creationId xmlns:a16="http://schemas.microsoft.com/office/drawing/2014/main" id="{C9DA1EB1-7895-4AD6-BAA6-234EB86A3A62}"/>
              </a:ext>
            </a:extLst>
          </p:cNvPr>
          <p:cNvPicPr>
            <a:picLocks noChangeAspect="1"/>
          </p:cNvPicPr>
          <p:nvPr/>
        </p:nvPicPr>
        <p:blipFill>
          <a:blip r:embed="rId3"/>
          <a:srcRect t="7802" b="7802"/>
          <a:stretch/>
        </p:blipFill>
        <p:spPr>
          <a:xfrm>
            <a:off x="0" y="0"/>
            <a:ext cx="12192000" cy="6858000"/>
          </a:xfrm>
          <a:prstGeom prst="rect">
            <a:avLst/>
          </a:prstGeom>
        </p:spPr>
      </p:pic>
      <p:sp>
        <p:nvSpPr>
          <p:cNvPr id="811155673" name="Panel 492 [811155673]">
            <a:extLst>
              <a:ext uri="{FF2B5EF4-FFF2-40B4-BE49-F238E27FC236}">
                <a16:creationId xmlns:a16="http://schemas.microsoft.com/office/drawing/2014/main" id="{D19868C0-C3C6-41FB-B861-9C57EE90C69F}"/>
              </a:ext>
            </a:extLst>
          </p:cNvPr>
          <p:cNvSpPr>
            <a:spLocks noGrp="1"/>
          </p:cNvSpPr>
          <p:nvPr/>
        </p:nvSpPr>
        <p:spPr>
          <a:xfrm>
            <a:off x="0" y="0"/>
            <a:ext cx="12192000" cy="6858000"/>
          </a:xfrm>
          <a:prstGeom prst="rect">
            <a:avLst/>
          </a:prstGeom>
          <a:gradFill>
            <a:gsLst>
              <a:gs pos="0">
                <a:srgbClr val="071D36">
                  <a:alpha val="98000"/>
                </a:srgbClr>
              </a:gs>
              <a:gs pos="54000">
                <a:srgbClr val="071D36">
                  <a:alpha val="86000"/>
                </a:srgbClr>
              </a:gs>
              <a:gs pos="100000">
                <a:srgbClr val="071D36">
                  <a:alpha val="15000"/>
                </a:srgbClr>
              </a:gs>
            </a:gsLst>
            <a:lin ang="0"/>
          </a:gradFill>
          <a:ln w="0">
            <a:noFill/>
          </a:ln>
        </p:spPr>
        <p:txBody>
          <a:bodyPr/>
          <a:lstStyle/>
          <a:p>
            <a:endParaRPr lang="en-US"/>
          </a:p>
        </p:txBody>
      </p:sp>
      <p:sp>
        <p:nvSpPr>
          <p:cNvPr id="811155674" name="Text 493 [811155674]">
            <a:extLst>
              <a:ext uri="{FF2B5EF4-FFF2-40B4-BE49-F238E27FC236}">
                <a16:creationId xmlns:a16="http://schemas.microsoft.com/office/drawing/2014/main" id="{6756F7AD-1ED2-4B00-95D8-DB1C5121899B}"/>
              </a:ext>
            </a:extLst>
          </p:cNvPr>
          <p:cNvSpPr>
            <a:spLocks noGrp="1"/>
          </p:cNvSpPr>
          <p:nvPr/>
        </p:nvSpPr>
        <p:spPr>
          <a:xfrm>
            <a:off x="457200" y="352425"/>
            <a:ext cx="11277600" cy="409575"/>
          </a:xfrm>
          <a:prstGeom prst="rect">
            <a:avLst/>
          </a:prstGeom>
          <a:noFill/>
          <a:ln w="0">
            <a:noFill/>
          </a:ln>
        </p:spPr>
        <p:txBody>
          <a:bodyPr wrap="square" lIns="19050" tIns="0" rIns="19050" bIns="0" anchor="t">
            <a:noAutofit/>
          </a:bodyPr>
          <a:lstStyle>
            <a:defPPr marL="0" indent="0" algn="l">
              <a:buNone/>
              <a:defRPr sz="2025" b="1">
                <a:solidFill>
                  <a:srgbClr val="00CCE3"/>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025" b="1">
                <a:solidFill>
                  <a:srgbClr val="00CCE3"/>
                </a:solidFill>
                <a:latin typeface="Arial"/>
                <a:ea typeface="Arial"/>
                <a:cs typeface="Arial"/>
              </a:defRPr>
            </a:pPr>
            <a:r>
              <a:rPr sz="2025" b="1">
                <a:solidFill>
                  <a:srgbClr val="00CCE3"/>
                </a:solidFill>
                <a:latin typeface="Arial"/>
                <a:ea typeface="Arial"/>
                <a:cs typeface="Arial"/>
              </a:rPr>
              <a:t>GERIATRIC CARE</a:t>
            </a:r>
          </a:p>
        </p:txBody>
      </p:sp>
      <p:sp>
        <p:nvSpPr>
          <p:cNvPr id="811155675" name="Text 494 [811155675]">
            <a:extLst>
              <a:ext uri="{FF2B5EF4-FFF2-40B4-BE49-F238E27FC236}">
                <a16:creationId xmlns:a16="http://schemas.microsoft.com/office/drawing/2014/main" id="{F5041E60-E53D-4063-B506-9C9198AF266B}"/>
              </a:ext>
            </a:extLst>
          </p:cNvPr>
          <p:cNvSpPr>
            <a:spLocks noGrp="1"/>
          </p:cNvSpPr>
          <p:nvPr/>
        </p:nvSpPr>
        <p:spPr>
          <a:xfrm>
            <a:off x="457200" y="1219200"/>
            <a:ext cx="10477500" cy="2857500"/>
          </a:xfrm>
          <a:prstGeom prst="rect">
            <a:avLst/>
          </a:prstGeom>
          <a:noFill/>
          <a:ln w="0">
            <a:noFill/>
          </a:ln>
        </p:spPr>
        <p:txBody>
          <a:bodyPr wrap="square" lIns="19050" tIns="0" rIns="19050" bIns="0" anchor="t">
            <a:noAutofit/>
          </a:bodyPr>
          <a:lstStyle>
            <a:defPPr marL="0" indent="0" algn="l">
              <a:buNone/>
              <a:defRPr sz="5400" b="1">
                <a:solidFill>
                  <a:srgbClr val="FFFFFF"/>
                </a:solidFill>
                <a:latin typeface="Arial Narrow"/>
                <a:ea typeface="Arial Narrow"/>
                <a:cs typeface="Arial Narrow"/>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5400" b="1">
                <a:solidFill>
                  <a:srgbClr val="FFFFFF"/>
                </a:solidFill>
                <a:latin typeface="Arial Narrow"/>
                <a:ea typeface="Arial Narrow"/>
                <a:cs typeface="Arial Narrow"/>
              </a:defRPr>
            </a:pPr>
            <a:r>
              <a:rPr sz="5400" b="1">
                <a:solidFill>
                  <a:srgbClr val="FFFFFF"/>
                </a:solidFill>
                <a:latin typeface="Arial Narrow"/>
                <a:ea typeface="Arial Narrow"/>
                <a:cs typeface="Arial Narrow"/>
              </a:rPr>
              <a:t>CHALLENGES AND</a:t>
            </a:r>
          </a:p>
          <a:p>
            <a:pPr marL="0" indent="0" algn="l">
              <a:buNone/>
              <a:defRPr sz="5400" b="1">
                <a:solidFill>
                  <a:srgbClr val="FFFFFF"/>
                </a:solidFill>
                <a:latin typeface="Arial Narrow"/>
                <a:ea typeface="Arial Narrow"/>
                <a:cs typeface="Arial Narrow"/>
              </a:defRPr>
            </a:pPr>
            <a:r>
              <a:rPr sz="5400" b="1">
                <a:solidFill>
                  <a:srgbClr val="FFFFFF"/>
                </a:solidFill>
                <a:latin typeface="Arial Narrow"/>
                <a:ea typeface="Arial Narrow"/>
                <a:cs typeface="Arial Narrow"/>
              </a:rPr>
              <a:t>OPPORTUNITIES</a:t>
            </a:r>
          </a:p>
        </p:txBody>
      </p:sp>
      <p:sp>
        <p:nvSpPr>
          <p:cNvPr id="811155676" name="Panel 495 [811155676]">
            <a:extLst>
              <a:ext uri="{FF2B5EF4-FFF2-40B4-BE49-F238E27FC236}">
                <a16:creationId xmlns:a16="http://schemas.microsoft.com/office/drawing/2014/main" id="{6B85C8F4-AB37-4227-A4C2-5E41C2196BD0}"/>
              </a:ext>
            </a:extLst>
          </p:cNvPr>
          <p:cNvSpPr>
            <a:spLocks noGrp="1"/>
          </p:cNvSpPr>
          <p:nvPr/>
        </p:nvSpPr>
        <p:spPr>
          <a:xfrm>
            <a:off x="457200" y="4010025"/>
            <a:ext cx="6819900" cy="47625"/>
          </a:xfrm>
          <a:prstGeom prst="rect">
            <a:avLst/>
          </a:prstGeom>
          <a:solidFill>
            <a:srgbClr val="00CCE3"/>
          </a:solidFill>
          <a:ln w="0">
            <a:noFill/>
          </a:ln>
        </p:spPr>
        <p:txBody>
          <a:bodyPr/>
          <a:lstStyle/>
          <a:p>
            <a:endParaRPr lang="en-US"/>
          </a:p>
        </p:txBody>
      </p:sp>
      <p:sp>
        <p:nvSpPr>
          <p:cNvPr id="811155677" name="Text 496 [811155677]">
            <a:extLst>
              <a:ext uri="{FF2B5EF4-FFF2-40B4-BE49-F238E27FC236}">
                <a16:creationId xmlns:a16="http://schemas.microsoft.com/office/drawing/2014/main" id="{B4D5957B-11E2-422F-A9F1-ABB45745AE83}"/>
              </a:ext>
            </a:extLst>
          </p:cNvPr>
          <p:cNvSpPr>
            <a:spLocks noGrp="1"/>
          </p:cNvSpPr>
          <p:nvPr/>
        </p:nvSpPr>
        <p:spPr>
          <a:xfrm>
            <a:off x="457200" y="4314825"/>
            <a:ext cx="9525000" cy="400050"/>
          </a:xfrm>
          <a:prstGeom prst="rect">
            <a:avLst/>
          </a:prstGeom>
          <a:noFill/>
          <a:ln w="0">
            <a:noFill/>
          </a:ln>
        </p:spPr>
        <p:txBody>
          <a:bodyPr wrap="square" lIns="19050" tIns="0" rIns="19050" bIns="0" anchor="t">
            <a:noAutofit/>
          </a:bodyPr>
          <a:lstStyle>
            <a:defPPr marL="0" indent="0" algn="l">
              <a:buNone/>
              <a:defRPr sz="2250" b="0">
                <a:solidFill>
                  <a:srgbClr val="FFFFFF"/>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250" b="0">
                <a:solidFill>
                  <a:srgbClr val="FFFFFF"/>
                </a:solidFill>
                <a:latin typeface="Arial"/>
                <a:ea typeface="Arial"/>
                <a:cs typeface="Arial"/>
              </a:defRPr>
            </a:pPr>
            <a:r>
              <a:rPr sz="2250" b="0">
                <a:solidFill>
                  <a:srgbClr val="FFFFFF"/>
                </a:solidFill>
                <a:latin typeface="Arial"/>
                <a:ea typeface="Arial"/>
                <a:cs typeface="Arial"/>
              </a:rPr>
              <a:t>Manage complexity</a:t>
            </a:r>
          </a:p>
        </p:txBody>
      </p:sp>
      <p:sp>
        <p:nvSpPr>
          <p:cNvPr id="811155678" name="Text 497 [811155678]">
            <a:extLst>
              <a:ext uri="{FF2B5EF4-FFF2-40B4-BE49-F238E27FC236}">
                <a16:creationId xmlns:a16="http://schemas.microsoft.com/office/drawing/2014/main" id="{B2DABFCB-4C2A-4838-A0C4-B29A3A9AFEB2}"/>
              </a:ext>
            </a:extLst>
          </p:cNvPr>
          <p:cNvSpPr>
            <a:spLocks noGrp="1"/>
          </p:cNvSpPr>
          <p:nvPr/>
        </p:nvSpPr>
        <p:spPr>
          <a:xfrm>
            <a:off x="457200" y="4857750"/>
            <a:ext cx="9525000" cy="400050"/>
          </a:xfrm>
          <a:prstGeom prst="rect">
            <a:avLst/>
          </a:prstGeom>
          <a:noFill/>
          <a:ln w="0">
            <a:noFill/>
          </a:ln>
        </p:spPr>
        <p:txBody>
          <a:bodyPr wrap="square" lIns="19050" tIns="0" rIns="19050" bIns="0" anchor="t">
            <a:noAutofit/>
          </a:bodyPr>
          <a:lstStyle>
            <a:defPPr marL="0" indent="0" algn="l">
              <a:buNone/>
              <a:defRPr sz="2250" b="0">
                <a:solidFill>
                  <a:srgbClr val="FFFFFF"/>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250" b="0">
                <a:solidFill>
                  <a:srgbClr val="FFFFFF"/>
                </a:solidFill>
                <a:latin typeface="Arial"/>
                <a:ea typeface="Arial"/>
                <a:cs typeface="Arial"/>
              </a:defRPr>
            </a:pPr>
            <a:r>
              <a:rPr sz="2250" b="0">
                <a:solidFill>
                  <a:srgbClr val="FFFFFF"/>
                </a:solidFill>
                <a:latin typeface="Arial"/>
                <a:ea typeface="Arial"/>
                <a:cs typeface="Arial"/>
              </a:rPr>
              <a:t>Respect individual experience</a:t>
            </a:r>
          </a:p>
        </p:txBody>
      </p:sp>
      <p:sp>
        <p:nvSpPr>
          <p:cNvPr id="811155679" name="Text 498 [811155679]">
            <a:extLst>
              <a:ext uri="{FF2B5EF4-FFF2-40B4-BE49-F238E27FC236}">
                <a16:creationId xmlns:a16="http://schemas.microsoft.com/office/drawing/2014/main" id="{05320E2B-D08E-4EFE-A17C-2E27CFA88B3B}"/>
              </a:ext>
            </a:extLst>
          </p:cNvPr>
          <p:cNvSpPr>
            <a:spLocks noGrp="1"/>
          </p:cNvSpPr>
          <p:nvPr/>
        </p:nvSpPr>
        <p:spPr>
          <a:xfrm>
            <a:off x="457200" y="5400675"/>
            <a:ext cx="9525000" cy="400050"/>
          </a:xfrm>
          <a:prstGeom prst="rect">
            <a:avLst/>
          </a:prstGeom>
          <a:noFill/>
          <a:ln w="0">
            <a:noFill/>
          </a:ln>
        </p:spPr>
        <p:txBody>
          <a:bodyPr wrap="square" lIns="19050" tIns="0" rIns="19050" bIns="0" anchor="t">
            <a:noAutofit/>
          </a:bodyPr>
          <a:lstStyle>
            <a:defPPr marL="0" indent="0" algn="l">
              <a:buNone/>
              <a:defRPr sz="2250" b="0">
                <a:solidFill>
                  <a:srgbClr val="FFFFFF"/>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250" b="0">
                <a:solidFill>
                  <a:srgbClr val="FFFFFF"/>
                </a:solidFill>
                <a:latin typeface="Arial"/>
                <a:ea typeface="Arial"/>
                <a:cs typeface="Arial"/>
              </a:defRPr>
            </a:pPr>
            <a:r>
              <a:rPr sz="2250" b="0">
                <a:solidFill>
                  <a:srgbClr val="FFFFFF"/>
                </a:solidFill>
                <a:latin typeface="Arial"/>
                <a:ea typeface="Arial"/>
                <a:cs typeface="Arial"/>
              </a:rPr>
              <a:t>Plan ahead and use technology</a:t>
            </a:r>
          </a:p>
        </p:txBody>
      </p:sp>
      <p:sp>
        <p:nvSpPr>
          <p:cNvPr id="811155680" name="Text 499 [811155680]">
            <a:extLst>
              <a:ext uri="{FF2B5EF4-FFF2-40B4-BE49-F238E27FC236}">
                <a16:creationId xmlns:a16="http://schemas.microsoft.com/office/drawing/2014/main" id="{E235FF30-BABA-4543-952C-382C3AC65441}"/>
              </a:ext>
            </a:extLst>
          </p:cNvPr>
          <p:cNvSpPr>
            <a:spLocks noGrp="1"/>
          </p:cNvSpPr>
          <p:nvPr/>
        </p:nvSpPr>
        <p:spPr>
          <a:xfrm>
            <a:off x="457200" y="6438900"/>
            <a:ext cx="11049000" cy="285750"/>
          </a:xfrm>
          <a:prstGeom prst="rect">
            <a:avLst/>
          </a:prstGeom>
          <a:noFill/>
          <a:ln w="0">
            <a:noFill/>
          </a:ln>
        </p:spPr>
        <p:txBody>
          <a:bodyPr wrap="square" lIns="19050" tIns="0" rIns="19050" bIns="0" anchor="t">
            <a:noAutofit/>
          </a:bodyPr>
          <a:lstStyle>
            <a:defPPr marL="0" indent="0" algn="l">
              <a:buNone/>
              <a:defRPr sz="1650" b="0">
                <a:solidFill>
                  <a:srgbClr val="FFFFFF"/>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650" b="0">
                <a:solidFill>
                  <a:srgbClr val="FFFFFF"/>
                </a:solidFill>
                <a:latin typeface="Arial"/>
                <a:ea typeface="Arial"/>
                <a:cs typeface="Arial"/>
              </a:defRPr>
            </a:pPr>
            <a:r>
              <a:rPr sz="1650" b="0">
                <a:solidFill>
                  <a:srgbClr val="FFFFFF"/>
                </a:solidFill>
                <a:latin typeface="Arial"/>
                <a:ea typeface="Arial"/>
                <a:cs typeface="Arial"/>
              </a:rPr>
              <a:t>VA Providence Healthcare System</a:t>
            </a:r>
          </a:p>
        </p:txBody>
      </p:sp>
    </p:spTree>
    <p:extLst>
      <p:ext uri="{BB962C8B-B14F-4D97-AF65-F5344CB8AC3E}">
        <p14:creationId xmlns:p14="http://schemas.microsoft.com/office/powerpoint/2010/main" val="1427442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11155696]">
          <a:extLst>
            <a:ext uri="{FF2B5EF4-FFF2-40B4-BE49-F238E27FC236}">
              <a16:creationId xmlns:a16="http://schemas.microsoft.com/office/drawing/2014/main" id="{6B3FDE81-5892-4A53-BF25-D51625B90D96}"/>
            </a:ext>
          </a:extLst>
        </p:cNvPr>
        <p:cNvGrpSpPr/>
        <p:nvPr/>
      </p:nvGrpSpPr>
      <p:grpSpPr>
        <a:xfrm>
          <a:off x="0" y="0"/>
          <a:ext cx="0" cy="0"/>
          <a:chOff x="0" y="0"/>
          <a:chExt cx="0" cy="0"/>
        </a:xfrm>
      </p:grpSpPr>
      <p:sp>
        <p:nvSpPr>
          <p:cNvPr id="811155698" name="Panel 501 [811155698]">
            <a:extLst>
              <a:ext uri="{FF2B5EF4-FFF2-40B4-BE49-F238E27FC236}">
                <a16:creationId xmlns:a16="http://schemas.microsoft.com/office/drawing/2014/main" id="{18806715-5BE8-4DAE-9AAF-570E3F05FFF0}"/>
              </a:ext>
            </a:extLst>
          </p:cNvPr>
          <p:cNvSpPr>
            <a:spLocks noGrp="1"/>
          </p:cNvSpPr>
          <p:nvPr/>
        </p:nvSpPr>
        <p:spPr>
          <a:xfrm>
            <a:off x="0" y="0"/>
            <a:ext cx="12192000" cy="1419225"/>
          </a:xfrm>
          <a:prstGeom prst="rect">
            <a:avLst/>
          </a:prstGeom>
          <a:solidFill>
            <a:srgbClr val="071D36"/>
          </a:solidFill>
          <a:ln w="0">
            <a:noFill/>
          </a:ln>
        </p:spPr>
        <p:txBody>
          <a:bodyPr/>
          <a:lstStyle/>
          <a:p>
            <a:endParaRPr lang="en-US"/>
          </a:p>
        </p:txBody>
      </p:sp>
      <p:sp>
        <p:nvSpPr>
          <p:cNvPr id="811155699" name="Panel 502 [811155699]">
            <a:extLst>
              <a:ext uri="{FF2B5EF4-FFF2-40B4-BE49-F238E27FC236}">
                <a16:creationId xmlns:a16="http://schemas.microsoft.com/office/drawing/2014/main" id="{1CEB3117-7447-45ED-A055-AD516FF2FAFA}"/>
              </a:ext>
            </a:extLst>
          </p:cNvPr>
          <p:cNvSpPr>
            <a:spLocks noGrp="1"/>
          </p:cNvSpPr>
          <p:nvPr/>
        </p:nvSpPr>
        <p:spPr>
          <a:xfrm>
            <a:off x="457200" y="1314450"/>
            <a:ext cx="11277600" cy="38100"/>
          </a:xfrm>
          <a:prstGeom prst="rect">
            <a:avLst/>
          </a:prstGeom>
          <a:solidFill>
            <a:srgbClr val="00CCE3"/>
          </a:solidFill>
          <a:ln w="0">
            <a:noFill/>
          </a:ln>
        </p:spPr>
        <p:txBody>
          <a:bodyPr/>
          <a:lstStyle/>
          <a:p>
            <a:endParaRPr lang="en-US"/>
          </a:p>
        </p:txBody>
      </p:sp>
      <p:sp>
        <p:nvSpPr>
          <p:cNvPr id="811155700" name="Text 503 [811155700]">
            <a:extLst>
              <a:ext uri="{FF2B5EF4-FFF2-40B4-BE49-F238E27FC236}">
                <a16:creationId xmlns:a16="http://schemas.microsoft.com/office/drawing/2014/main" id="{E2DFF238-9350-45CA-91FA-65998D79F345}"/>
              </a:ext>
            </a:extLst>
          </p:cNvPr>
          <p:cNvSpPr>
            <a:spLocks noGrp="1"/>
          </p:cNvSpPr>
          <p:nvPr/>
        </p:nvSpPr>
        <p:spPr>
          <a:xfrm>
            <a:off x="457200" y="295275"/>
            <a:ext cx="11277600" cy="1000125"/>
          </a:xfrm>
          <a:prstGeom prst="rect">
            <a:avLst/>
          </a:prstGeom>
          <a:noFill/>
          <a:ln w="0">
            <a:noFill/>
          </a:ln>
        </p:spPr>
        <p:txBody>
          <a:bodyPr wrap="square" lIns="19050" tIns="0" rIns="19050" bIns="0" anchor="t">
            <a:noAutofit/>
          </a:bodyPr>
          <a:lstStyle>
            <a:defPPr marL="0" indent="0" algn="l">
              <a:buNone/>
              <a:defRPr sz="3675" b="1">
                <a:solidFill>
                  <a:srgbClr val="FFFFFF"/>
                </a:solidFill>
                <a:latin typeface="Arial Narrow"/>
                <a:ea typeface="Arial Narrow"/>
                <a:cs typeface="Arial Narrow"/>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3675" b="1">
                <a:solidFill>
                  <a:srgbClr val="FFFFFF"/>
                </a:solidFill>
                <a:latin typeface="Arial Narrow"/>
                <a:ea typeface="Arial Narrow"/>
                <a:cs typeface="Arial Narrow"/>
              </a:defRPr>
            </a:pPr>
            <a:r>
              <a:rPr sz="3675" b="1">
                <a:solidFill>
                  <a:srgbClr val="FFFFFF"/>
                </a:solidFill>
                <a:latin typeface="Arial Narrow"/>
                <a:ea typeface="Arial Narrow"/>
                <a:cs typeface="Arial Narrow"/>
              </a:rPr>
              <a:t>CHALLENGES AND OPPORTUNITIES</a:t>
            </a:r>
          </a:p>
        </p:txBody>
      </p:sp>
      <p:sp>
        <p:nvSpPr>
          <p:cNvPr id="811155701" name="Text 504 [811155701]">
            <a:extLst>
              <a:ext uri="{FF2B5EF4-FFF2-40B4-BE49-F238E27FC236}">
                <a16:creationId xmlns:a16="http://schemas.microsoft.com/office/drawing/2014/main" id="{629CBEBC-9D43-4D41-B70B-E916B9AE90BA}"/>
              </a:ext>
            </a:extLst>
          </p:cNvPr>
          <p:cNvSpPr>
            <a:spLocks noGrp="1"/>
          </p:cNvSpPr>
          <p:nvPr/>
        </p:nvSpPr>
        <p:spPr>
          <a:xfrm>
            <a:off x="457200" y="6515100"/>
            <a:ext cx="9906000" cy="247650"/>
          </a:xfrm>
          <a:prstGeom prst="rect">
            <a:avLst/>
          </a:prstGeom>
          <a:noFill/>
          <a:ln w="0">
            <a:noFill/>
          </a:ln>
        </p:spPr>
        <p:txBody>
          <a:bodyPr wrap="square" lIns="19050" tIns="0" rIns="19050" bIns="0" anchor="t">
            <a:noAutofit/>
          </a:bodyPr>
          <a:lstStyle>
            <a:defPPr marL="0" indent="0" algn="l">
              <a:buNone/>
              <a:defRPr sz="1500" b="0">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500" b="0">
                <a:solidFill>
                  <a:srgbClr val="31576A"/>
                </a:solidFill>
                <a:latin typeface="Arial"/>
                <a:ea typeface="Arial"/>
                <a:cs typeface="Arial"/>
              </a:defRPr>
            </a:pPr>
            <a:r>
              <a:rPr sz="1500" b="0">
                <a:solidFill>
                  <a:srgbClr val="31576A"/>
                </a:solidFill>
                <a:latin typeface="Arial"/>
                <a:ea typeface="Arial"/>
                <a:cs typeface="Arial"/>
              </a:rPr>
              <a:t>VA Providence Healthcare System</a:t>
            </a:r>
          </a:p>
        </p:txBody>
      </p:sp>
      <p:sp>
        <p:nvSpPr>
          <p:cNvPr id="811155702" name="Text 505 [811155702]">
            <a:extLst>
              <a:ext uri="{FF2B5EF4-FFF2-40B4-BE49-F238E27FC236}">
                <a16:creationId xmlns:a16="http://schemas.microsoft.com/office/drawing/2014/main" id="{573D2A6F-64D0-45FA-A267-A70F61B7B660}"/>
              </a:ext>
            </a:extLst>
          </p:cNvPr>
          <p:cNvSpPr>
            <a:spLocks noGrp="1"/>
          </p:cNvSpPr>
          <p:nvPr/>
        </p:nvSpPr>
        <p:spPr>
          <a:xfrm>
            <a:off x="11182350" y="6486525"/>
            <a:ext cx="571500" cy="285750"/>
          </a:xfrm>
          <a:prstGeom prst="rect">
            <a:avLst/>
          </a:prstGeom>
          <a:noFill/>
          <a:ln w="0">
            <a:noFill/>
          </a:ln>
        </p:spPr>
        <p:txBody>
          <a:bodyPr wrap="square" lIns="19050" tIns="0" rIns="19050" bIns="0" anchor="t">
            <a:noAutofit/>
          </a:bodyPr>
          <a:lstStyle>
            <a:defPPr marL="0" indent="0" algn="l">
              <a:buNone/>
              <a:defRPr sz="1650" b="1">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650" b="1">
                <a:solidFill>
                  <a:srgbClr val="31576A"/>
                </a:solidFill>
                <a:latin typeface="Arial"/>
                <a:ea typeface="Arial"/>
                <a:cs typeface="Arial"/>
              </a:defRPr>
            </a:pPr>
            <a:r>
              <a:rPr sz="1650" b="1">
                <a:solidFill>
                  <a:srgbClr val="31576A"/>
                </a:solidFill>
                <a:latin typeface="Arial"/>
                <a:ea typeface="Arial"/>
                <a:cs typeface="Arial"/>
              </a:rPr>
              <a:t>40</a:t>
            </a:r>
          </a:p>
        </p:txBody>
      </p:sp>
      <p:sp>
        <p:nvSpPr>
          <p:cNvPr id="811155703" name="Text 506 [811155703]">
            <a:extLst>
              <a:ext uri="{FF2B5EF4-FFF2-40B4-BE49-F238E27FC236}">
                <a16:creationId xmlns:a16="http://schemas.microsoft.com/office/drawing/2014/main" id="{7D125B58-AC0C-4762-9D83-3FA6C61F276B}"/>
              </a:ext>
            </a:extLst>
          </p:cNvPr>
          <p:cNvSpPr>
            <a:spLocks noGrp="1"/>
          </p:cNvSpPr>
          <p:nvPr/>
        </p:nvSpPr>
        <p:spPr>
          <a:xfrm>
            <a:off x="457200" y="1647825"/>
            <a:ext cx="2714625" cy="10382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Manage complexity</a:t>
            </a:r>
          </a:p>
        </p:txBody>
      </p:sp>
      <p:sp>
        <p:nvSpPr>
          <p:cNvPr id="811155704" name="Text 507 [811155704]">
            <a:extLst>
              <a:ext uri="{FF2B5EF4-FFF2-40B4-BE49-F238E27FC236}">
                <a16:creationId xmlns:a16="http://schemas.microsoft.com/office/drawing/2014/main" id="{DDF51F50-AAC7-4815-95D4-2C9729679F19}"/>
              </a:ext>
            </a:extLst>
          </p:cNvPr>
          <p:cNvSpPr>
            <a:spLocks noGrp="1"/>
          </p:cNvSpPr>
          <p:nvPr/>
        </p:nvSpPr>
        <p:spPr>
          <a:xfrm>
            <a:off x="3467100" y="1647825"/>
            <a:ext cx="8267700" cy="10382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Address physical, mental health and social needs together.</a:t>
            </a:r>
          </a:p>
        </p:txBody>
      </p:sp>
      <p:sp>
        <p:nvSpPr>
          <p:cNvPr id="811155705" name="Text 508 [811155705]">
            <a:extLst>
              <a:ext uri="{FF2B5EF4-FFF2-40B4-BE49-F238E27FC236}">
                <a16:creationId xmlns:a16="http://schemas.microsoft.com/office/drawing/2014/main" id="{C5323C33-F1E0-4DC4-A019-65CA11E6ACDA}"/>
              </a:ext>
            </a:extLst>
          </p:cNvPr>
          <p:cNvSpPr>
            <a:spLocks noGrp="1"/>
          </p:cNvSpPr>
          <p:nvPr/>
        </p:nvSpPr>
        <p:spPr>
          <a:xfrm>
            <a:off x="457200" y="2819400"/>
            <a:ext cx="2714625" cy="10382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Practice cultural humility</a:t>
            </a:r>
          </a:p>
        </p:txBody>
      </p:sp>
      <p:sp>
        <p:nvSpPr>
          <p:cNvPr id="811155706" name="Text 509 [811155706]">
            <a:extLst>
              <a:ext uri="{FF2B5EF4-FFF2-40B4-BE49-F238E27FC236}">
                <a16:creationId xmlns:a16="http://schemas.microsoft.com/office/drawing/2014/main" id="{A5C88656-9C5D-452A-93CC-9286E4157C49}"/>
              </a:ext>
            </a:extLst>
          </p:cNvPr>
          <p:cNvSpPr>
            <a:spLocks noGrp="1"/>
          </p:cNvSpPr>
          <p:nvPr/>
        </p:nvSpPr>
        <p:spPr>
          <a:xfrm>
            <a:off x="3467100" y="2819400"/>
            <a:ext cx="8267700" cy="10382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Recognize Veterans’ unique experiences and meet them respectfully.</a:t>
            </a:r>
          </a:p>
        </p:txBody>
      </p:sp>
      <p:sp>
        <p:nvSpPr>
          <p:cNvPr id="811155707" name="Text 510 [811155707]">
            <a:extLst>
              <a:ext uri="{FF2B5EF4-FFF2-40B4-BE49-F238E27FC236}">
                <a16:creationId xmlns:a16="http://schemas.microsoft.com/office/drawing/2014/main" id="{8CC3BF94-479F-4D4B-9DE9-A1559FC424E3}"/>
              </a:ext>
            </a:extLst>
          </p:cNvPr>
          <p:cNvSpPr>
            <a:spLocks noGrp="1"/>
          </p:cNvSpPr>
          <p:nvPr/>
        </p:nvSpPr>
        <p:spPr>
          <a:xfrm>
            <a:off x="457200" y="3990975"/>
            <a:ext cx="2714625" cy="10382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Advance care planning</a:t>
            </a:r>
          </a:p>
        </p:txBody>
      </p:sp>
      <p:sp>
        <p:nvSpPr>
          <p:cNvPr id="811155708" name="Text 511 [811155708]">
            <a:extLst>
              <a:ext uri="{FF2B5EF4-FFF2-40B4-BE49-F238E27FC236}">
                <a16:creationId xmlns:a16="http://schemas.microsoft.com/office/drawing/2014/main" id="{9777BA0A-1BFC-455C-A42D-3237B9734B3E}"/>
              </a:ext>
            </a:extLst>
          </p:cNvPr>
          <p:cNvSpPr>
            <a:spLocks noGrp="1"/>
          </p:cNvSpPr>
          <p:nvPr/>
        </p:nvSpPr>
        <p:spPr>
          <a:xfrm>
            <a:off x="3467100" y="3990975"/>
            <a:ext cx="8267700" cy="10382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Proactively discuss care preferences and palliative options with Veterans and families.</a:t>
            </a:r>
          </a:p>
        </p:txBody>
      </p:sp>
      <p:sp>
        <p:nvSpPr>
          <p:cNvPr id="811155709" name="Text 512 [811155709]">
            <a:extLst>
              <a:ext uri="{FF2B5EF4-FFF2-40B4-BE49-F238E27FC236}">
                <a16:creationId xmlns:a16="http://schemas.microsoft.com/office/drawing/2014/main" id="{192045E6-9AC5-4451-A1EA-695E352220A0}"/>
              </a:ext>
            </a:extLst>
          </p:cNvPr>
          <p:cNvSpPr>
            <a:spLocks noGrp="1"/>
          </p:cNvSpPr>
          <p:nvPr/>
        </p:nvSpPr>
        <p:spPr>
          <a:xfrm>
            <a:off x="457200" y="5162550"/>
            <a:ext cx="2714625" cy="1038225"/>
          </a:xfrm>
          <a:prstGeom prst="rect">
            <a:avLst/>
          </a:prstGeom>
          <a:noFill/>
          <a:ln w="0">
            <a:noFill/>
          </a:ln>
        </p:spPr>
        <p:txBody>
          <a:bodyPr wrap="square" lIns="19050" tIns="0" rIns="19050" bIns="0" anchor="t">
            <a:noAutofit/>
          </a:bodyPr>
          <a:lstStyle>
            <a:defPPr marL="0" indent="0" algn="l">
              <a:buNone/>
              <a:defRPr sz="240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1">
                <a:solidFill>
                  <a:srgbClr val="006D80"/>
                </a:solidFill>
                <a:latin typeface="Arial"/>
                <a:ea typeface="Arial"/>
                <a:cs typeface="Arial"/>
              </a:defRPr>
            </a:pPr>
            <a:r>
              <a:rPr sz="2400" b="1">
                <a:solidFill>
                  <a:srgbClr val="006D80"/>
                </a:solidFill>
                <a:latin typeface="Arial"/>
                <a:ea typeface="Arial"/>
                <a:cs typeface="Arial"/>
              </a:rPr>
              <a:t>Use technology</a:t>
            </a:r>
          </a:p>
        </p:txBody>
      </p:sp>
      <p:sp>
        <p:nvSpPr>
          <p:cNvPr id="811155710" name="Text 513 [811155710]">
            <a:extLst>
              <a:ext uri="{FF2B5EF4-FFF2-40B4-BE49-F238E27FC236}">
                <a16:creationId xmlns:a16="http://schemas.microsoft.com/office/drawing/2014/main" id="{A4F0C2CE-8FF3-4FC7-B360-2814F3D09E53}"/>
              </a:ext>
            </a:extLst>
          </p:cNvPr>
          <p:cNvSpPr>
            <a:spLocks noGrp="1"/>
          </p:cNvSpPr>
          <p:nvPr/>
        </p:nvSpPr>
        <p:spPr>
          <a:xfrm>
            <a:off x="3467100" y="5162550"/>
            <a:ext cx="8267700" cy="1038225"/>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Telehealth and remote monitoring can strengthen access and quality of care.</a:t>
            </a:r>
          </a:p>
        </p:txBody>
      </p:sp>
    </p:spTree>
    <p:extLst>
      <p:ext uri="{BB962C8B-B14F-4D97-AF65-F5344CB8AC3E}">
        <p14:creationId xmlns:p14="http://schemas.microsoft.com/office/powerpoint/2010/main" val="29599963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71D36"/>
        </a:solidFill>
        <a:effectLst/>
      </p:bgPr>
    </p:bg>
    <p:spTree>
      <p:nvGrpSpPr>
        <p:cNvPr id="1" name="Shape [811155711]">
          <a:extLst>
            <a:ext uri="{FF2B5EF4-FFF2-40B4-BE49-F238E27FC236}">
              <a16:creationId xmlns:a16="http://schemas.microsoft.com/office/drawing/2014/main" id="{2E90BD2C-98F3-4E1D-9414-DFEB04EB55F1}"/>
            </a:ext>
          </a:extLst>
        </p:cNvPr>
        <p:cNvGrpSpPr/>
        <p:nvPr/>
      </p:nvGrpSpPr>
      <p:grpSpPr>
        <a:xfrm>
          <a:off x="0" y="0"/>
          <a:ext cx="0" cy="0"/>
          <a:chOff x="0" y="0"/>
          <a:chExt cx="0" cy="0"/>
        </a:xfrm>
      </p:grpSpPr>
      <p:pic>
        <p:nvPicPr>
          <p:cNvPr id="811155712" name="Shape [811155712]" descr="Castle Hill Lighthouse, Newport, Rhode Island (2006 photograph)">
            <a:extLst>
              <a:ext uri="{FF2B5EF4-FFF2-40B4-BE49-F238E27FC236}">
                <a16:creationId xmlns:a16="http://schemas.microsoft.com/office/drawing/2014/main" id="{4A4C527D-2D27-48CD-9B60-0360A7B14786}"/>
              </a:ext>
            </a:extLst>
          </p:cNvPr>
          <p:cNvPicPr>
            <a:picLocks noChangeAspect="1"/>
          </p:cNvPicPr>
          <p:nvPr/>
        </p:nvPicPr>
        <p:blipFill>
          <a:blip r:embed="rId3"/>
          <a:srcRect t="7802" b="7802"/>
          <a:stretch/>
        </p:blipFill>
        <p:spPr>
          <a:xfrm>
            <a:off x="0" y="0"/>
            <a:ext cx="12192000" cy="6858000"/>
          </a:xfrm>
          <a:prstGeom prst="rect">
            <a:avLst/>
          </a:prstGeom>
        </p:spPr>
      </p:pic>
      <p:sp>
        <p:nvSpPr>
          <p:cNvPr id="811155713" name="Panel 515 [811155713]">
            <a:extLst>
              <a:ext uri="{FF2B5EF4-FFF2-40B4-BE49-F238E27FC236}">
                <a16:creationId xmlns:a16="http://schemas.microsoft.com/office/drawing/2014/main" id="{EC668295-F1D0-465B-B70E-EDAB8BBF80EF}"/>
              </a:ext>
            </a:extLst>
          </p:cNvPr>
          <p:cNvSpPr>
            <a:spLocks noGrp="1"/>
          </p:cNvSpPr>
          <p:nvPr/>
        </p:nvSpPr>
        <p:spPr>
          <a:xfrm>
            <a:off x="0" y="0"/>
            <a:ext cx="12192000" cy="6858000"/>
          </a:xfrm>
          <a:prstGeom prst="rect">
            <a:avLst/>
          </a:prstGeom>
          <a:gradFill>
            <a:gsLst>
              <a:gs pos="0">
                <a:srgbClr val="071D36">
                  <a:alpha val="98000"/>
                </a:srgbClr>
              </a:gs>
              <a:gs pos="54000">
                <a:srgbClr val="071D36">
                  <a:alpha val="86000"/>
                </a:srgbClr>
              </a:gs>
              <a:gs pos="100000">
                <a:srgbClr val="071D36">
                  <a:alpha val="15000"/>
                </a:srgbClr>
              </a:gs>
            </a:gsLst>
            <a:lin ang="0"/>
          </a:gradFill>
          <a:ln w="0">
            <a:noFill/>
          </a:ln>
        </p:spPr>
        <p:txBody>
          <a:bodyPr/>
          <a:lstStyle/>
          <a:p>
            <a:endParaRPr lang="en-US"/>
          </a:p>
        </p:txBody>
      </p:sp>
      <p:sp>
        <p:nvSpPr>
          <p:cNvPr id="811155714" name="Text 516 [811155714]">
            <a:extLst>
              <a:ext uri="{FF2B5EF4-FFF2-40B4-BE49-F238E27FC236}">
                <a16:creationId xmlns:a16="http://schemas.microsoft.com/office/drawing/2014/main" id="{FC486FC3-BE0B-4789-9D80-E79D4568D978}"/>
              </a:ext>
            </a:extLst>
          </p:cNvPr>
          <p:cNvSpPr>
            <a:spLocks noGrp="1"/>
          </p:cNvSpPr>
          <p:nvPr/>
        </p:nvSpPr>
        <p:spPr>
          <a:xfrm>
            <a:off x="457200" y="352425"/>
            <a:ext cx="11277600" cy="409575"/>
          </a:xfrm>
          <a:prstGeom prst="rect">
            <a:avLst/>
          </a:prstGeom>
          <a:noFill/>
          <a:ln w="0">
            <a:noFill/>
          </a:ln>
        </p:spPr>
        <p:txBody>
          <a:bodyPr wrap="square" lIns="19050" tIns="0" rIns="19050" bIns="0" anchor="t">
            <a:noAutofit/>
          </a:bodyPr>
          <a:lstStyle>
            <a:defPPr marL="0" indent="0" algn="l">
              <a:buNone/>
              <a:defRPr sz="2025" b="1">
                <a:solidFill>
                  <a:srgbClr val="00CCE3"/>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025" b="1">
                <a:solidFill>
                  <a:srgbClr val="00CCE3"/>
                </a:solidFill>
                <a:latin typeface="Arial"/>
                <a:ea typeface="Arial"/>
                <a:cs typeface="Arial"/>
              </a:defRPr>
            </a:pPr>
            <a:r>
              <a:rPr sz="2025" b="1">
                <a:solidFill>
                  <a:srgbClr val="00CCE3"/>
                </a:solidFill>
                <a:latin typeface="Arial"/>
                <a:ea typeface="Arial"/>
                <a:cs typeface="Arial"/>
              </a:rPr>
              <a:t>GERIATRIC CARE</a:t>
            </a:r>
          </a:p>
        </p:txBody>
      </p:sp>
      <p:sp>
        <p:nvSpPr>
          <p:cNvPr id="811155715" name="Text 517 [811155715]">
            <a:extLst>
              <a:ext uri="{FF2B5EF4-FFF2-40B4-BE49-F238E27FC236}">
                <a16:creationId xmlns:a16="http://schemas.microsoft.com/office/drawing/2014/main" id="{B01B2A00-6081-4883-AFC2-2B296C8569CB}"/>
              </a:ext>
            </a:extLst>
          </p:cNvPr>
          <p:cNvSpPr>
            <a:spLocks noGrp="1"/>
          </p:cNvSpPr>
          <p:nvPr/>
        </p:nvSpPr>
        <p:spPr>
          <a:xfrm>
            <a:off x="457200" y="1219200"/>
            <a:ext cx="10477500" cy="2857500"/>
          </a:xfrm>
          <a:prstGeom prst="rect">
            <a:avLst/>
          </a:prstGeom>
          <a:noFill/>
          <a:ln w="0">
            <a:noFill/>
          </a:ln>
        </p:spPr>
        <p:txBody>
          <a:bodyPr wrap="square" lIns="19050" tIns="0" rIns="19050" bIns="0" anchor="t">
            <a:noAutofit/>
          </a:bodyPr>
          <a:lstStyle>
            <a:defPPr marL="0" indent="0" algn="l">
              <a:buNone/>
              <a:defRPr sz="5400" b="1">
                <a:solidFill>
                  <a:srgbClr val="FFFFFF"/>
                </a:solidFill>
                <a:latin typeface="Arial Narrow"/>
                <a:ea typeface="Arial Narrow"/>
                <a:cs typeface="Arial Narrow"/>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5400" b="1">
                <a:solidFill>
                  <a:srgbClr val="FFFFFF"/>
                </a:solidFill>
                <a:latin typeface="Arial Narrow"/>
                <a:ea typeface="Arial Narrow"/>
                <a:cs typeface="Arial Narrow"/>
              </a:defRPr>
            </a:pPr>
            <a:r>
              <a:rPr sz="5400" b="1">
                <a:solidFill>
                  <a:srgbClr val="FFFFFF"/>
                </a:solidFill>
                <a:latin typeface="Arial Narrow"/>
                <a:ea typeface="Arial Narrow"/>
                <a:cs typeface="Arial Narrow"/>
              </a:rPr>
              <a:t>RESOURCES,</a:t>
            </a:r>
          </a:p>
          <a:p>
            <a:pPr marL="0" indent="0" algn="l">
              <a:buNone/>
              <a:defRPr sz="5400" b="1">
                <a:solidFill>
                  <a:srgbClr val="FFFFFF"/>
                </a:solidFill>
                <a:latin typeface="Arial Narrow"/>
                <a:ea typeface="Arial Narrow"/>
                <a:cs typeface="Arial Narrow"/>
              </a:defRPr>
            </a:pPr>
            <a:r>
              <a:rPr sz="5400" b="1">
                <a:solidFill>
                  <a:srgbClr val="FFFFFF"/>
                </a:solidFill>
                <a:latin typeface="Arial Narrow"/>
                <a:ea typeface="Arial Narrow"/>
                <a:cs typeface="Arial Narrow"/>
              </a:rPr>
              <a:t>SUMMARY AND</a:t>
            </a:r>
          </a:p>
          <a:p>
            <a:pPr marL="0" indent="0" algn="l">
              <a:buNone/>
              <a:defRPr sz="5400" b="1">
                <a:solidFill>
                  <a:srgbClr val="FFFFFF"/>
                </a:solidFill>
                <a:latin typeface="Arial Narrow"/>
                <a:ea typeface="Arial Narrow"/>
                <a:cs typeface="Arial Narrow"/>
              </a:defRPr>
            </a:pPr>
            <a:r>
              <a:rPr sz="5400" b="1">
                <a:solidFill>
                  <a:srgbClr val="FFFFFF"/>
                </a:solidFill>
                <a:latin typeface="Arial Narrow"/>
                <a:ea typeface="Arial Narrow"/>
                <a:cs typeface="Arial Narrow"/>
              </a:rPr>
              <a:t>DISCUSSION</a:t>
            </a:r>
          </a:p>
        </p:txBody>
      </p:sp>
      <p:sp>
        <p:nvSpPr>
          <p:cNvPr id="811155716" name="Panel 518 [811155716]">
            <a:extLst>
              <a:ext uri="{FF2B5EF4-FFF2-40B4-BE49-F238E27FC236}">
                <a16:creationId xmlns:a16="http://schemas.microsoft.com/office/drawing/2014/main" id="{C25F9FDF-C98C-45E2-B32B-D37048593D84}"/>
              </a:ext>
            </a:extLst>
          </p:cNvPr>
          <p:cNvSpPr>
            <a:spLocks noGrp="1"/>
          </p:cNvSpPr>
          <p:nvPr/>
        </p:nvSpPr>
        <p:spPr>
          <a:xfrm>
            <a:off x="457200" y="4010025"/>
            <a:ext cx="6819900" cy="47625"/>
          </a:xfrm>
          <a:prstGeom prst="rect">
            <a:avLst/>
          </a:prstGeom>
          <a:solidFill>
            <a:srgbClr val="00CCE3"/>
          </a:solidFill>
          <a:ln w="0">
            <a:noFill/>
          </a:ln>
        </p:spPr>
        <p:txBody>
          <a:bodyPr/>
          <a:lstStyle/>
          <a:p>
            <a:endParaRPr lang="en-US"/>
          </a:p>
        </p:txBody>
      </p:sp>
      <p:sp>
        <p:nvSpPr>
          <p:cNvPr id="811155717" name="Text 519 [811155717]">
            <a:extLst>
              <a:ext uri="{FF2B5EF4-FFF2-40B4-BE49-F238E27FC236}">
                <a16:creationId xmlns:a16="http://schemas.microsoft.com/office/drawing/2014/main" id="{124F656B-FD5E-47C6-8728-B5E5AAFE3D78}"/>
              </a:ext>
            </a:extLst>
          </p:cNvPr>
          <p:cNvSpPr>
            <a:spLocks noGrp="1"/>
          </p:cNvSpPr>
          <p:nvPr/>
        </p:nvSpPr>
        <p:spPr>
          <a:xfrm>
            <a:off x="457200" y="4314825"/>
            <a:ext cx="9525000" cy="400050"/>
          </a:xfrm>
          <a:prstGeom prst="rect">
            <a:avLst/>
          </a:prstGeom>
          <a:noFill/>
          <a:ln w="0">
            <a:noFill/>
          </a:ln>
        </p:spPr>
        <p:txBody>
          <a:bodyPr wrap="square" lIns="19050" tIns="0" rIns="19050" bIns="0" anchor="t">
            <a:noAutofit/>
          </a:bodyPr>
          <a:lstStyle>
            <a:defPPr marL="0" indent="0" algn="l">
              <a:buNone/>
              <a:defRPr sz="2250" b="0">
                <a:solidFill>
                  <a:srgbClr val="FFFFFF"/>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250" b="0">
                <a:solidFill>
                  <a:srgbClr val="FFFFFF"/>
                </a:solidFill>
                <a:latin typeface="Arial"/>
                <a:ea typeface="Arial"/>
                <a:cs typeface="Arial"/>
              </a:defRPr>
            </a:pPr>
            <a:r>
              <a:rPr sz="2250" b="0">
                <a:solidFill>
                  <a:srgbClr val="FFFFFF"/>
                </a:solidFill>
                <a:latin typeface="Arial"/>
                <a:ea typeface="Arial"/>
                <a:cs typeface="Arial"/>
              </a:rPr>
              <a:t>Complex needs call for person-centered care</a:t>
            </a:r>
          </a:p>
        </p:txBody>
      </p:sp>
      <p:sp>
        <p:nvSpPr>
          <p:cNvPr id="811155718" name="Text 520 [811155718]">
            <a:extLst>
              <a:ext uri="{FF2B5EF4-FFF2-40B4-BE49-F238E27FC236}">
                <a16:creationId xmlns:a16="http://schemas.microsoft.com/office/drawing/2014/main" id="{494FB4B0-B6D2-4694-9D7B-B173D128A8C6}"/>
              </a:ext>
            </a:extLst>
          </p:cNvPr>
          <p:cNvSpPr>
            <a:spLocks noGrp="1"/>
          </p:cNvSpPr>
          <p:nvPr/>
        </p:nvSpPr>
        <p:spPr>
          <a:xfrm>
            <a:off x="457200" y="4857750"/>
            <a:ext cx="9525000" cy="400050"/>
          </a:xfrm>
          <a:prstGeom prst="rect">
            <a:avLst/>
          </a:prstGeom>
          <a:noFill/>
          <a:ln w="0">
            <a:noFill/>
          </a:ln>
        </p:spPr>
        <p:txBody>
          <a:bodyPr wrap="square" lIns="19050" tIns="0" rIns="19050" bIns="0" anchor="t">
            <a:noAutofit/>
          </a:bodyPr>
          <a:lstStyle>
            <a:defPPr marL="0" indent="0" algn="l">
              <a:buNone/>
              <a:defRPr sz="2250" b="0">
                <a:solidFill>
                  <a:srgbClr val="FFFFFF"/>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250" b="0">
                <a:solidFill>
                  <a:srgbClr val="FFFFFF"/>
                </a:solidFill>
                <a:latin typeface="Arial"/>
                <a:ea typeface="Arial"/>
                <a:cs typeface="Arial"/>
              </a:defRPr>
            </a:pPr>
            <a:r>
              <a:rPr sz="2250" b="0">
                <a:solidFill>
                  <a:srgbClr val="FFFFFF"/>
                </a:solidFill>
                <a:latin typeface="Arial"/>
                <a:ea typeface="Arial"/>
                <a:cs typeface="Arial"/>
              </a:rPr>
              <a:t>Use the 4Ms and interdisciplinary teamwork</a:t>
            </a:r>
          </a:p>
        </p:txBody>
      </p:sp>
      <p:sp>
        <p:nvSpPr>
          <p:cNvPr id="811155719" name="Text 521 [811155719]">
            <a:extLst>
              <a:ext uri="{FF2B5EF4-FFF2-40B4-BE49-F238E27FC236}">
                <a16:creationId xmlns:a16="http://schemas.microsoft.com/office/drawing/2014/main" id="{8AD15C16-7625-46EF-AC4A-EDB73E38CC7E}"/>
              </a:ext>
            </a:extLst>
          </p:cNvPr>
          <p:cNvSpPr>
            <a:spLocks noGrp="1"/>
          </p:cNvSpPr>
          <p:nvPr/>
        </p:nvSpPr>
        <p:spPr>
          <a:xfrm>
            <a:off x="457200" y="5400675"/>
            <a:ext cx="9525000" cy="400050"/>
          </a:xfrm>
          <a:prstGeom prst="rect">
            <a:avLst/>
          </a:prstGeom>
          <a:noFill/>
          <a:ln w="0">
            <a:noFill/>
          </a:ln>
        </p:spPr>
        <p:txBody>
          <a:bodyPr wrap="square" lIns="19050" tIns="0" rIns="19050" bIns="0" anchor="t">
            <a:noAutofit/>
          </a:bodyPr>
          <a:lstStyle>
            <a:defPPr marL="0" indent="0" algn="l">
              <a:buNone/>
              <a:defRPr sz="2250" b="0">
                <a:solidFill>
                  <a:srgbClr val="FFFFFF"/>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250" b="0">
                <a:solidFill>
                  <a:srgbClr val="FFFFFF"/>
                </a:solidFill>
                <a:latin typeface="Arial"/>
                <a:ea typeface="Arial"/>
                <a:cs typeface="Arial"/>
              </a:defRPr>
            </a:pPr>
            <a:r>
              <a:rPr sz="2250" b="0">
                <a:solidFill>
                  <a:srgbClr val="FFFFFF"/>
                </a:solidFill>
                <a:latin typeface="Arial"/>
                <a:ea typeface="Arial"/>
                <a:cs typeface="Arial"/>
              </a:rPr>
              <a:t>Connect Veterans with VHA resources</a:t>
            </a:r>
          </a:p>
        </p:txBody>
      </p:sp>
      <p:sp>
        <p:nvSpPr>
          <p:cNvPr id="811155720" name="Text 522 [811155720]">
            <a:extLst>
              <a:ext uri="{FF2B5EF4-FFF2-40B4-BE49-F238E27FC236}">
                <a16:creationId xmlns:a16="http://schemas.microsoft.com/office/drawing/2014/main" id="{0184481D-F910-44CC-B7B2-65F92D318F37}"/>
              </a:ext>
            </a:extLst>
          </p:cNvPr>
          <p:cNvSpPr>
            <a:spLocks noGrp="1"/>
          </p:cNvSpPr>
          <p:nvPr/>
        </p:nvSpPr>
        <p:spPr>
          <a:xfrm>
            <a:off x="457200" y="6438900"/>
            <a:ext cx="11049000" cy="285750"/>
          </a:xfrm>
          <a:prstGeom prst="rect">
            <a:avLst/>
          </a:prstGeom>
          <a:noFill/>
          <a:ln w="0">
            <a:noFill/>
          </a:ln>
        </p:spPr>
        <p:txBody>
          <a:bodyPr wrap="square" lIns="19050" tIns="0" rIns="19050" bIns="0" anchor="t">
            <a:noAutofit/>
          </a:bodyPr>
          <a:lstStyle>
            <a:defPPr marL="0" indent="0" algn="l">
              <a:buNone/>
              <a:defRPr sz="1650" b="0">
                <a:solidFill>
                  <a:srgbClr val="FFFFFF"/>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650" b="0">
                <a:solidFill>
                  <a:srgbClr val="FFFFFF"/>
                </a:solidFill>
                <a:latin typeface="Arial"/>
                <a:ea typeface="Arial"/>
                <a:cs typeface="Arial"/>
              </a:defRPr>
            </a:pPr>
            <a:r>
              <a:rPr sz="1650" b="0">
                <a:solidFill>
                  <a:srgbClr val="FFFFFF"/>
                </a:solidFill>
                <a:latin typeface="Arial"/>
                <a:ea typeface="Arial"/>
                <a:cs typeface="Arial"/>
              </a:rPr>
              <a:t>VA Providence Healthcare System</a:t>
            </a:r>
          </a:p>
        </p:txBody>
      </p:sp>
    </p:spTree>
    <p:extLst>
      <p:ext uri="{BB962C8B-B14F-4D97-AF65-F5344CB8AC3E}">
        <p14:creationId xmlns:p14="http://schemas.microsoft.com/office/powerpoint/2010/main" val="26380986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11155721]">
          <a:extLst>
            <a:ext uri="{FF2B5EF4-FFF2-40B4-BE49-F238E27FC236}">
              <a16:creationId xmlns:a16="http://schemas.microsoft.com/office/drawing/2014/main" id="{4B9ACCF6-E617-4385-913C-3E591D2EA09D}"/>
            </a:ext>
          </a:extLst>
        </p:cNvPr>
        <p:cNvGrpSpPr/>
        <p:nvPr/>
      </p:nvGrpSpPr>
      <p:grpSpPr>
        <a:xfrm>
          <a:off x="0" y="0"/>
          <a:ext cx="0" cy="0"/>
          <a:chOff x="0" y="0"/>
          <a:chExt cx="0" cy="0"/>
        </a:xfrm>
      </p:grpSpPr>
      <p:sp>
        <p:nvSpPr>
          <p:cNvPr id="811155723" name="Panel 524 [811155723]">
            <a:extLst>
              <a:ext uri="{FF2B5EF4-FFF2-40B4-BE49-F238E27FC236}">
                <a16:creationId xmlns:a16="http://schemas.microsoft.com/office/drawing/2014/main" id="{47B45C5D-BD59-4E6C-9832-187A398F915F}"/>
              </a:ext>
            </a:extLst>
          </p:cNvPr>
          <p:cNvSpPr>
            <a:spLocks noGrp="1"/>
          </p:cNvSpPr>
          <p:nvPr/>
        </p:nvSpPr>
        <p:spPr>
          <a:xfrm>
            <a:off x="0" y="0"/>
            <a:ext cx="12192000" cy="1419225"/>
          </a:xfrm>
          <a:prstGeom prst="rect">
            <a:avLst/>
          </a:prstGeom>
          <a:solidFill>
            <a:srgbClr val="071D36"/>
          </a:solidFill>
          <a:ln w="0">
            <a:noFill/>
          </a:ln>
        </p:spPr>
        <p:txBody>
          <a:bodyPr/>
          <a:lstStyle/>
          <a:p>
            <a:endParaRPr lang="en-US"/>
          </a:p>
        </p:txBody>
      </p:sp>
      <p:sp>
        <p:nvSpPr>
          <p:cNvPr id="811155724" name="Panel 525 [811155724]">
            <a:extLst>
              <a:ext uri="{FF2B5EF4-FFF2-40B4-BE49-F238E27FC236}">
                <a16:creationId xmlns:a16="http://schemas.microsoft.com/office/drawing/2014/main" id="{B3CFE1CD-AAA8-44F5-B9A6-ADF3FB5B2D3A}"/>
              </a:ext>
            </a:extLst>
          </p:cNvPr>
          <p:cNvSpPr>
            <a:spLocks noGrp="1"/>
          </p:cNvSpPr>
          <p:nvPr/>
        </p:nvSpPr>
        <p:spPr>
          <a:xfrm>
            <a:off x="457200" y="1314450"/>
            <a:ext cx="11277600" cy="38100"/>
          </a:xfrm>
          <a:prstGeom prst="rect">
            <a:avLst/>
          </a:prstGeom>
          <a:solidFill>
            <a:srgbClr val="00CCE3"/>
          </a:solidFill>
          <a:ln w="0">
            <a:noFill/>
          </a:ln>
        </p:spPr>
        <p:txBody>
          <a:bodyPr/>
          <a:lstStyle/>
          <a:p>
            <a:endParaRPr lang="en-US"/>
          </a:p>
        </p:txBody>
      </p:sp>
      <p:sp>
        <p:nvSpPr>
          <p:cNvPr id="811155725" name="Text 526 [811155725]">
            <a:extLst>
              <a:ext uri="{FF2B5EF4-FFF2-40B4-BE49-F238E27FC236}">
                <a16:creationId xmlns:a16="http://schemas.microsoft.com/office/drawing/2014/main" id="{79C943E3-0C92-4056-8496-3E14F79C1F95}"/>
              </a:ext>
            </a:extLst>
          </p:cNvPr>
          <p:cNvSpPr>
            <a:spLocks noGrp="1"/>
          </p:cNvSpPr>
          <p:nvPr/>
        </p:nvSpPr>
        <p:spPr>
          <a:xfrm>
            <a:off x="457200" y="295275"/>
            <a:ext cx="11277600" cy="1000125"/>
          </a:xfrm>
          <a:prstGeom prst="rect">
            <a:avLst/>
          </a:prstGeom>
          <a:noFill/>
          <a:ln w="0">
            <a:noFill/>
          </a:ln>
        </p:spPr>
        <p:txBody>
          <a:bodyPr wrap="square" lIns="19050" tIns="0" rIns="19050" bIns="0" anchor="t">
            <a:noAutofit/>
          </a:bodyPr>
          <a:lstStyle>
            <a:defPPr marL="0" indent="0" algn="l">
              <a:buNone/>
              <a:defRPr sz="3675" b="1">
                <a:solidFill>
                  <a:srgbClr val="FFFFFF"/>
                </a:solidFill>
                <a:latin typeface="Arial Narrow"/>
                <a:ea typeface="Arial Narrow"/>
                <a:cs typeface="Arial Narrow"/>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3675" b="1">
                <a:solidFill>
                  <a:srgbClr val="FFFFFF"/>
                </a:solidFill>
                <a:latin typeface="Arial Narrow"/>
                <a:ea typeface="Arial Narrow"/>
                <a:cs typeface="Arial Narrow"/>
              </a:defRPr>
            </a:pPr>
            <a:r>
              <a:rPr sz="3675" b="1">
                <a:solidFill>
                  <a:srgbClr val="FFFFFF"/>
                </a:solidFill>
                <a:latin typeface="Arial Narrow"/>
                <a:ea typeface="Arial Narrow"/>
                <a:cs typeface="Arial Narrow"/>
              </a:rPr>
              <a:t>AGE-FRIENDLY CARE RESOURCES</a:t>
            </a:r>
          </a:p>
        </p:txBody>
      </p:sp>
      <p:sp>
        <p:nvSpPr>
          <p:cNvPr id="811155726" name="Text 527 [811155726]">
            <a:extLst>
              <a:ext uri="{FF2B5EF4-FFF2-40B4-BE49-F238E27FC236}">
                <a16:creationId xmlns:a16="http://schemas.microsoft.com/office/drawing/2014/main" id="{E830280D-3880-4833-A355-28058679A269}"/>
              </a:ext>
            </a:extLst>
          </p:cNvPr>
          <p:cNvSpPr>
            <a:spLocks noGrp="1"/>
          </p:cNvSpPr>
          <p:nvPr/>
        </p:nvSpPr>
        <p:spPr>
          <a:xfrm>
            <a:off x="457200" y="6515100"/>
            <a:ext cx="9906000" cy="247650"/>
          </a:xfrm>
          <a:prstGeom prst="rect">
            <a:avLst/>
          </a:prstGeom>
          <a:noFill/>
          <a:ln w="0">
            <a:noFill/>
          </a:ln>
        </p:spPr>
        <p:txBody>
          <a:bodyPr wrap="square" lIns="19050" tIns="0" rIns="19050" bIns="0" anchor="t">
            <a:noAutofit/>
          </a:bodyPr>
          <a:lstStyle>
            <a:defPPr marL="0" indent="0" algn="l">
              <a:buNone/>
              <a:defRPr sz="1500" b="0">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500" b="0">
                <a:solidFill>
                  <a:srgbClr val="31576A"/>
                </a:solidFill>
                <a:latin typeface="Arial"/>
                <a:ea typeface="Arial"/>
                <a:cs typeface="Arial"/>
              </a:defRPr>
            </a:pPr>
            <a:r>
              <a:rPr sz="1500" b="0">
                <a:solidFill>
                  <a:srgbClr val="31576A"/>
                </a:solidFill>
                <a:latin typeface="Arial"/>
                <a:ea typeface="Arial"/>
                <a:cs typeface="Arial"/>
              </a:rPr>
              <a:t>VA Providence Healthcare System</a:t>
            </a:r>
          </a:p>
        </p:txBody>
      </p:sp>
      <p:sp>
        <p:nvSpPr>
          <p:cNvPr id="811155727" name="Text 528 [811155727]">
            <a:extLst>
              <a:ext uri="{FF2B5EF4-FFF2-40B4-BE49-F238E27FC236}">
                <a16:creationId xmlns:a16="http://schemas.microsoft.com/office/drawing/2014/main" id="{813F3B0A-3709-4CE1-93D5-5197A0FB040A}"/>
              </a:ext>
            </a:extLst>
          </p:cNvPr>
          <p:cNvSpPr>
            <a:spLocks noGrp="1"/>
          </p:cNvSpPr>
          <p:nvPr/>
        </p:nvSpPr>
        <p:spPr>
          <a:xfrm>
            <a:off x="11182350" y="6486525"/>
            <a:ext cx="571500" cy="285750"/>
          </a:xfrm>
          <a:prstGeom prst="rect">
            <a:avLst/>
          </a:prstGeom>
          <a:noFill/>
          <a:ln w="0">
            <a:noFill/>
          </a:ln>
        </p:spPr>
        <p:txBody>
          <a:bodyPr wrap="square" lIns="19050" tIns="0" rIns="19050" bIns="0" anchor="t">
            <a:noAutofit/>
          </a:bodyPr>
          <a:lstStyle>
            <a:defPPr marL="0" indent="0" algn="l">
              <a:buNone/>
              <a:defRPr sz="1650" b="1">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650" b="1">
                <a:solidFill>
                  <a:srgbClr val="31576A"/>
                </a:solidFill>
                <a:latin typeface="Arial"/>
                <a:ea typeface="Arial"/>
                <a:cs typeface="Arial"/>
              </a:defRPr>
            </a:pPr>
            <a:r>
              <a:rPr sz="1650" b="1">
                <a:solidFill>
                  <a:srgbClr val="31576A"/>
                </a:solidFill>
                <a:latin typeface="Arial"/>
                <a:ea typeface="Arial"/>
                <a:cs typeface="Arial"/>
              </a:rPr>
              <a:t>42</a:t>
            </a:r>
          </a:p>
        </p:txBody>
      </p:sp>
      <p:sp>
        <p:nvSpPr>
          <p:cNvPr id="811155728" name="Text 529 [811155728]">
            <a:extLst>
              <a:ext uri="{FF2B5EF4-FFF2-40B4-BE49-F238E27FC236}">
                <a16:creationId xmlns:a16="http://schemas.microsoft.com/office/drawing/2014/main" id="{168501D2-48CC-4500-873F-9EC44DC35E13}"/>
              </a:ext>
            </a:extLst>
          </p:cNvPr>
          <p:cNvSpPr>
            <a:spLocks noGrp="1"/>
          </p:cNvSpPr>
          <p:nvPr/>
        </p:nvSpPr>
        <p:spPr>
          <a:xfrm>
            <a:off x="457200" y="1743075"/>
            <a:ext cx="11277600" cy="685800"/>
          </a:xfrm>
          <a:prstGeom prst="rect">
            <a:avLst/>
          </a:prstGeom>
          <a:noFill/>
          <a:ln w="0">
            <a:noFill/>
          </a:ln>
        </p:spPr>
        <p:txBody>
          <a:bodyPr wrap="square" lIns="19050" tIns="0" rIns="19050" bIns="0" anchor="t">
            <a:noAutofit/>
          </a:bodyPr>
          <a:lstStyle>
            <a:defPPr marL="0" indent="0" algn="l">
              <a:buNone/>
              <a:defRPr sz="2775"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775" b="1">
                <a:solidFill>
                  <a:srgbClr val="006D80"/>
                </a:solidFill>
                <a:latin typeface="Arial"/>
                <a:ea typeface="Arial"/>
                <a:cs typeface="Arial"/>
              </a:defRPr>
            </a:pPr>
            <a:r>
              <a:rPr sz="2775" b="1">
                <a:solidFill>
                  <a:srgbClr val="006D80"/>
                </a:solidFill>
                <a:latin typeface="Arial"/>
                <a:ea typeface="Arial"/>
                <a:cs typeface="Arial"/>
              </a:rPr>
              <a:t>VHA Geriatrics &amp; Extended Care</a:t>
            </a:r>
          </a:p>
        </p:txBody>
      </p:sp>
      <p:sp>
        <p:nvSpPr>
          <p:cNvPr id="811155729" name="Text 530 [811155729]">
            <a:extLst>
              <a:ext uri="{FF2B5EF4-FFF2-40B4-BE49-F238E27FC236}">
                <a16:creationId xmlns:a16="http://schemas.microsoft.com/office/drawing/2014/main" id="{70F1C7B9-E5D3-4BE7-A6A7-FDFC41571652}"/>
              </a:ext>
            </a:extLst>
          </p:cNvPr>
          <p:cNvSpPr>
            <a:spLocks noGrp="1"/>
          </p:cNvSpPr>
          <p:nvPr/>
        </p:nvSpPr>
        <p:spPr>
          <a:xfrm>
            <a:off x="457200" y="2486025"/>
            <a:ext cx="11277600" cy="933450"/>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Comprehensive programs supporting aging Veterans’ health and well-being across care settings</a:t>
            </a:r>
          </a:p>
        </p:txBody>
      </p:sp>
      <p:sp>
        <p:nvSpPr>
          <p:cNvPr id="811155730" name="Text 531 [811155730]">
            <a:extLst>
              <a:ext uri="{FF2B5EF4-FFF2-40B4-BE49-F238E27FC236}">
                <a16:creationId xmlns:a16="http://schemas.microsoft.com/office/drawing/2014/main" id="{1405F385-4317-4FCF-95EB-41548F35EA24}"/>
              </a:ext>
            </a:extLst>
          </p:cNvPr>
          <p:cNvSpPr>
            <a:spLocks noGrp="1"/>
          </p:cNvSpPr>
          <p:nvPr/>
        </p:nvSpPr>
        <p:spPr>
          <a:xfrm>
            <a:off x="457200" y="3457575"/>
            <a:ext cx="11277600" cy="466725"/>
          </a:xfrm>
          <a:prstGeom prst="rect">
            <a:avLst/>
          </a:prstGeom>
          <a:noFill/>
          <a:ln w="0">
            <a:noFill/>
          </a:ln>
        </p:spPr>
        <p:txBody>
          <a:bodyPr wrap="square" lIns="19050" tIns="0" rIns="19050" bIns="0" anchor="t">
            <a:noAutofit/>
          </a:bodyPr>
          <a:lstStyle>
            <a:defPPr marL="0" indent="0" algn="l">
              <a:buNone/>
              <a:defRPr sz="225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250" b="1">
                <a:solidFill>
                  <a:srgbClr val="006D80"/>
                </a:solidFill>
                <a:latin typeface="Arial"/>
                <a:ea typeface="Arial"/>
                <a:cs typeface="Arial"/>
              </a:defRPr>
            </a:pPr>
            <a:r>
              <a:rPr sz="2250" b="1">
                <a:solidFill>
                  <a:srgbClr val="006D80"/>
                </a:solidFill>
                <a:latin typeface="Arial"/>
                <a:ea typeface="Arial"/>
                <a:cs typeface="Arial"/>
                <a:hlinkClick r:id="rId3"/>
              </a:rPr>
              <a:t>www.va.gov/geriatrics/</a:t>
            </a:r>
          </a:p>
        </p:txBody>
      </p:sp>
      <p:sp>
        <p:nvSpPr>
          <p:cNvPr id="811155731" name="Text 532 [811155731]">
            <a:extLst>
              <a:ext uri="{FF2B5EF4-FFF2-40B4-BE49-F238E27FC236}">
                <a16:creationId xmlns:a16="http://schemas.microsoft.com/office/drawing/2014/main" id="{6A5C259D-5AF7-4F9A-8005-FE08D925FBB4}"/>
              </a:ext>
            </a:extLst>
          </p:cNvPr>
          <p:cNvSpPr>
            <a:spLocks noGrp="1"/>
          </p:cNvSpPr>
          <p:nvPr/>
        </p:nvSpPr>
        <p:spPr>
          <a:xfrm>
            <a:off x="457200" y="4029075"/>
            <a:ext cx="11277600" cy="685800"/>
          </a:xfrm>
          <a:prstGeom prst="rect">
            <a:avLst/>
          </a:prstGeom>
          <a:noFill/>
          <a:ln w="0">
            <a:noFill/>
          </a:ln>
        </p:spPr>
        <p:txBody>
          <a:bodyPr wrap="square" lIns="19050" tIns="0" rIns="19050" bIns="0" anchor="t">
            <a:noAutofit/>
          </a:bodyPr>
          <a:lstStyle>
            <a:defPPr marL="0" indent="0" algn="l">
              <a:buNone/>
              <a:defRPr sz="2775"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775" b="1">
                <a:solidFill>
                  <a:srgbClr val="006D80"/>
                </a:solidFill>
                <a:latin typeface="Arial"/>
                <a:ea typeface="Arial"/>
                <a:cs typeface="Arial"/>
              </a:defRPr>
            </a:pPr>
            <a:r>
              <a:rPr sz="2775" b="1">
                <a:solidFill>
                  <a:srgbClr val="006D80"/>
                </a:solidFill>
                <a:latin typeface="Arial"/>
                <a:ea typeface="Arial"/>
                <a:cs typeface="Arial"/>
              </a:rPr>
              <a:t>Age-Friendly Health Systems</a:t>
            </a:r>
          </a:p>
        </p:txBody>
      </p:sp>
      <p:sp>
        <p:nvSpPr>
          <p:cNvPr id="811155732" name="Text 533 [811155732]">
            <a:extLst>
              <a:ext uri="{FF2B5EF4-FFF2-40B4-BE49-F238E27FC236}">
                <a16:creationId xmlns:a16="http://schemas.microsoft.com/office/drawing/2014/main" id="{AEDFDDFA-4E2C-4820-817A-22F2C2697125}"/>
              </a:ext>
            </a:extLst>
          </p:cNvPr>
          <p:cNvSpPr>
            <a:spLocks noGrp="1"/>
          </p:cNvSpPr>
          <p:nvPr/>
        </p:nvSpPr>
        <p:spPr>
          <a:xfrm>
            <a:off x="457200" y="4772025"/>
            <a:ext cx="11277600" cy="933450"/>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The 4Ms framework for effective, person-centered care tailored to older adults</a:t>
            </a:r>
          </a:p>
        </p:txBody>
      </p:sp>
      <p:sp>
        <p:nvSpPr>
          <p:cNvPr id="811155733" name="Text 534 [811155733]">
            <a:extLst>
              <a:ext uri="{FF2B5EF4-FFF2-40B4-BE49-F238E27FC236}">
                <a16:creationId xmlns:a16="http://schemas.microsoft.com/office/drawing/2014/main" id="{42E0F800-21CB-458C-A3CF-BB86D6CA9518}"/>
              </a:ext>
            </a:extLst>
          </p:cNvPr>
          <p:cNvSpPr>
            <a:spLocks noGrp="1"/>
          </p:cNvSpPr>
          <p:nvPr/>
        </p:nvSpPr>
        <p:spPr>
          <a:xfrm>
            <a:off x="457200" y="5743575"/>
            <a:ext cx="11277600" cy="466725"/>
          </a:xfrm>
          <a:prstGeom prst="rect">
            <a:avLst/>
          </a:prstGeom>
          <a:noFill/>
          <a:ln w="0">
            <a:noFill/>
          </a:ln>
        </p:spPr>
        <p:txBody>
          <a:bodyPr wrap="square" lIns="19050" tIns="0" rIns="19050" bIns="0" anchor="t">
            <a:noAutofit/>
          </a:bodyPr>
          <a:lstStyle>
            <a:defPPr marL="0" indent="0" algn="l">
              <a:buNone/>
              <a:defRPr sz="225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250" b="1">
                <a:solidFill>
                  <a:srgbClr val="006D80"/>
                </a:solidFill>
                <a:latin typeface="Arial"/>
                <a:ea typeface="Arial"/>
                <a:cs typeface="Arial"/>
              </a:defRPr>
            </a:pPr>
            <a:r>
              <a:rPr sz="2250" b="1">
                <a:solidFill>
                  <a:srgbClr val="006D80"/>
                </a:solidFill>
                <a:latin typeface="Arial"/>
                <a:ea typeface="Arial"/>
                <a:cs typeface="Arial"/>
                <a:hlinkClick r:id="rId4"/>
              </a:rPr>
              <a:t>Institute for Healthcare Improvement</a:t>
            </a:r>
          </a:p>
        </p:txBody>
      </p:sp>
    </p:spTree>
    <p:extLst>
      <p:ext uri="{BB962C8B-B14F-4D97-AF65-F5344CB8AC3E}">
        <p14:creationId xmlns:p14="http://schemas.microsoft.com/office/powerpoint/2010/main" val="27450676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11155734]">
          <a:extLst>
            <a:ext uri="{FF2B5EF4-FFF2-40B4-BE49-F238E27FC236}">
              <a16:creationId xmlns:a16="http://schemas.microsoft.com/office/drawing/2014/main" id="{5635904C-FC2E-4139-9B84-E6104132CE70}"/>
            </a:ext>
          </a:extLst>
        </p:cNvPr>
        <p:cNvGrpSpPr/>
        <p:nvPr/>
      </p:nvGrpSpPr>
      <p:grpSpPr>
        <a:xfrm>
          <a:off x="0" y="0"/>
          <a:ext cx="0" cy="0"/>
          <a:chOff x="0" y="0"/>
          <a:chExt cx="0" cy="0"/>
        </a:xfrm>
      </p:grpSpPr>
      <p:sp>
        <p:nvSpPr>
          <p:cNvPr id="811155736" name="Panel 536 [811155736]">
            <a:extLst>
              <a:ext uri="{FF2B5EF4-FFF2-40B4-BE49-F238E27FC236}">
                <a16:creationId xmlns:a16="http://schemas.microsoft.com/office/drawing/2014/main" id="{8FE83A00-17B1-40DB-B650-716DD3500A65}"/>
              </a:ext>
            </a:extLst>
          </p:cNvPr>
          <p:cNvSpPr>
            <a:spLocks noGrp="1"/>
          </p:cNvSpPr>
          <p:nvPr/>
        </p:nvSpPr>
        <p:spPr>
          <a:xfrm>
            <a:off x="0" y="0"/>
            <a:ext cx="12192000" cy="1419225"/>
          </a:xfrm>
          <a:prstGeom prst="rect">
            <a:avLst/>
          </a:prstGeom>
          <a:solidFill>
            <a:srgbClr val="071D36"/>
          </a:solidFill>
          <a:ln w="0">
            <a:noFill/>
          </a:ln>
        </p:spPr>
        <p:txBody>
          <a:bodyPr/>
          <a:lstStyle/>
          <a:p>
            <a:endParaRPr lang="en-US"/>
          </a:p>
        </p:txBody>
      </p:sp>
      <p:sp>
        <p:nvSpPr>
          <p:cNvPr id="811155737" name="Panel 537 [811155737]">
            <a:extLst>
              <a:ext uri="{FF2B5EF4-FFF2-40B4-BE49-F238E27FC236}">
                <a16:creationId xmlns:a16="http://schemas.microsoft.com/office/drawing/2014/main" id="{6A1431D9-0DA4-44A1-8D58-C05127DE1133}"/>
              </a:ext>
            </a:extLst>
          </p:cNvPr>
          <p:cNvSpPr>
            <a:spLocks noGrp="1"/>
          </p:cNvSpPr>
          <p:nvPr/>
        </p:nvSpPr>
        <p:spPr>
          <a:xfrm>
            <a:off x="457200" y="1314450"/>
            <a:ext cx="11277600" cy="38100"/>
          </a:xfrm>
          <a:prstGeom prst="rect">
            <a:avLst/>
          </a:prstGeom>
          <a:solidFill>
            <a:srgbClr val="00CCE3"/>
          </a:solidFill>
          <a:ln w="0">
            <a:noFill/>
          </a:ln>
        </p:spPr>
        <p:txBody>
          <a:bodyPr/>
          <a:lstStyle/>
          <a:p>
            <a:endParaRPr lang="en-US"/>
          </a:p>
        </p:txBody>
      </p:sp>
      <p:sp>
        <p:nvSpPr>
          <p:cNvPr id="811155738" name="Text 538 [811155738]">
            <a:extLst>
              <a:ext uri="{FF2B5EF4-FFF2-40B4-BE49-F238E27FC236}">
                <a16:creationId xmlns:a16="http://schemas.microsoft.com/office/drawing/2014/main" id="{56FC052D-2E02-4BF7-86A7-2F16DF251A5A}"/>
              </a:ext>
            </a:extLst>
          </p:cNvPr>
          <p:cNvSpPr>
            <a:spLocks noGrp="1"/>
          </p:cNvSpPr>
          <p:nvPr/>
        </p:nvSpPr>
        <p:spPr>
          <a:xfrm>
            <a:off x="457200" y="295275"/>
            <a:ext cx="11277600" cy="1000125"/>
          </a:xfrm>
          <a:prstGeom prst="rect">
            <a:avLst/>
          </a:prstGeom>
          <a:noFill/>
          <a:ln w="0">
            <a:noFill/>
          </a:ln>
        </p:spPr>
        <p:txBody>
          <a:bodyPr wrap="square" lIns="19050" tIns="0" rIns="19050" bIns="0" anchor="t">
            <a:noAutofit/>
          </a:bodyPr>
          <a:lstStyle>
            <a:defPPr marL="0" indent="0" algn="l">
              <a:buNone/>
              <a:defRPr sz="3675" b="1">
                <a:solidFill>
                  <a:srgbClr val="FFFFFF"/>
                </a:solidFill>
                <a:latin typeface="Arial Narrow"/>
                <a:ea typeface="Arial Narrow"/>
                <a:cs typeface="Arial Narrow"/>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3675" b="1">
                <a:solidFill>
                  <a:srgbClr val="FFFFFF"/>
                </a:solidFill>
                <a:latin typeface="Arial Narrow"/>
                <a:ea typeface="Arial Narrow"/>
                <a:cs typeface="Arial Narrow"/>
              </a:defRPr>
            </a:pPr>
            <a:r>
              <a:rPr sz="3675" b="1">
                <a:solidFill>
                  <a:srgbClr val="FFFFFF"/>
                </a:solidFill>
                <a:latin typeface="Arial Narrow"/>
                <a:ea typeface="Arial Narrow"/>
                <a:cs typeface="Arial Narrow"/>
              </a:rPr>
              <a:t>MENTAL HEALTH AND MEDICATION RESOURCES</a:t>
            </a:r>
          </a:p>
        </p:txBody>
      </p:sp>
      <p:sp>
        <p:nvSpPr>
          <p:cNvPr id="811155739" name="Text 539 [811155739]">
            <a:extLst>
              <a:ext uri="{FF2B5EF4-FFF2-40B4-BE49-F238E27FC236}">
                <a16:creationId xmlns:a16="http://schemas.microsoft.com/office/drawing/2014/main" id="{A240A039-B274-4A7A-8835-CC47C300A9C7}"/>
              </a:ext>
            </a:extLst>
          </p:cNvPr>
          <p:cNvSpPr>
            <a:spLocks noGrp="1"/>
          </p:cNvSpPr>
          <p:nvPr/>
        </p:nvSpPr>
        <p:spPr>
          <a:xfrm>
            <a:off x="457200" y="6515100"/>
            <a:ext cx="9906000" cy="247650"/>
          </a:xfrm>
          <a:prstGeom prst="rect">
            <a:avLst/>
          </a:prstGeom>
          <a:noFill/>
          <a:ln w="0">
            <a:noFill/>
          </a:ln>
        </p:spPr>
        <p:txBody>
          <a:bodyPr wrap="square" lIns="19050" tIns="0" rIns="19050" bIns="0" anchor="t">
            <a:noAutofit/>
          </a:bodyPr>
          <a:lstStyle>
            <a:defPPr marL="0" indent="0" algn="l">
              <a:buNone/>
              <a:defRPr sz="1500" b="0">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500" b="0">
                <a:solidFill>
                  <a:srgbClr val="31576A"/>
                </a:solidFill>
                <a:latin typeface="Arial"/>
                <a:ea typeface="Arial"/>
                <a:cs typeface="Arial"/>
              </a:defRPr>
            </a:pPr>
            <a:r>
              <a:rPr sz="1500" b="0">
                <a:solidFill>
                  <a:srgbClr val="31576A"/>
                </a:solidFill>
                <a:latin typeface="Arial"/>
                <a:ea typeface="Arial"/>
                <a:cs typeface="Arial"/>
              </a:rPr>
              <a:t>VA Providence Healthcare System</a:t>
            </a:r>
          </a:p>
        </p:txBody>
      </p:sp>
      <p:sp>
        <p:nvSpPr>
          <p:cNvPr id="811155740" name="Text 540 [811155740]">
            <a:extLst>
              <a:ext uri="{FF2B5EF4-FFF2-40B4-BE49-F238E27FC236}">
                <a16:creationId xmlns:a16="http://schemas.microsoft.com/office/drawing/2014/main" id="{3E6D24D9-2BF4-40D2-A332-09F5810B2362}"/>
              </a:ext>
            </a:extLst>
          </p:cNvPr>
          <p:cNvSpPr>
            <a:spLocks noGrp="1"/>
          </p:cNvSpPr>
          <p:nvPr/>
        </p:nvSpPr>
        <p:spPr>
          <a:xfrm>
            <a:off x="11182350" y="6486525"/>
            <a:ext cx="571500" cy="285750"/>
          </a:xfrm>
          <a:prstGeom prst="rect">
            <a:avLst/>
          </a:prstGeom>
          <a:noFill/>
          <a:ln w="0">
            <a:noFill/>
          </a:ln>
        </p:spPr>
        <p:txBody>
          <a:bodyPr wrap="square" lIns="19050" tIns="0" rIns="19050" bIns="0" anchor="t">
            <a:noAutofit/>
          </a:bodyPr>
          <a:lstStyle>
            <a:defPPr marL="0" indent="0" algn="l">
              <a:buNone/>
              <a:defRPr sz="1650" b="1">
                <a:solidFill>
                  <a:srgbClr val="31576A"/>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1650" b="1">
                <a:solidFill>
                  <a:srgbClr val="31576A"/>
                </a:solidFill>
                <a:latin typeface="Arial"/>
                <a:ea typeface="Arial"/>
                <a:cs typeface="Arial"/>
              </a:defRPr>
            </a:pPr>
            <a:r>
              <a:rPr sz="1650" b="1">
                <a:solidFill>
                  <a:srgbClr val="31576A"/>
                </a:solidFill>
                <a:latin typeface="Arial"/>
                <a:ea typeface="Arial"/>
                <a:cs typeface="Arial"/>
              </a:rPr>
              <a:t>43</a:t>
            </a:r>
          </a:p>
        </p:txBody>
      </p:sp>
      <p:sp>
        <p:nvSpPr>
          <p:cNvPr id="811155741" name="Text 541 [811155741]">
            <a:extLst>
              <a:ext uri="{FF2B5EF4-FFF2-40B4-BE49-F238E27FC236}">
                <a16:creationId xmlns:a16="http://schemas.microsoft.com/office/drawing/2014/main" id="{D57DF0C3-64B3-491D-9605-6CA1668E6819}"/>
              </a:ext>
            </a:extLst>
          </p:cNvPr>
          <p:cNvSpPr>
            <a:spLocks noGrp="1"/>
          </p:cNvSpPr>
          <p:nvPr/>
        </p:nvSpPr>
        <p:spPr>
          <a:xfrm>
            <a:off x="457200" y="1743075"/>
            <a:ext cx="11277600" cy="685800"/>
          </a:xfrm>
          <a:prstGeom prst="rect">
            <a:avLst/>
          </a:prstGeom>
          <a:noFill/>
          <a:ln w="0">
            <a:noFill/>
          </a:ln>
        </p:spPr>
        <p:txBody>
          <a:bodyPr wrap="square" lIns="19050" tIns="0" rIns="19050" bIns="0" anchor="t">
            <a:noAutofit/>
          </a:bodyPr>
          <a:lstStyle>
            <a:defPPr marL="0" indent="0" algn="l">
              <a:buNone/>
              <a:defRPr sz="2775"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775" b="1">
                <a:solidFill>
                  <a:srgbClr val="006D80"/>
                </a:solidFill>
                <a:latin typeface="Arial"/>
                <a:ea typeface="Arial"/>
                <a:cs typeface="Arial"/>
              </a:defRPr>
            </a:pPr>
            <a:r>
              <a:rPr sz="2775" b="1">
                <a:solidFill>
                  <a:srgbClr val="006D80"/>
                </a:solidFill>
                <a:latin typeface="Arial"/>
                <a:ea typeface="Arial"/>
                <a:cs typeface="Arial"/>
              </a:rPr>
              <a:t>VA Mental Health</a:t>
            </a:r>
          </a:p>
        </p:txBody>
      </p:sp>
      <p:sp>
        <p:nvSpPr>
          <p:cNvPr id="811155742" name="Text 542 [811155742]">
            <a:extLst>
              <a:ext uri="{FF2B5EF4-FFF2-40B4-BE49-F238E27FC236}">
                <a16:creationId xmlns:a16="http://schemas.microsoft.com/office/drawing/2014/main" id="{62273C3B-1C44-4D1C-89D6-41C73714C947}"/>
              </a:ext>
            </a:extLst>
          </p:cNvPr>
          <p:cNvSpPr>
            <a:spLocks noGrp="1"/>
          </p:cNvSpPr>
          <p:nvPr/>
        </p:nvSpPr>
        <p:spPr>
          <a:xfrm>
            <a:off x="457200" y="2486025"/>
            <a:ext cx="11277600" cy="933450"/>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Support for PTSD, depression and other mental health needs</a:t>
            </a:r>
          </a:p>
        </p:txBody>
      </p:sp>
      <p:sp>
        <p:nvSpPr>
          <p:cNvPr id="811155743" name="Text 543 [811155743]">
            <a:extLst>
              <a:ext uri="{FF2B5EF4-FFF2-40B4-BE49-F238E27FC236}">
                <a16:creationId xmlns:a16="http://schemas.microsoft.com/office/drawing/2014/main" id="{90907FB5-B241-44F5-9D90-D4C563F53339}"/>
              </a:ext>
            </a:extLst>
          </p:cNvPr>
          <p:cNvSpPr>
            <a:spLocks noGrp="1"/>
          </p:cNvSpPr>
          <p:nvPr/>
        </p:nvSpPr>
        <p:spPr>
          <a:xfrm>
            <a:off x="457200" y="3457575"/>
            <a:ext cx="11277600" cy="466725"/>
          </a:xfrm>
          <a:prstGeom prst="rect">
            <a:avLst/>
          </a:prstGeom>
          <a:noFill/>
          <a:ln w="0">
            <a:noFill/>
          </a:ln>
        </p:spPr>
        <p:txBody>
          <a:bodyPr wrap="square" lIns="19050" tIns="0" rIns="19050" bIns="0" anchor="t">
            <a:noAutofit/>
          </a:bodyPr>
          <a:lstStyle>
            <a:defPPr marL="0" indent="0" algn="l">
              <a:buNone/>
              <a:defRPr sz="225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250" b="1">
                <a:solidFill>
                  <a:srgbClr val="006D80"/>
                </a:solidFill>
                <a:latin typeface="Arial"/>
                <a:ea typeface="Arial"/>
                <a:cs typeface="Arial"/>
              </a:defRPr>
            </a:pPr>
            <a:r>
              <a:rPr sz="2250" b="1">
                <a:solidFill>
                  <a:srgbClr val="006D80"/>
                </a:solidFill>
                <a:latin typeface="Arial"/>
                <a:ea typeface="Arial"/>
                <a:cs typeface="Arial"/>
                <a:hlinkClick r:id="rId3"/>
              </a:rPr>
              <a:t>www.mentalhealth.va.gov</a:t>
            </a:r>
          </a:p>
        </p:txBody>
      </p:sp>
      <p:sp>
        <p:nvSpPr>
          <p:cNvPr id="811155744" name="Text 544 [811155744]">
            <a:extLst>
              <a:ext uri="{FF2B5EF4-FFF2-40B4-BE49-F238E27FC236}">
                <a16:creationId xmlns:a16="http://schemas.microsoft.com/office/drawing/2014/main" id="{A9271EC0-60E3-4526-A181-7237E1F238A7}"/>
              </a:ext>
            </a:extLst>
          </p:cNvPr>
          <p:cNvSpPr>
            <a:spLocks noGrp="1"/>
          </p:cNvSpPr>
          <p:nvPr/>
        </p:nvSpPr>
        <p:spPr>
          <a:xfrm>
            <a:off x="457200" y="4029075"/>
            <a:ext cx="11277600" cy="685800"/>
          </a:xfrm>
          <a:prstGeom prst="rect">
            <a:avLst/>
          </a:prstGeom>
          <a:noFill/>
          <a:ln w="0">
            <a:noFill/>
          </a:ln>
        </p:spPr>
        <p:txBody>
          <a:bodyPr wrap="square" lIns="19050" tIns="0" rIns="19050" bIns="0" anchor="t">
            <a:noAutofit/>
          </a:bodyPr>
          <a:lstStyle>
            <a:defPPr marL="0" indent="0" algn="l">
              <a:buNone/>
              <a:defRPr sz="2775"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775" b="1">
                <a:solidFill>
                  <a:srgbClr val="006D80"/>
                </a:solidFill>
                <a:latin typeface="Arial"/>
                <a:ea typeface="Arial"/>
                <a:cs typeface="Arial"/>
              </a:defRPr>
            </a:pPr>
            <a:r>
              <a:rPr sz="2775" b="1">
                <a:solidFill>
                  <a:srgbClr val="006D80"/>
                </a:solidFill>
                <a:latin typeface="Arial"/>
                <a:ea typeface="Arial"/>
                <a:cs typeface="Arial"/>
              </a:rPr>
              <a:t>Beers Criteria</a:t>
            </a:r>
          </a:p>
        </p:txBody>
      </p:sp>
      <p:sp>
        <p:nvSpPr>
          <p:cNvPr id="811155745" name="Text 545 [811155745]">
            <a:extLst>
              <a:ext uri="{FF2B5EF4-FFF2-40B4-BE49-F238E27FC236}">
                <a16:creationId xmlns:a16="http://schemas.microsoft.com/office/drawing/2014/main" id="{43277DB4-CA1D-4473-90BB-A46EB675B7F1}"/>
              </a:ext>
            </a:extLst>
          </p:cNvPr>
          <p:cNvSpPr>
            <a:spLocks noGrp="1"/>
          </p:cNvSpPr>
          <p:nvPr/>
        </p:nvSpPr>
        <p:spPr>
          <a:xfrm>
            <a:off x="457200" y="4772025"/>
            <a:ext cx="11277600" cy="933450"/>
          </a:xfrm>
          <a:prstGeom prst="rect">
            <a:avLst/>
          </a:prstGeom>
          <a:noFill/>
          <a:ln w="0">
            <a:noFill/>
          </a:ln>
        </p:spPr>
        <p:txBody>
          <a:bodyPr wrap="square" lIns="19050" tIns="0" rIns="19050" bIns="0" anchor="t">
            <a:noAutofit/>
          </a:bodyPr>
          <a:lstStyle>
            <a:defPPr marL="0" indent="0" algn="l">
              <a:buNone/>
              <a:defRPr sz="2400" b="0">
                <a:solidFill>
                  <a:srgbClr val="102E44"/>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400" b="0">
                <a:solidFill>
                  <a:srgbClr val="102E44"/>
                </a:solidFill>
                <a:latin typeface="Arial"/>
                <a:ea typeface="Arial"/>
                <a:cs typeface="Arial"/>
              </a:defRPr>
            </a:pPr>
            <a:r>
              <a:rPr sz="2400" b="0">
                <a:solidFill>
                  <a:srgbClr val="102E44"/>
                </a:solidFill>
                <a:latin typeface="Arial"/>
                <a:ea typeface="Arial"/>
                <a:cs typeface="Arial"/>
              </a:rPr>
              <a:t>Guidance to reduce polypharmacy and avoid inappropriate medications in older adults</a:t>
            </a:r>
          </a:p>
        </p:txBody>
      </p:sp>
      <p:sp>
        <p:nvSpPr>
          <p:cNvPr id="811155746" name="Text 546 [811155746]">
            <a:extLst>
              <a:ext uri="{FF2B5EF4-FFF2-40B4-BE49-F238E27FC236}">
                <a16:creationId xmlns:a16="http://schemas.microsoft.com/office/drawing/2014/main" id="{473F85D4-C0E3-4D02-9D68-EA8F5DC0C24D}"/>
              </a:ext>
            </a:extLst>
          </p:cNvPr>
          <p:cNvSpPr>
            <a:spLocks noGrp="1"/>
          </p:cNvSpPr>
          <p:nvPr/>
        </p:nvSpPr>
        <p:spPr>
          <a:xfrm>
            <a:off x="457200" y="5743575"/>
            <a:ext cx="11277600" cy="466725"/>
          </a:xfrm>
          <a:prstGeom prst="rect">
            <a:avLst/>
          </a:prstGeom>
          <a:noFill/>
          <a:ln w="0">
            <a:noFill/>
          </a:ln>
        </p:spPr>
        <p:txBody>
          <a:bodyPr wrap="square" lIns="19050" tIns="0" rIns="19050" bIns="0" anchor="t">
            <a:noAutofit/>
          </a:bodyPr>
          <a:lstStyle>
            <a:defPPr marL="0" indent="0" algn="l">
              <a:buNone/>
              <a:defRPr sz="2250" b="1">
                <a:solidFill>
                  <a:srgbClr val="006D80"/>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250" b="1">
                <a:solidFill>
                  <a:srgbClr val="006D80"/>
                </a:solidFill>
                <a:latin typeface="Arial"/>
                <a:ea typeface="Arial"/>
                <a:cs typeface="Arial"/>
              </a:defRPr>
            </a:pPr>
            <a:r>
              <a:rPr sz="2250" b="1">
                <a:solidFill>
                  <a:srgbClr val="006D80"/>
                </a:solidFill>
                <a:latin typeface="Arial"/>
                <a:ea typeface="Arial"/>
                <a:cs typeface="Arial"/>
                <a:hlinkClick r:id="rId4"/>
              </a:rPr>
              <a:t>American Geriatrics Society</a:t>
            </a:r>
          </a:p>
        </p:txBody>
      </p:sp>
    </p:spTree>
    <p:extLst>
      <p:ext uri="{BB962C8B-B14F-4D97-AF65-F5344CB8AC3E}">
        <p14:creationId xmlns:p14="http://schemas.microsoft.com/office/powerpoint/2010/main" val="6387320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71D36"/>
        </a:solidFill>
        <a:effectLst/>
      </p:bgPr>
    </p:bg>
    <p:spTree>
      <p:nvGrpSpPr>
        <p:cNvPr id="1" name="Shape [811155747]">
          <a:extLst>
            <a:ext uri="{FF2B5EF4-FFF2-40B4-BE49-F238E27FC236}">
              <a16:creationId xmlns:a16="http://schemas.microsoft.com/office/drawing/2014/main" id="{E3033D62-7B91-4F3D-9CCC-246F36340D7B}"/>
            </a:ext>
          </a:extLst>
        </p:cNvPr>
        <p:cNvGrpSpPr/>
        <p:nvPr/>
      </p:nvGrpSpPr>
      <p:grpSpPr>
        <a:xfrm>
          <a:off x="0" y="0"/>
          <a:ext cx="0" cy="0"/>
          <a:chOff x="0" y="0"/>
          <a:chExt cx="0" cy="0"/>
        </a:xfrm>
      </p:grpSpPr>
      <p:pic>
        <p:nvPicPr>
          <p:cNvPr id="811155748" name="Shape [811155748]" descr="Atlantic Ocean sunrise and breaking wave, Cape Cod National Seashore">
            <a:extLst>
              <a:ext uri="{FF2B5EF4-FFF2-40B4-BE49-F238E27FC236}">
                <a16:creationId xmlns:a16="http://schemas.microsoft.com/office/drawing/2014/main" id="{57FA378F-7392-4359-B991-0CD6723F9B42}"/>
              </a:ext>
            </a:extLst>
          </p:cNvPr>
          <p:cNvPicPr>
            <a:picLocks noChangeAspect="1"/>
          </p:cNvPicPr>
          <p:nvPr/>
        </p:nvPicPr>
        <p:blipFill>
          <a:blip r:embed="rId3"/>
          <a:srcRect t="7812" b="7812"/>
          <a:stretch/>
        </p:blipFill>
        <p:spPr>
          <a:xfrm>
            <a:off x="0" y="0"/>
            <a:ext cx="12192000" cy="6858000"/>
          </a:xfrm>
          <a:prstGeom prst="rect">
            <a:avLst/>
          </a:prstGeom>
        </p:spPr>
      </p:pic>
      <p:sp>
        <p:nvSpPr>
          <p:cNvPr id="811155749" name="Panel 548 [811155749]">
            <a:extLst>
              <a:ext uri="{FF2B5EF4-FFF2-40B4-BE49-F238E27FC236}">
                <a16:creationId xmlns:a16="http://schemas.microsoft.com/office/drawing/2014/main" id="{1BDE4EF3-FCDF-4CED-B4B7-01B58E0D1C1A}"/>
              </a:ext>
            </a:extLst>
          </p:cNvPr>
          <p:cNvSpPr>
            <a:spLocks noGrp="1"/>
          </p:cNvSpPr>
          <p:nvPr/>
        </p:nvSpPr>
        <p:spPr>
          <a:xfrm>
            <a:off x="0" y="0"/>
            <a:ext cx="12192000" cy="6858000"/>
          </a:xfrm>
          <a:prstGeom prst="rect">
            <a:avLst/>
          </a:prstGeom>
          <a:gradFill>
            <a:gsLst>
              <a:gs pos="0">
                <a:srgbClr val="071D36">
                  <a:alpha val="98000"/>
                </a:srgbClr>
              </a:gs>
              <a:gs pos="65000">
                <a:srgbClr val="071D36">
                  <a:alpha val="83000"/>
                </a:srgbClr>
              </a:gs>
              <a:gs pos="100000">
                <a:srgbClr val="071D36">
                  <a:alpha val="25000"/>
                </a:srgbClr>
              </a:gs>
            </a:gsLst>
            <a:lin ang="0"/>
          </a:gradFill>
          <a:ln w="0">
            <a:noFill/>
          </a:ln>
        </p:spPr>
        <p:txBody>
          <a:bodyPr/>
          <a:lstStyle/>
          <a:p>
            <a:endParaRPr lang="en-US"/>
          </a:p>
        </p:txBody>
      </p:sp>
      <p:sp>
        <p:nvSpPr>
          <p:cNvPr id="811155750" name="Text 549 [811155750]">
            <a:extLst>
              <a:ext uri="{FF2B5EF4-FFF2-40B4-BE49-F238E27FC236}">
                <a16:creationId xmlns:a16="http://schemas.microsoft.com/office/drawing/2014/main" id="{0987BF09-D663-41AA-91CE-39ACECA1A406}"/>
              </a:ext>
            </a:extLst>
          </p:cNvPr>
          <p:cNvSpPr>
            <a:spLocks noGrp="1"/>
          </p:cNvSpPr>
          <p:nvPr/>
        </p:nvSpPr>
        <p:spPr>
          <a:xfrm>
            <a:off x="457200" y="695325"/>
            <a:ext cx="11277600" cy="1171575"/>
          </a:xfrm>
          <a:prstGeom prst="rect">
            <a:avLst/>
          </a:prstGeom>
          <a:noFill/>
          <a:ln w="0">
            <a:noFill/>
          </a:ln>
        </p:spPr>
        <p:txBody>
          <a:bodyPr wrap="square" lIns="19050" tIns="0" rIns="19050" bIns="0" anchor="t">
            <a:noAutofit/>
          </a:bodyPr>
          <a:lstStyle>
            <a:defPPr marL="0" indent="0" algn="l">
              <a:buNone/>
              <a:defRPr sz="6375" b="1">
                <a:solidFill>
                  <a:srgbClr val="FFFFFF"/>
                </a:solidFill>
                <a:latin typeface="Arial Narrow"/>
                <a:ea typeface="Arial Narrow"/>
                <a:cs typeface="Arial Narrow"/>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6375" b="1">
                <a:solidFill>
                  <a:srgbClr val="FFFFFF"/>
                </a:solidFill>
                <a:latin typeface="Arial Narrow"/>
                <a:ea typeface="Arial Narrow"/>
                <a:cs typeface="Arial Narrow"/>
              </a:defRPr>
            </a:pPr>
            <a:r>
              <a:rPr sz="6375" b="1">
                <a:solidFill>
                  <a:srgbClr val="FFFFFF"/>
                </a:solidFill>
                <a:latin typeface="Arial Narrow"/>
                <a:ea typeface="Arial Narrow"/>
                <a:cs typeface="Arial Narrow"/>
              </a:rPr>
              <a:t>QUESTIONS &amp; DISCUSSION</a:t>
            </a:r>
          </a:p>
        </p:txBody>
      </p:sp>
      <p:sp>
        <p:nvSpPr>
          <p:cNvPr id="811155751" name="Panel 550 [811155751]">
            <a:extLst>
              <a:ext uri="{FF2B5EF4-FFF2-40B4-BE49-F238E27FC236}">
                <a16:creationId xmlns:a16="http://schemas.microsoft.com/office/drawing/2014/main" id="{97F9D6F2-98C2-44DC-BDA9-C5A0ACB78C90}"/>
              </a:ext>
            </a:extLst>
          </p:cNvPr>
          <p:cNvSpPr>
            <a:spLocks noGrp="1"/>
          </p:cNvSpPr>
          <p:nvPr/>
        </p:nvSpPr>
        <p:spPr>
          <a:xfrm>
            <a:off x="457200" y="2124075"/>
            <a:ext cx="9525000" cy="47625"/>
          </a:xfrm>
          <a:prstGeom prst="rect">
            <a:avLst/>
          </a:prstGeom>
          <a:solidFill>
            <a:srgbClr val="00CCE3"/>
          </a:solidFill>
          <a:ln w="0">
            <a:noFill/>
          </a:ln>
        </p:spPr>
        <p:txBody>
          <a:bodyPr/>
          <a:lstStyle/>
          <a:p>
            <a:endParaRPr lang="en-US"/>
          </a:p>
        </p:txBody>
      </p:sp>
      <p:sp>
        <p:nvSpPr>
          <p:cNvPr id="811155752" name="Text 551 [811155752]">
            <a:extLst>
              <a:ext uri="{FF2B5EF4-FFF2-40B4-BE49-F238E27FC236}">
                <a16:creationId xmlns:a16="http://schemas.microsoft.com/office/drawing/2014/main" id="{F1296A36-C46F-486F-8F2D-6E2AE65A2424}"/>
              </a:ext>
            </a:extLst>
          </p:cNvPr>
          <p:cNvSpPr>
            <a:spLocks noGrp="1"/>
          </p:cNvSpPr>
          <p:nvPr/>
        </p:nvSpPr>
        <p:spPr>
          <a:xfrm>
            <a:off x="457200" y="2733675"/>
            <a:ext cx="11277600" cy="1438275"/>
          </a:xfrm>
          <a:prstGeom prst="rect">
            <a:avLst/>
          </a:prstGeom>
          <a:noFill/>
          <a:ln w="0">
            <a:noFill/>
          </a:ln>
        </p:spPr>
        <p:txBody>
          <a:bodyPr wrap="square" lIns="19050" tIns="0" rIns="19050" bIns="0" anchor="t">
            <a:noAutofit/>
          </a:bodyPr>
          <a:lstStyle>
            <a:defPPr marL="0" indent="0" algn="l">
              <a:buNone/>
              <a:defRPr sz="3900" b="1">
                <a:solidFill>
                  <a:srgbClr val="FFFFFF"/>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3900" b="1">
                <a:solidFill>
                  <a:srgbClr val="FFFFFF"/>
                </a:solidFill>
                <a:latin typeface="Arial"/>
                <a:ea typeface="Arial"/>
                <a:cs typeface="Arial"/>
              </a:defRPr>
            </a:pPr>
            <a:r>
              <a:rPr sz="3900" b="1">
                <a:solidFill>
                  <a:srgbClr val="FFFFFF"/>
                </a:solidFill>
                <a:latin typeface="Arial"/>
                <a:ea typeface="Arial"/>
                <a:cs typeface="Arial"/>
              </a:rPr>
              <a:t>How will you apply the 4Ms</a:t>
            </a:r>
          </a:p>
          <a:p>
            <a:pPr marL="0" indent="0" algn="l">
              <a:buNone/>
              <a:defRPr sz="3900" b="1">
                <a:solidFill>
                  <a:srgbClr val="FFFFFF"/>
                </a:solidFill>
                <a:latin typeface="Arial"/>
                <a:ea typeface="Arial"/>
                <a:cs typeface="Arial"/>
              </a:defRPr>
            </a:pPr>
            <a:r>
              <a:rPr sz="3900" b="1">
                <a:solidFill>
                  <a:srgbClr val="FFFFFF"/>
                </a:solidFill>
                <a:latin typeface="Arial"/>
                <a:ea typeface="Arial"/>
                <a:cs typeface="Arial"/>
              </a:rPr>
              <a:t>in your care setting?</a:t>
            </a:r>
          </a:p>
        </p:txBody>
      </p:sp>
      <p:sp>
        <p:nvSpPr>
          <p:cNvPr id="811155753" name="Text 552 [811155753]">
            <a:extLst>
              <a:ext uri="{FF2B5EF4-FFF2-40B4-BE49-F238E27FC236}">
                <a16:creationId xmlns:a16="http://schemas.microsoft.com/office/drawing/2014/main" id="{B0A53177-7792-4083-A853-6CB7CCE49557}"/>
              </a:ext>
            </a:extLst>
          </p:cNvPr>
          <p:cNvSpPr>
            <a:spLocks noGrp="1"/>
          </p:cNvSpPr>
          <p:nvPr/>
        </p:nvSpPr>
        <p:spPr>
          <a:xfrm>
            <a:off x="457200" y="4562475"/>
            <a:ext cx="11277600" cy="1085850"/>
          </a:xfrm>
          <a:prstGeom prst="rect">
            <a:avLst/>
          </a:prstGeom>
          <a:noFill/>
          <a:ln w="0">
            <a:noFill/>
          </a:ln>
        </p:spPr>
        <p:txBody>
          <a:bodyPr wrap="square" lIns="19050" tIns="0" rIns="19050" bIns="0" anchor="t">
            <a:noAutofit/>
          </a:bodyPr>
          <a:lstStyle>
            <a:defPPr marL="0" indent="0" algn="l">
              <a:buNone/>
              <a:defRPr sz="3075" b="1">
                <a:solidFill>
                  <a:srgbClr val="00CCE3"/>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3075" b="1">
                <a:solidFill>
                  <a:srgbClr val="00CCE3"/>
                </a:solidFill>
                <a:latin typeface="Arial"/>
                <a:ea typeface="Arial"/>
                <a:cs typeface="Arial"/>
              </a:defRPr>
            </a:pPr>
            <a:r>
              <a:rPr sz="3075" b="1">
                <a:solidFill>
                  <a:srgbClr val="00CCE3"/>
                </a:solidFill>
                <a:latin typeface="Arial"/>
                <a:ea typeface="Arial"/>
                <a:cs typeface="Arial"/>
              </a:rPr>
              <a:t>What Matters / Mobility</a:t>
            </a:r>
          </a:p>
          <a:p>
            <a:pPr marL="0" indent="0" algn="l">
              <a:buNone/>
              <a:defRPr sz="3075" b="1">
                <a:solidFill>
                  <a:srgbClr val="00CCE3"/>
                </a:solidFill>
                <a:latin typeface="Arial"/>
                <a:ea typeface="Arial"/>
                <a:cs typeface="Arial"/>
              </a:defRPr>
            </a:pPr>
            <a:r>
              <a:rPr sz="3075" b="1">
                <a:solidFill>
                  <a:srgbClr val="00CCE3"/>
                </a:solidFill>
                <a:latin typeface="Arial"/>
                <a:ea typeface="Arial"/>
                <a:cs typeface="Arial"/>
              </a:rPr>
              <a:t>Mentation / Medications</a:t>
            </a:r>
          </a:p>
        </p:txBody>
      </p:sp>
      <p:sp>
        <p:nvSpPr>
          <p:cNvPr id="811155754" name="Text 553 [811155754]">
            <a:extLst>
              <a:ext uri="{FF2B5EF4-FFF2-40B4-BE49-F238E27FC236}">
                <a16:creationId xmlns:a16="http://schemas.microsoft.com/office/drawing/2014/main" id="{2CAEA11F-9273-4279-89E8-6B2A197C2BA1}"/>
              </a:ext>
            </a:extLst>
          </p:cNvPr>
          <p:cNvSpPr>
            <a:spLocks noGrp="1"/>
          </p:cNvSpPr>
          <p:nvPr/>
        </p:nvSpPr>
        <p:spPr>
          <a:xfrm>
            <a:off x="457200" y="5972175"/>
            <a:ext cx="11277600" cy="723900"/>
          </a:xfrm>
          <a:prstGeom prst="rect">
            <a:avLst/>
          </a:prstGeom>
          <a:noFill/>
          <a:ln w="0">
            <a:noFill/>
          </a:ln>
        </p:spPr>
        <p:txBody>
          <a:bodyPr wrap="square" lIns="19050" tIns="0" rIns="19050" bIns="0" anchor="t">
            <a:noAutofit/>
          </a:bodyPr>
          <a:lstStyle>
            <a:defPPr marL="0" indent="0" algn="l">
              <a:buNone/>
              <a:defRPr sz="2250" b="0">
                <a:solidFill>
                  <a:srgbClr val="FFFFFF"/>
                </a:solidFill>
                <a:latin typeface="Arial"/>
                <a:ea typeface="Arial"/>
                <a:cs typeface="Arial"/>
              </a:defRPr>
            </a:defPPr>
            <a:lvl1pPr marL="0" indent="0">
              <a:buNone/>
            </a:lvl1pPr>
            <a:lvl2pPr marL="0" indent="0">
              <a:buNone/>
            </a:lvl2pPr>
            <a:lvl3pPr marL="0" indent="0">
              <a:buNone/>
            </a:lvl3pPr>
            <a:lvl4pPr marL="0" indent="0">
              <a:buNone/>
            </a:lvl4pPr>
            <a:lvl5pPr marL="0" indent="0">
              <a:buNone/>
            </a:lvl5pPr>
            <a:lvl6pPr marL="0" indent="0">
              <a:buNone/>
            </a:lvl6pPr>
            <a:lvl7pPr marL="0" indent="0">
              <a:buNone/>
            </a:lvl7pPr>
            <a:lvl8pPr marL="0" indent="0">
              <a:buNone/>
            </a:lvl8pPr>
            <a:lvl9pPr marL="0" indent="0">
              <a:buNone/>
            </a:lvl9pPr>
          </a:lstStyle>
          <a:p>
            <a:pPr marL="0" indent="0" algn="l">
              <a:buNone/>
              <a:defRPr sz="2250" b="0">
                <a:solidFill>
                  <a:srgbClr val="FFFFFF"/>
                </a:solidFill>
                <a:latin typeface="Arial"/>
                <a:ea typeface="Arial"/>
                <a:cs typeface="Arial"/>
              </a:defRPr>
            </a:pPr>
            <a:r>
              <a:rPr sz="2250" b="0">
                <a:solidFill>
                  <a:srgbClr val="FFFFFF"/>
                </a:solidFill>
                <a:latin typeface="Arial"/>
                <a:ea typeface="Arial"/>
                <a:cs typeface="Arial"/>
              </a:rPr>
              <a:t>Role-specific challenges, teamwork, and support</a:t>
            </a:r>
          </a:p>
          <a:p>
            <a:pPr marL="0" indent="0" algn="l">
              <a:buNone/>
              <a:defRPr sz="2250" b="0">
                <a:solidFill>
                  <a:srgbClr val="FFFFFF"/>
                </a:solidFill>
                <a:latin typeface="Arial"/>
                <a:ea typeface="Arial"/>
                <a:cs typeface="Arial"/>
              </a:defRPr>
            </a:pPr>
            <a:r>
              <a:rPr sz="2250" b="0">
                <a:solidFill>
                  <a:srgbClr val="FFFFFF"/>
                </a:solidFill>
                <a:latin typeface="Arial"/>
                <a:ea typeface="Arial"/>
                <a:cs typeface="Arial"/>
              </a:rPr>
              <a:t>for Veterans and families</a:t>
            </a:r>
          </a:p>
        </p:txBody>
      </p:sp>
    </p:spTree>
    <p:extLst>
      <p:ext uri="{BB962C8B-B14F-4D97-AF65-F5344CB8AC3E}">
        <p14:creationId xmlns:p14="http://schemas.microsoft.com/office/powerpoint/2010/main" val="1269033132"/>
      </p:ext>
    </p:extLst>
  </p:cSld>
  <p:clrMapOvr>
    <a:masterClrMapping/>
  </p:clrMapOvr>
</p:sld>
</file>

<file path=ppt/theme/theme1.xml><?xml version="1.0" encoding="utf-8"?>
<a:theme xmlns:a="http://schemas.openxmlformats.org/drawingml/2006/main" name="Coastal Navy White Cyan">
  <a:themeElements>
    <a:clrScheme name="Coastal Navy White Cyan">
      <a:dk1>
        <a:srgbClr val="071D36"/>
      </a:dk1>
      <a:lt1>
        <a:srgbClr val="FFFFFF"/>
      </a:lt1>
      <a:dk2>
        <a:srgbClr val="102E44"/>
      </a:dk2>
      <a:lt2>
        <a:srgbClr val="F3FAFC"/>
      </a:lt2>
      <a:accent1>
        <a:srgbClr val="00CCE3"/>
      </a:accent1>
      <a:accent2>
        <a:srgbClr val="006D80"/>
      </a:accent2>
      <a:accent3>
        <a:srgbClr val="071D36"/>
      </a:accent3>
      <a:accent4>
        <a:srgbClr val="31576A"/>
      </a:accent4>
      <a:accent5>
        <a:srgbClr val="C2DDE2"/>
      </a:accent5>
      <a:accent6>
        <a:srgbClr val="102E44"/>
      </a:accent6>
      <a:hlink>
        <a:srgbClr val="006D80"/>
      </a:hlink>
      <a:folHlink>
        <a:srgbClr val="006D80"/>
      </a:folHlink>
    </a:clrScheme>
    <a:fontScheme name="Arial">
      <a:majorFont>
        <a:latin typeface="Arial"/>
        <a:ea typeface="Arial"/>
        <a:cs typeface="Arial"/>
      </a:majorFont>
      <a:minorFont>
        <a:latin typeface="Arial"/>
        <a:ea typeface="Arial"/>
        <a:cs typeface="Arial"/>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oastal Navy White Cyan">
  <a:themeElements>
    <a:clrScheme name="Coastal Navy White Cyan">
      <a:dk1>
        <a:srgbClr val="071D36"/>
      </a:dk1>
      <a:lt1>
        <a:srgbClr val="FFFFFF"/>
      </a:lt1>
      <a:dk2>
        <a:srgbClr val="102E44"/>
      </a:dk2>
      <a:lt2>
        <a:srgbClr val="F3FAFC"/>
      </a:lt2>
      <a:accent1>
        <a:srgbClr val="00CCE3"/>
      </a:accent1>
      <a:accent2>
        <a:srgbClr val="006D80"/>
      </a:accent2>
      <a:accent3>
        <a:srgbClr val="071D36"/>
      </a:accent3>
      <a:accent4>
        <a:srgbClr val="31576A"/>
      </a:accent4>
      <a:accent5>
        <a:srgbClr val="C2DDE2"/>
      </a:accent5>
      <a:accent6>
        <a:srgbClr val="102E44"/>
      </a:accent6>
      <a:hlink>
        <a:srgbClr val="006D80"/>
      </a:hlink>
      <a:folHlink>
        <a:srgbClr val="006D80"/>
      </a:folHlink>
    </a:clrScheme>
    <a:fontScheme name="Arial">
      <a:majorFont>
        <a:latin typeface="Arial"/>
        <a:ea typeface="Arial"/>
        <a:cs typeface="Arial"/>
      </a:majorFont>
      <a:minorFont>
        <a:latin typeface="Arial"/>
        <a:ea typeface="Arial"/>
        <a:cs typeface="Arial"/>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Metadata/LabelInfo.xml><?xml version="1.0" encoding="utf-8"?>
<clbl:labelList xmlns:clbl="http://schemas.microsoft.com/office/2020/mipLabelMetadata">
  <clbl:label id="{e95f1b23-abaf-45ee-821d-b7ab251ab3bf}" enabled="0" method="" siteId="{e95f1b23-abaf-45ee-821d-b7ab251ab3bf}" removed="1"/>
</clbl:labelList>
</file>

<file path=docProps/app.xml><?xml version="1.0" encoding="utf-8"?>
<Properties xmlns="http://schemas.openxmlformats.org/officeDocument/2006/extended-properties" xmlns:vt="http://schemas.openxmlformats.org/officeDocument/2006/docPropsVTypes">
  <TotalTime>1619</TotalTime>
  <Words>33949</Words>
  <Application>Microsoft Office PowerPoint</Application>
  <DocSecurity>0</DocSecurity>
  <PresentationFormat>Widescreen</PresentationFormat>
  <Paragraphs>1288</Paragraphs>
  <Slides>46</Slides>
  <Notes>46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46</vt:i4>
      </vt:variant>
    </vt:vector>
  </HeadingPairs>
  <TitlesOfParts>
    <vt:vector size="49" baseType="lpstr">
      <vt:lpstr>Arial</vt:lpstr>
      <vt:lpstr>Arial Narrow</vt:lpstr>
      <vt:lpstr>Coastal Navy White Cyan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Spellman, Ashley E.</cp:lastModifiedBy>
  <cp:revision>1</cp:revision>
  <dcterms:created xsi:type="dcterms:W3CDTF">2026-10-14T17:21:09Z</dcterms:created>
  <dcterms:modified xsi:type="dcterms:W3CDTF">2026-10-20T16:02:37Z</dcterms:modified>
</cp:coreProperties>
</file>