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81" r:id="rId2"/>
    <p:sldId id="256" r:id="rId3"/>
    <p:sldId id="260" r:id="rId4"/>
    <p:sldId id="30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85" r:id="rId17"/>
    <p:sldId id="286" r:id="rId18"/>
    <p:sldId id="287" r:id="rId19"/>
    <p:sldId id="288" r:id="rId20"/>
    <p:sldId id="289" r:id="rId21"/>
    <p:sldId id="292" r:id="rId22"/>
    <p:sldId id="293" r:id="rId23"/>
    <p:sldId id="290" r:id="rId24"/>
    <p:sldId id="294" r:id="rId25"/>
    <p:sldId id="298" r:id="rId26"/>
    <p:sldId id="295" r:id="rId27"/>
    <p:sldId id="296" r:id="rId28"/>
    <p:sldId id="299" r:id="rId29"/>
    <p:sldId id="300" r:id="rId30"/>
    <p:sldId id="303" r:id="rId31"/>
    <p:sldId id="304" r:id="rId32"/>
    <p:sldId id="309" r:id="rId33"/>
    <p:sldId id="312" r:id="rId34"/>
    <p:sldId id="313" r:id="rId35"/>
    <p:sldId id="279" r:id="rId36"/>
    <p:sldId id="280" r:id="rId37"/>
    <p:sldId id="30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1208"/>
  </p:normalViewPr>
  <p:slideViewPr>
    <p:cSldViewPr snapToGrid="0">
      <p:cViewPr varScale="1">
        <p:scale>
          <a:sx n="76" d="100"/>
          <a:sy n="76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xlevis\Desktop\papers\rural_suicide\rh_reduced_scaled_logreg_drop2day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xlevis\Desktop\papers\rural_suicide\rh_reduced_scaled_logreg_drop2day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baseline="0" dirty="0"/>
              <a:t>Rural Hispanic Risk Model: </a:t>
            </a:r>
            <a:br>
              <a:rPr lang="en-US" sz="1600" b="1" baseline="0" dirty="0"/>
            </a:br>
            <a:r>
              <a:rPr lang="en-US" sz="1600" b="1" baseline="0" dirty="0"/>
              <a:t>AUC = 0.86 (95% CI: 0.72-1) </a:t>
            </a:r>
            <a:endParaRPr lang="en-US" sz="1600" b="1" dirty="0"/>
          </a:p>
        </c:rich>
      </c:tx>
      <c:layout>
        <c:manualLayout>
          <c:xMode val="edge"/>
          <c:yMode val="edge"/>
          <c:x val="0.33049856020602436"/>
          <c:y val="4.74401537032922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060073451145777"/>
          <c:y val="0.37827929790979464"/>
          <c:w val="0.70677867737150279"/>
          <c:h val="0.404396522325551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'Rural Plots (2)'!$C$21</c:f>
              <c:strCache>
                <c:ptCount val="1"/>
                <c:pt idx="0">
                  <c:v>Risk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'Rural Plots (2)'!$B$22:$B$25</c:f>
              <c:strCache>
                <c:ptCount val="4"/>
                <c:pt idx="0">
                  <c:v>Religion</c:v>
                </c:pt>
                <c:pt idx="1">
                  <c:v>Failure_neg</c:v>
                </c:pt>
                <c:pt idx="2">
                  <c:v>Kinship Roles</c:v>
                </c:pt>
                <c:pt idx="3">
                  <c:v>Participation</c:v>
                </c:pt>
              </c:strCache>
            </c:strRef>
          </c:cat>
          <c:val>
            <c:numRef>
              <c:f>'Rural Plots (2)'!$C$22:$C$25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F9-104C-B157-504E023899CE}"/>
            </c:ext>
          </c:extLst>
        </c:ser>
        <c:ser>
          <c:idx val="1"/>
          <c:order val="1"/>
          <c:tx>
            <c:strRef>
              <c:f>'Rural Plots (2)'!$D$21</c:f>
              <c:strCache>
                <c:ptCount val="1"/>
                <c:pt idx="0">
                  <c:v>Protective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'Rural Plots (2)'!$B$22:$B$25</c:f>
              <c:strCache>
                <c:ptCount val="4"/>
                <c:pt idx="0">
                  <c:v>Religion</c:v>
                </c:pt>
                <c:pt idx="1">
                  <c:v>Failure_neg</c:v>
                </c:pt>
                <c:pt idx="2">
                  <c:v>Kinship Roles</c:v>
                </c:pt>
                <c:pt idx="3">
                  <c:v>Participation</c:v>
                </c:pt>
              </c:strCache>
            </c:strRef>
          </c:cat>
          <c:val>
            <c:numRef>
              <c:f>'Rural Plots (2)'!$D$22:$D$25</c:f>
              <c:numCache>
                <c:formatCode>General</c:formatCode>
                <c:ptCount val="4"/>
                <c:pt idx="0">
                  <c:v>2.9499012834982898</c:v>
                </c:pt>
                <c:pt idx="1">
                  <c:v>2.3622630978849202</c:v>
                </c:pt>
                <c:pt idx="2">
                  <c:v>2.1156619215630501</c:v>
                </c:pt>
                <c:pt idx="3">
                  <c:v>1.97528696587175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F9-104C-B157-504E02389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769518192"/>
        <c:axId val="769512432"/>
      </c:barChart>
      <c:catAx>
        <c:axId val="7695181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512432"/>
        <c:crossesAt val="0"/>
        <c:auto val="1"/>
        <c:lblAlgn val="ctr"/>
        <c:lblOffset val="100"/>
        <c:noMultiLvlLbl val="0"/>
      </c:catAx>
      <c:valAx>
        <c:axId val="76951243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i="1" dirty="0"/>
                  <a:t>Variable</a:t>
                </a:r>
                <a:r>
                  <a:rPr lang="en-US" sz="1200" i="1" baseline="0" dirty="0"/>
                  <a:t> </a:t>
                </a:r>
                <a:r>
                  <a:rPr lang="en-US" sz="1200" i="1" dirty="0"/>
                  <a:t>Importance</a:t>
                </a:r>
              </a:p>
            </c:rich>
          </c:tx>
          <c:layout>
            <c:manualLayout>
              <c:xMode val="edge"/>
              <c:yMode val="edge"/>
              <c:x val="0.38788731094572543"/>
              <c:y val="0.797085444202084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1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51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622295953598221"/>
          <c:y val="0.72294098545572627"/>
          <c:w val="0.24668577500133065"/>
          <c:h val="5.80149935816815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Urban Hispanic Risk Model </a:t>
            </a:r>
            <a:br>
              <a:rPr lang="en-US" sz="1600" b="1" i="0" baseline="0" dirty="0">
                <a:effectLst/>
              </a:rPr>
            </a:br>
            <a:r>
              <a:rPr lang="en-US" sz="1600" b="1" i="0" baseline="0" dirty="0">
                <a:effectLst/>
              </a:rPr>
              <a:t>AUC = 0.67 (95% CI: 0.59-0.74) </a:t>
            </a:r>
            <a:endParaRPr lang="en-US" sz="1600" b="1" dirty="0">
              <a:effectLst/>
            </a:endParaRPr>
          </a:p>
        </c:rich>
      </c:tx>
      <c:layout>
        <c:manualLayout>
          <c:xMode val="edge"/>
          <c:yMode val="edge"/>
          <c:x val="0.28778520222756998"/>
          <c:y val="5.52495834097836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268464361063913"/>
          <c:y val="0.28878070775146769"/>
          <c:w val="0.74304650318796173"/>
          <c:h val="0.62370831205826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'Urban Plots (2)'!$B$1</c:f>
              <c:strCache>
                <c:ptCount val="1"/>
                <c:pt idx="0">
                  <c:v>Risk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'Urban Plots (2)'!$A$2:$A$9</c:f>
              <c:strCache>
                <c:ptCount val="8"/>
                <c:pt idx="0">
                  <c:v>Communication_neg</c:v>
                </c:pt>
                <c:pt idx="1">
                  <c:v>Joy_neg</c:v>
                </c:pt>
                <c:pt idx="2">
                  <c:v>Pleasure</c:v>
                </c:pt>
                <c:pt idx="3">
                  <c:v>Social Ritual_neg</c:v>
                </c:pt>
                <c:pt idx="4">
                  <c:v>Kinship Roles_neg</c:v>
                </c:pt>
                <c:pt idx="5">
                  <c:v>Adherence_neg</c:v>
                </c:pt>
                <c:pt idx="6">
                  <c:v>Lost Respect</c:v>
                </c:pt>
                <c:pt idx="7">
                  <c:v>Abstract Relationships</c:v>
                </c:pt>
              </c:strCache>
            </c:strRef>
          </c:cat>
          <c:val>
            <c:numRef>
              <c:f>'Urban Plots (2)'!$B$2:$B$9</c:f>
              <c:numCache>
                <c:formatCode>General</c:formatCode>
                <c:ptCount val="8"/>
                <c:pt idx="0">
                  <c:v>0</c:v>
                </c:pt>
                <c:pt idx="1">
                  <c:v>3.1136712374848901</c:v>
                </c:pt>
                <c:pt idx="2">
                  <c:v>2.7794514791122298</c:v>
                </c:pt>
                <c:pt idx="3">
                  <c:v>2.7709496376834801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2.4136238251985298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4-C141-90D4-C678DD5AAF46}"/>
            </c:ext>
          </c:extLst>
        </c:ser>
        <c:ser>
          <c:idx val="1"/>
          <c:order val="1"/>
          <c:tx>
            <c:strRef>
              <c:f>'Urban Plots (2)'!$C$1</c:f>
              <c:strCache>
                <c:ptCount val="1"/>
                <c:pt idx="0">
                  <c:v>Protective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'Urban Plots (2)'!$A$2:$A$9</c:f>
              <c:strCache>
                <c:ptCount val="8"/>
                <c:pt idx="0">
                  <c:v>Communication_neg</c:v>
                </c:pt>
                <c:pt idx="1">
                  <c:v>Joy_neg</c:v>
                </c:pt>
                <c:pt idx="2">
                  <c:v>Pleasure</c:v>
                </c:pt>
                <c:pt idx="3">
                  <c:v>Social Ritual_neg</c:v>
                </c:pt>
                <c:pt idx="4">
                  <c:v>Kinship Roles_neg</c:v>
                </c:pt>
                <c:pt idx="5">
                  <c:v>Adherence_neg</c:v>
                </c:pt>
                <c:pt idx="6">
                  <c:v>Lost Respect</c:v>
                </c:pt>
                <c:pt idx="7">
                  <c:v>Abstract Relationships</c:v>
                </c:pt>
              </c:strCache>
            </c:strRef>
          </c:cat>
          <c:val>
            <c:numRef>
              <c:f>'Urban Plots (2)'!$C$2:$C$9</c:f>
              <c:numCache>
                <c:formatCode>General</c:formatCode>
                <c:ptCount val="8"/>
                <c:pt idx="0">
                  <c:v>3.6994995639690398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2.7062361753448401</c:v>
                </c:pt>
                <c:pt idx="5">
                  <c:v>2.4318874499843601</c:v>
                </c:pt>
                <c:pt idx="6">
                  <c:v>2.4312232911191698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4-C141-90D4-C678DD5AA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632187360"/>
        <c:axId val="632187720"/>
      </c:barChart>
      <c:catAx>
        <c:axId val="6321873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187720"/>
        <c:crosses val="autoZero"/>
        <c:auto val="1"/>
        <c:lblAlgn val="ctr"/>
        <c:lblOffset val="100"/>
        <c:noMultiLvlLbl val="0"/>
      </c:catAx>
      <c:valAx>
        <c:axId val="63218772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1" dirty="0"/>
                  <a:t>Variable Importance</a:t>
                </a:r>
              </a:p>
            </c:rich>
          </c:tx>
          <c:layout>
            <c:manualLayout>
              <c:xMode val="edge"/>
              <c:yMode val="edge"/>
              <c:x val="0.36715299272097485"/>
              <c:y val="0.92312906831054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18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071725094870992"/>
          <c:y val="0.88994638055964703"/>
          <c:w val="0.20366918033342274"/>
          <c:h val="5.40869170199878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7BD761-5F9D-4EF1-A434-07ADE647AA29}" type="doc">
      <dgm:prSet loTypeId="urn:microsoft.com/office/officeart/2005/8/layout/vList2" loCatId="list" qsTypeId="urn:microsoft.com/office/officeart/2005/8/quickstyle/simple4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C67DEC7F-DF3C-4A57-A6BB-997C4242E7A6}">
      <dgm:prSet/>
      <dgm:spPr/>
      <dgm:t>
        <a:bodyPr/>
        <a:lstStyle/>
        <a:p>
          <a:r>
            <a:rPr lang="en-US"/>
            <a:t>Survey of Health Experiences of Patients (SHEP)</a:t>
          </a:r>
        </a:p>
      </dgm:t>
    </dgm:pt>
    <dgm:pt modelId="{51A9A581-8C59-4053-A32E-A0F35C040746}" type="parTrans" cxnId="{011917F3-1527-4617-AF4A-ABED7562D29C}">
      <dgm:prSet/>
      <dgm:spPr/>
      <dgm:t>
        <a:bodyPr/>
        <a:lstStyle/>
        <a:p>
          <a:endParaRPr lang="en-US"/>
        </a:p>
      </dgm:t>
    </dgm:pt>
    <dgm:pt modelId="{9D0895A4-B258-40CA-8AC3-E37DE32B0970}" type="sibTrans" cxnId="{011917F3-1527-4617-AF4A-ABED7562D29C}">
      <dgm:prSet/>
      <dgm:spPr/>
      <dgm:t>
        <a:bodyPr/>
        <a:lstStyle/>
        <a:p>
          <a:endParaRPr lang="en-US"/>
        </a:p>
      </dgm:t>
    </dgm:pt>
    <dgm:pt modelId="{066A4176-C421-40D3-8ED1-65E0B76E03F6}">
      <dgm:prSet/>
      <dgm:spPr/>
      <dgm:t>
        <a:bodyPr/>
        <a:lstStyle/>
        <a:p>
          <a:r>
            <a:rPr lang="en-US"/>
            <a:t>Self Reported (Preferred), but only about 20% sample.</a:t>
          </a:r>
        </a:p>
      </dgm:t>
    </dgm:pt>
    <dgm:pt modelId="{06B6F8D1-A298-466C-B606-9CD3275F7E3B}" type="parTrans" cxnId="{5A152563-C71D-4C83-87C5-C0BAAEA82F82}">
      <dgm:prSet/>
      <dgm:spPr/>
      <dgm:t>
        <a:bodyPr/>
        <a:lstStyle/>
        <a:p>
          <a:endParaRPr lang="en-US"/>
        </a:p>
      </dgm:t>
    </dgm:pt>
    <dgm:pt modelId="{6EDA3EF2-4F5C-4268-97C6-6C54C5C11E7B}" type="sibTrans" cxnId="{5A152563-C71D-4C83-87C5-C0BAAEA82F82}">
      <dgm:prSet/>
      <dgm:spPr/>
      <dgm:t>
        <a:bodyPr/>
        <a:lstStyle/>
        <a:p>
          <a:endParaRPr lang="en-US"/>
        </a:p>
      </dgm:t>
    </dgm:pt>
    <dgm:pt modelId="{734CEC18-F866-487A-A774-8AE6D2D59589}">
      <dgm:prSet/>
      <dgm:spPr/>
      <dgm:t>
        <a:bodyPr/>
        <a:lstStyle/>
        <a:p>
          <a:r>
            <a:rPr lang="en-US"/>
            <a:t>Corporate Data Warehouse (CDW)</a:t>
          </a:r>
        </a:p>
      </dgm:t>
    </dgm:pt>
    <dgm:pt modelId="{628610B1-7EFA-45C4-8591-9ACC2982DD7F}" type="parTrans" cxnId="{A88656EF-8CDF-4094-8397-6D9AE271ACE4}">
      <dgm:prSet/>
      <dgm:spPr/>
      <dgm:t>
        <a:bodyPr/>
        <a:lstStyle/>
        <a:p>
          <a:endParaRPr lang="en-US"/>
        </a:p>
      </dgm:t>
    </dgm:pt>
    <dgm:pt modelId="{7587E9AD-9DD2-411B-AC2B-D0C5FD71DA0C}" type="sibTrans" cxnId="{A88656EF-8CDF-4094-8397-6D9AE271ACE4}">
      <dgm:prSet/>
      <dgm:spPr/>
      <dgm:t>
        <a:bodyPr/>
        <a:lstStyle/>
        <a:p>
          <a:endParaRPr lang="en-US"/>
        </a:p>
      </dgm:t>
    </dgm:pt>
    <dgm:pt modelId="{04069A78-EA06-4D60-B422-6E049E74AF12}">
      <dgm:prSet/>
      <dgm:spPr/>
      <dgm:t>
        <a:bodyPr/>
        <a:lstStyle/>
        <a:p>
          <a:r>
            <a:rPr lang="en-US" dirty="0"/>
            <a:t>Continuously Updated, but sometimes clerk makes assessment.</a:t>
          </a:r>
        </a:p>
      </dgm:t>
    </dgm:pt>
    <dgm:pt modelId="{BFD6F0AF-6045-47CF-A649-346E4FC3F7A4}" type="parTrans" cxnId="{2996DF12-7BB4-4B59-997F-7C3ECC7DA924}">
      <dgm:prSet/>
      <dgm:spPr/>
      <dgm:t>
        <a:bodyPr/>
        <a:lstStyle/>
        <a:p>
          <a:endParaRPr lang="en-US"/>
        </a:p>
      </dgm:t>
    </dgm:pt>
    <dgm:pt modelId="{9299C7D6-0137-43CD-A833-D080875CFBDA}" type="sibTrans" cxnId="{2996DF12-7BB4-4B59-997F-7C3ECC7DA924}">
      <dgm:prSet/>
      <dgm:spPr/>
      <dgm:t>
        <a:bodyPr/>
        <a:lstStyle/>
        <a:p>
          <a:endParaRPr lang="en-US"/>
        </a:p>
      </dgm:t>
    </dgm:pt>
    <dgm:pt modelId="{2B7D67FA-141E-431E-9A08-02C3157A7F71}">
      <dgm:prSet/>
      <dgm:spPr/>
      <dgm:t>
        <a:bodyPr/>
        <a:lstStyle/>
        <a:p>
          <a:r>
            <a:rPr lang="en-US"/>
            <a:t>MedSAS</a:t>
          </a:r>
        </a:p>
      </dgm:t>
    </dgm:pt>
    <dgm:pt modelId="{39F0BC59-586F-4181-BE29-9011477A64C6}" type="parTrans" cxnId="{50862BED-5B24-4521-9AC7-F945CDB97828}">
      <dgm:prSet/>
      <dgm:spPr/>
      <dgm:t>
        <a:bodyPr/>
        <a:lstStyle/>
        <a:p>
          <a:endParaRPr lang="en-US"/>
        </a:p>
      </dgm:t>
    </dgm:pt>
    <dgm:pt modelId="{D714B902-B304-48FB-A440-5F210BD49A56}" type="sibTrans" cxnId="{50862BED-5B24-4521-9AC7-F945CDB97828}">
      <dgm:prSet/>
      <dgm:spPr/>
      <dgm:t>
        <a:bodyPr/>
        <a:lstStyle/>
        <a:p>
          <a:endParaRPr lang="en-US"/>
        </a:p>
      </dgm:t>
    </dgm:pt>
    <dgm:pt modelId="{1C5E2997-7394-4E21-A14E-596A36F383F8}">
      <dgm:prSet/>
      <dgm:spPr/>
      <dgm:t>
        <a:bodyPr/>
        <a:lstStyle/>
        <a:p>
          <a:r>
            <a:rPr lang="en-US"/>
            <a:t>Same source as CDW, but “frozen” each fiscal year.</a:t>
          </a:r>
        </a:p>
      </dgm:t>
    </dgm:pt>
    <dgm:pt modelId="{7FB242DB-CCC2-45AD-81B5-CECF6DA6363A}" type="parTrans" cxnId="{08553C91-74AC-428C-9C35-F6861DDE0E7B}">
      <dgm:prSet/>
      <dgm:spPr/>
      <dgm:t>
        <a:bodyPr/>
        <a:lstStyle/>
        <a:p>
          <a:endParaRPr lang="en-US"/>
        </a:p>
      </dgm:t>
    </dgm:pt>
    <dgm:pt modelId="{014873CA-A1F9-4AFD-B977-DC78A9832819}" type="sibTrans" cxnId="{08553C91-74AC-428C-9C35-F6861DDE0E7B}">
      <dgm:prSet/>
      <dgm:spPr/>
      <dgm:t>
        <a:bodyPr/>
        <a:lstStyle/>
        <a:p>
          <a:endParaRPr lang="en-US"/>
        </a:p>
      </dgm:t>
    </dgm:pt>
    <dgm:pt modelId="{D66C015E-EB24-44DC-B53F-76C4DBDDF33F}">
      <dgm:prSet/>
      <dgm:spPr/>
      <dgm:t>
        <a:bodyPr/>
        <a:lstStyle/>
        <a:p>
          <a:r>
            <a:rPr lang="en-US"/>
            <a:t>VA-DoD Identity Repository (VADIR)</a:t>
          </a:r>
        </a:p>
      </dgm:t>
    </dgm:pt>
    <dgm:pt modelId="{4D1E9BE2-7F55-434A-B36F-E81AFA933F12}" type="parTrans" cxnId="{F4D310DF-4B46-4C45-B25E-72150199090C}">
      <dgm:prSet/>
      <dgm:spPr/>
      <dgm:t>
        <a:bodyPr/>
        <a:lstStyle/>
        <a:p>
          <a:endParaRPr lang="en-US"/>
        </a:p>
      </dgm:t>
    </dgm:pt>
    <dgm:pt modelId="{41DC0152-10A3-4ADF-9311-4671B5EBDCF5}" type="sibTrans" cxnId="{F4D310DF-4B46-4C45-B25E-72150199090C}">
      <dgm:prSet/>
      <dgm:spPr/>
      <dgm:t>
        <a:bodyPr/>
        <a:lstStyle/>
        <a:p>
          <a:endParaRPr lang="en-US"/>
        </a:p>
      </dgm:t>
    </dgm:pt>
    <dgm:pt modelId="{4AE2A4FB-A806-4C49-A678-D87B2540FB3D}">
      <dgm:prSet/>
      <dgm:spPr/>
      <dgm:t>
        <a:bodyPr/>
        <a:lstStyle/>
        <a:p>
          <a:r>
            <a:rPr lang="en-US" dirty="0"/>
            <a:t>Service information, not available for many older Veterans.</a:t>
          </a:r>
        </a:p>
      </dgm:t>
    </dgm:pt>
    <dgm:pt modelId="{2B217619-6B1C-49D7-9001-D11C1E5C0B4C}" type="parTrans" cxnId="{03A0AE2B-C08B-4781-8348-049447D10E2A}">
      <dgm:prSet/>
      <dgm:spPr/>
      <dgm:t>
        <a:bodyPr/>
        <a:lstStyle/>
        <a:p>
          <a:endParaRPr lang="en-US"/>
        </a:p>
      </dgm:t>
    </dgm:pt>
    <dgm:pt modelId="{F5D9862D-30DE-4C3F-8E59-C67668914322}" type="sibTrans" cxnId="{03A0AE2B-C08B-4781-8348-049447D10E2A}">
      <dgm:prSet/>
      <dgm:spPr/>
      <dgm:t>
        <a:bodyPr/>
        <a:lstStyle/>
        <a:p>
          <a:endParaRPr lang="en-US"/>
        </a:p>
      </dgm:t>
    </dgm:pt>
    <dgm:pt modelId="{FDE70160-2C88-4210-9753-9451A93477F5}">
      <dgm:prSet/>
      <dgm:spPr/>
      <dgm:t>
        <a:bodyPr/>
        <a:lstStyle/>
        <a:p>
          <a:r>
            <a:rPr lang="en-US"/>
            <a:t>Centers for Medicare and Medicaid Services (CMS)</a:t>
          </a:r>
        </a:p>
      </dgm:t>
    </dgm:pt>
    <dgm:pt modelId="{1DB3E3D3-1489-477E-9000-03C4F0C7BB8A}" type="parTrans" cxnId="{B2926085-8B6F-4300-9477-9ADF8E57E0E8}">
      <dgm:prSet/>
      <dgm:spPr/>
      <dgm:t>
        <a:bodyPr/>
        <a:lstStyle/>
        <a:p>
          <a:endParaRPr lang="en-US"/>
        </a:p>
      </dgm:t>
    </dgm:pt>
    <dgm:pt modelId="{959B61AB-F793-43EA-A1E3-1D84FB479B09}" type="sibTrans" cxnId="{B2926085-8B6F-4300-9477-9ADF8E57E0E8}">
      <dgm:prSet/>
      <dgm:spPr/>
      <dgm:t>
        <a:bodyPr/>
        <a:lstStyle/>
        <a:p>
          <a:endParaRPr lang="en-US"/>
        </a:p>
      </dgm:t>
    </dgm:pt>
    <dgm:pt modelId="{C9F39AA6-2CAF-4E35-8ED2-2C69BCECD5F5}">
      <dgm:prSet/>
      <dgm:spPr/>
      <dgm:t>
        <a:bodyPr/>
        <a:lstStyle/>
        <a:p>
          <a:r>
            <a:rPr lang="en-US" dirty="0"/>
            <a:t>Ongoing efforts by CMS to improve data capture, but not available for many younger Veterans.</a:t>
          </a:r>
        </a:p>
      </dgm:t>
    </dgm:pt>
    <dgm:pt modelId="{2533C469-E635-43ED-B4BE-422D7DEAE0BF}" type="parTrans" cxnId="{9A6606BF-650F-4BB9-8160-3CC9966D8B20}">
      <dgm:prSet/>
      <dgm:spPr/>
      <dgm:t>
        <a:bodyPr/>
        <a:lstStyle/>
        <a:p>
          <a:endParaRPr lang="en-US"/>
        </a:p>
      </dgm:t>
    </dgm:pt>
    <dgm:pt modelId="{20E7CD7C-3B7E-4411-99C7-670FD6A4748A}" type="sibTrans" cxnId="{9A6606BF-650F-4BB9-8160-3CC9966D8B20}">
      <dgm:prSet/>
      <dgm:spPr/>
      <dgm:t>
        <a:bodyPr/>
        <a:lstStyle/>
        <a:p>
          <a:endParaRPr lang="en-US"/>
        </a:p>
      </dgm:t>
    </dgm:pt>
    <dgm:pt modelId="{F84B23B3-EE1B-48D7-997F-DD3137A9EAEA}" type="pres">
      <dgm:prSet presAssocID="{527BD761-5F9D-4EF1-A434-07ADE647AA29}" presName="linear" presStyleCnt="0">
        <dgm:presLayoutVars>
          <dgm:animLvl val="lvl"/>
          <dgm:resizeHandles val="exact"/>
        </dgm:presLayoutVars>
      </dgm:prSet>
      <dgm:spPr/>
    </dgm:pt>
    <dgm:pt modelId="{636B3951-0A01-451D-8355-80AFF902172D}" type="pres">
      <dgm:prSet presAssocID="{C67DEC7F-DF3C-4A57-A6BB-997C4242E7A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F976DF1-FF34-4548-BD27-8E25E83A9B78}" type="pres">
      <dgm:prSet presAssocID="{C67DEC7F-DF3C-4A57-A6BB-997C4242E7A6}" presName="childText" presStyleLbl="revTx" presStyleIdx="0" presStyleCnt="5">
        <dgm:presLayoutVars>
          <dgm:bulletEnabled val="1"/>
        </dgm:presLayoutVars>
      </dgm:prSet>
      <dgm:spPr/>
    </dgm:pt>
    <dgm:pt modelId="{A0F48B1E-F9FC-4F24-AB2E-74E57BB6CA8C}" type="pres">
      <dgm:prSet presAssocID="{734CEC18-F866-487A-A774-8AE6D2D5958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5CC3EB-8747-4EFA-ABB9-39E184AD08D3}" type="pres">
      <dgm:prSet presAssocID="{734CEC18-F866-487A-A774-8AE6D2D59589}" presName="childText" presStyleLbl="revTx" presStyleIdx="1" presStyleCnt="5">
        <dgm:presLayoutVars>
          <dgm:bulletEnabled val="1"/>
        </dgm:presLayoutVars>
      </dgm:prSet>
      <dgm:spPr/>
    </dgm:pt>
    <dgm:pt modelId="{6FD8E3F3-B6FE-43E8-B99B-A3731655EE47}" type="pres">
      <dgm:prSet presAssocID="{2B7D67FA-141E-431E-9A08-02C3157A7F7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6DCBB1F-8E10-461D-BAFF-DD3F120C4BDB}" type="pres">
      <dgm:prSet presAssocID="{2B7D67FA-141E-431E-9A08-02C3157A7F71}" presName="childText" presStyleLbl="revTx" presStyleIdx="2" presStyleCnt="5">
        <dgm:presLayoutVars>
          <dgm:bulletEnabled val="1"/>
        </dgm:presLayoutVars>
      </dgm:prSet>
      <dgm:spPr/>
    </dgm:pt>
    <dgm:pt modelId="{0D367140-0D90-47CA-BF5F-7482114393D0}" type="pres">
      <dgm:prSet presAssocID="{D66C015E-EB24-44DC-B53F-76C4DBDDF33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34B65C3-3F9A-424E-AC84-EE9FC8E43F50}" type="pres">
      <dgm:prSet presAssocID="{D66C015E-EB24-44DC-B53F-76C4DBDDF33F}" presName="childText" presStyleLbl="revTx" presStyleIdx="3" presStyleCnt="5">
        <dgm:presLayoutVars>
          <dgm:bulletEnabled val="1"/>
        </dgm:presLayoutVars>
      </dgm:prSet>
      <dgm:spPr/>
    </dgm:pt>
    <dgm:pt modelId="{70E8403F-2BEB-4923-B3F5-7F90A6ECE308}" type="pres">
      <dgm:prSet presAssocID="{FDE70160-2C88-4210-9753-9451A93477F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C12E840-0D35-4EBC-BE98-D3DB165C3A83}" type="pres">
      <dgm:prSet presAssocID="{FDE70160-2C88-4210-9753-9451A93477F5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45A65B06-F9A4-478B-9536-5F3E9322EC1C}" type="presOf" srcId="{D66C015E-EB24-44DC-B53F-76C4DBDDF33F}" destId="{0D367140-0D90-47CA-BF5F-7482114393D0}" srcOrd="0" destOrd="0" presId="urn:microsoft.com/office/officeart/2005/8/layout/vList2"/>
    <dgm:cxn modelId="{2996DF12-7BB4-4B59-997F-7C3ECC7DA924}" srcId="{734CEC18-F866-487A-A774-8AE6D2D59589}" destId="{04069A78-EA06-4D60-B422-6E049E74AF12}" srcOrd="0" destOrd="0" parTransId="{BFD6F0AF-6045-47CF-A649-346E4FC3F7A4}" sibTransId="{9299C7D6-0137-43CD-A833-D080875CFBDA}"/>
    <dgm:cxn modelId="{03A0AE2B-C08B-4781-8348-049447D10E2A}" srcId="{D66C015E-EB24-44DC-B53F-76C4DBDDF33F}" destId="{4AE2A4FB-A806-4C49-A678-D87B2540FB3D}" srcOrd="0" destOrd="0" parTransId="{2B217619-6B1C-49D7-9001-D11C1E5C0B4C}" sibTransId="{F5D9862D-30DE-4C3F-8E59-C67668914322}"/>
    <dgm:cxn modelId="{2AD0A52D-34B7-45EE-999D-430156F72B13}" type="presOf" srcId="{C67DEC7F-DF3C-4A57-A6BB-997C4242E7A6}" destId="{636B3951-0A01-451D-8355-80AFF902172D}" srcOrd="0" destOrd="0" presId="urn:microsoft.com/office/officeart/2005/8/layout/vList2"/>
    <dgm:cxn modelId="{53422032-292F-4CEB-9FD8-27A913F091D2}" type="presOf" srcId="{066A4176-C421-40D3-8ED1-65E0B76E03F6}" destId="{9F976DF1-FF34-4548-BD27-8E25E83A9B78}" srcOrd="0" destOrd="0" presId="urn:microsoft.com/office/officeart/2005/8/layout/vList2"/>
    <dgm:cxn modelId="{5A152563-C71D-4C83-87C5-C0BAAEA82F82}" srcId="{C67DEC7F-DF3C-4A57-A6BB-997C4242E7A6}" destId="{066A4176-C421-40D3-8ED1-65E0B76E03F6}" srcOrd="0" destOrd="0" parTransId="{06B6F8D1-A298-466C-B606-9CD3275F7E3B}" sibTransId="{6EDA3EF2-4F5C-4268-97C6-6C54C5C11E7B}"/>
    <dgm:cxn modelId="{77C04E68-60F8-4995-B28A-57C270E05D57}" type="presOf" srcId="{FDE70160-2C88-4210-9753-9451A93477F5}" destId="{70E8403F-2BEB-4923-B3F5-7F90A6ECE308}" srcOrd="0" destOrd="0" presId="urn:microsoft.com/office/officeart/2005/8/layout/vList2"/>
    <dgm:cxn modelId="{C6C33953-DD7F-4047-AA08-3B77296450DB}" type="presOf" srcId="{2B7D67FA-141E-431E-9A08-02C3157A7F71}" destId="{6FD8E3F3-B6FE-43E8-B99B-A3731655EE47}" srcOrd="0" destOrd="0" presId="urn:microsoft.com/office/officeart/2005/8/layout/vList2"/>
    <dgm:cxn modelId="{4C26937A-BABB-4286-9FDC-3354C9D638F5}" type="presOf" srcId="{4AE2A4FB-A806-4C49-A678-D87B2540FB3D}" destId="{E34B65C3-3F9A-424E-AC84-EE9FC8E43F50}" srcOrd="0" destOrd="0" presId="urn:microsoft.com/office/officeart/2005/8/layout/vList2"/>
    <dgm:cxn modelId="{B2926085-8B6F-4300-9477-9ADF8E57E0E8}" srcId="{527BD761-5F9D-4EF1-A434-07ADE647AA29}" destId="{FDE70160-2C88-4210-9753-9451A93477F5}" srcOrd="4" destOrd="0" parTransId="{1DB3E3D3-1489-477E-9000-03C4F0C7BB8A}" sibTransId="{959B61AB-F793-43EA-A1E3-1D84FB479B09}"/>
    <dgm:cxn modelId="{6DFBA590-8356-4857-8923-C5224AE35661}" type="presOf" srcId="{04069A78-EA06-4D60-B422-6E049E74AF12}" destId="{FE5CC3EB-8747-4EFA-ABB9-39E184AD08D3}" srcOrd="0" destOrd="0" presId="urn:microsoft.com/office/officeart/2005/8/layout/vList2"/>
    <dgm:cxn modelId="{08553C91-74AC-428C-9C35-F6861DDE0E7B}" srcId="{2B7D67FA-141E-431E-9A08-02C3157A7F71}" destId="{1C5E2997-7394-4E21-A14E-596A36F383F8}" srcOrd="0" destOrd="0" parTransId="{7FB242DB-CCC2-45AD-81B5-CECF6DA6363A}" sibTransId="{014873CA-A1F9-4AFD-B977-DC78A9832819}"/>
    <dgm:cxn modelId="{9F708BAE-FB51-47D0-BD77-A9AE43221F62}" type="presOf" srcId="{1C5E2997-7394-4E21-A14E-596A36F383F8}" destId="{C6DCBB1F-8E10-461D-BAFF-DD3F120C4BDB}" srcOrd="0" destOrd="0" presId="urn:microsoft.com/office/officeart/2005/8/layout/vList2"/>
    <dgm:cxn modelId="{9A6606BF-650F-4BB9-8160-3CC9966D8B20}" srcId="{FDE70160-2C88-4210-9753-9451A93477F5}" destId="{C9F39AA6-2CAF-4E35-8ED2-2C69BCECD5F5}" srcOrd="0" destOrd="0" parTransId="{2533C469-E635-43ED-B4BE-422D7DEAE0BF}" sibTransId="{20E7CD7C-3B7E-4411-99C7-670FD6A4748A}"/>
    <dgm:cxn modelId="{49A8B3C9-85A0-4894-BE22-8858D7270959}" type="presOf" srcId="{734CEC18-F866-487A-A774-8AE6D2D59589}" destId="{A0F48B1E-F9FC-4F24-AB2E-74E57BB6CA8C}" srcOrd="0" destOrd="0" presId="urn:microsoft.com/office/officeart/2005/8/layout/vList2"/>
    <dgm:cxn modelId="{F4D310DF-4B46-4C45-B25E-72150199090C}" srcId="{527BD761-5F9D-4EF1-A434-07ADE647AA29}" destId="{D66C015E-EB24-44DC-B53F-76C4DBDDF33F}" srcOrd="3" destOrd="0" parTransId="{4D1E9BE2-7F55-434A-B36F-E81AFA933F12}" sibTransId="{41DC0152-10A3-4ADF-9311-4671B5EBDCF5}"/>
    <dgm:cxn modelId="{71A9E8EA-9624-4CDF-B9D1-D92B0931E82C}" type="presOf" srcId="{527BD761-5F9D-4EF1-A434-07ADE647AA29}" destId="{F84B23B3-EE1B-48D7-997F-DD3137A9EAEA}" srcOrd="0" destOrd="0" presId="urn:microsoft.com/office/officeart/2005/8/layout/vList2"/>
    <dgm:cxn modelId="{50862BED-5B24-4521-9AC7-F945CDB97828}" srcId="{527BD761-5F9D-4EF1-A434-07ADE647AA29}" destId="{2B7D67FA-141E-431E-9A08-02C3157A7F71}" srcOrd="2" destOrd="0" parTransId="{39F0BC59-586F-4181-BE29-9011477A64C6}" sibTransId="{D714B902-B304-48FB-A440-5F210BD49A56}"/>
    <dgm:cxn modelId="{A88656EF-8CDF-4094-8397-6D9AE271ACE4}" srcId="{527BD761-5F9D-4EF1-A434-07ADE647AA29}" destId="{734CEC18-F866-487A-A774-8AE6D2D59589}" srcOrd="1" destOrd="0" parTransId="{628610B1-7EFA-45C4-8591-9ACC2982DD7F}" sibTransId="{7587E9AD-9DD2-411B-AC2B-D0C5FD71DA0C}"/>
    <dgm:cxn modelId="{011917F3-1527-4617-AF4A-ABED7562D29C}" srcId="{527BD761-5F9D-4EF1-A434-07ADE647AA29}" destId="{C67DEC7F-DF3C-4A57-A6BB-997C4242E7A6}" srcOrd="0" destOrd="0" parTransId="{51A9A581-8C59-4053-A32E-A0F35C040746}" sibTransId="{9D0895A4-B258-40CA-8AC3-E37DE32B0970}"/>
    <dgm:cxn modelId="{2ACA8FF8-DEB6-4110-8EC7-489AB5E606B1}" type="presOf" srcId="{C9F39AA6-2CAF-4E35-8ED2-2C69BCECD5F5}" destId="{BC12E840-0D35-4EBC-BE98-D3DB165C3A83}" srcOrd="0" destOrd="0" presId="urn:microsoft.com/office/officeart/2005/8/layout/vList2"/>
    <dgm:cxn modelId="{813D18D0-9BDA-435B-8FC4-9636FEC72CBD}" type="presParOf" srcId="{F84B23B3-EE1B-48D7-997F-DD3137A9EAEA}" destId="{636B3951-0A01-451D-8355-80AFF902172D}" srcOrd="0" destOrd="0" presId="urn:microsoft.com/office/officeart/2005/8/layout/vList2"/>
    <dgm:cxn modelId="{5CAA551F-2BAA-4066-8B90-090837BA713A}" type="presParOf" srcId="{F84B23B3-EE1B-48D7-997F-DD3137A9EAEA}" destId="{9F976DF1-FF34-4548-BD27-8E25E83A9B78}" srcOrd="1" destOrd="0" presId="urn:microsoft.com/office/officeart/2005/8/layout/vList2"/>
    <dgm:cxn modelId="{91AE1D1A-AD69-4521-A997-8D18688CAA54}" type="presParOf" srcId="{F84B23B3-EE1B-48D7-997F-DD3137A9EAEA}" destId="{A0F48B1E-F9FC-4F24-AB2E-74E57BB6CA8C}" srcOrd="2" destOrd="0" presId="urn:microsoft.com/office/officeart/2005/8/layout/vList2"/>
    <dgm:cxn modelId="{08206293-E9F4-4F7B-917F-9352A82F13BF}" type="presParOf" srcId="{F84B23B3-EE1B-48D7-997F-DD3137A9EAEA}" destId="{FE5CC3EB-8747-4EFA-ABB9-39E184AD08D3}" srcOrd="3" destOrd="0" presId="urn:microsoft.com/office/officeart/2005/8/layout/vList2"/>
    <dgm:cxn modelId="{38395C86-F797-44B5-B2F3-CEEA07153793}" type="presParOf" srcId="{F84B23B3-EE1B-48D7-997F-DD3137A9EAEA}" destId="{6FD8E3F3-B6FE-43E8-B99B-A3731655EE47}" srcOrd="4" destOrd="0" presId="urn:microsoft.com/office/officeart/2005/8/layout/vList2"/>
    <dgm:cxn modelId="{56EBEC43-3B29-4281-AF79-885BA250E9F2}" type="presParOf" srcId="{F84B23B3-EE1B-48D7-997F-DD3137A9EAEA}" destId="{C6DCBB1F-8E10-461D-BAFF-DD3F120C4BDB}" srcOrd="5" destOrd="0" presId="urn:microsoft.com/office/officeart/2005/8/layout/vList2"/>
    <dgm:cxn modelId="{5F9643BD-83D0-4F44-9620-BD8CA09EE7C9}" type="presParOf" srcId="{F84B23B3-EE1B-48D7-997F-DD3137A9EAEA}" destId="{0D367140-0D90-47CA-BF5F-7482114393D0}" srcOrd="6" destOrd="0" presId="urn:microsoft.com/office/officeart/2005/8/layout/vList2"/>
    <dgm:cxn modelId="{153E038F-6E95-4113-9966-04AAAE5443CF}" type="presParOf" srcId="{F84B23B3-EE1B-48D7-997F-DD3137A9EAEA}" destId="{E34B65C3-3F9A-424E-AC84-EE9FC8E43F50}" srcOrd="7" destOrd="0" presId="urn:microsoft.com/office/officeart/2005/8/layout/vList2"/>
    <dgm:cxn modelId="{DC371535-B1B2-4C71-BA87-D0430E4DF7AB}" type="presParOf" srcId="{F84B23B3-EE1B-48D7-997F-DD3137A9EAEA}" destId="{70E8403F-2BEB-4923-B3F5-7F90A6ECE308}" srcOrd="8" destOrd="0" presId="urn:microsoft.com/office/officeart/2005/8/layout/vList2"/>
    <dgm:cxn modelId="{AE2F68ED-19DE-4F14-8D59-D5FB7AD35DC7}" type="presParOf" srcId="{F84B23B3-EE1B-48D7-997F-DD3137A9EAEA}" destId="{BC12E840-0D35-4EBC-BE98-D3DB165C3A83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0E883D-D949-4D4B-A074-E6C53F6B4007}" type="doc">
      <dgm:prSet loTypeId="urn:microsoft.com/office/officeart/2005/8/layout/hList1" loCatId="list" qsTypeId="urn:microsoft.com/office/officeart/2005/8/quickstyle/simple4#2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2EAD5EF4-1317-4B60-92E5-67A559916696}">
      <dgm:prSet/>
      <dgm:spPr/>
      <dgm:t>
        <a:bodyPr/>
        <a:lstStyle/>
        <a:p>
          <a:r>
            <a:rPr lang="en-US" dirty="0"/>
            <a:t>Individual Differences; </a:t>
          </a:r>
        </a:p>
        <a:p>
          <a:r>
            <a:rPr lang="en-US" dirty="0"/>
            <a:t>Rural Hispanic VA Patients are: </a:t>
          </a:r>
        </a:p>
      </dgm:t>
    </dgm:pt>
    <dgm:pt modelId="{5B414456-138A-4EB7-88DF-A86E5EF56601}" type="parTrans" cxnId="{EAD81453-DB25-4598-918F-716DE8B4023C}">
      <dgm:prSet/>
      <dgm:spPr/>
      <dgm:t>
        <a:bodyPr/>
        <a:lstStyle/>
        <a:p>
          <a:endParaRPr lang="en-US"/>
        </a:p>
      </dgm:t>
    </dgm:pt>
    <dgm:pt modelId="{B4EA44D3-757D-4340-A73F-BF143119BE59}" type="sibTrans" cxnId="{EAD81453-DB25-4598-918F-716DE8B4023C}">
      <dgm:prSet/>
      <dgm:spPr/>
      <dgm:t>
        <a:bodyPr/>
        <a:lstStyle/>
        <a:p>
          <a:endParaRPr lang="en-US"/>
        </a:p>
      </dgm:t>
    </dgm:pt>
    <dgm:pt modelId="{F68CE306-54EA-4A07-8FA7-CB967E00DA4E}">
      <dgm:prSet/>
      <dgm:spPr/>
      <dgm:t>
        <a:bodyPr/>
        <a:lstStyle/>
        <a:p>
          <a:r>
            <a:rPr lang="en-US"/>
            <a:t>More likely to be older (Age 65+: OR=1.7)</a:t>
          </a:r>
        </a:p>
      </dgm:t>
    </dgm:pt>
    <dgm:pt modelId="{5453D31D-9485-4A10-BCBD-2F30A04DE507}" type="parTrans" cxnId="{AA3C1773-37C7-4B2F-B067-347526D2A8FB}">
      <dgm:prSet/>
      <dgm:spPr/>
      <dgm:t>
        <a:bodyPr/>
        <a:lstStyle/>
        <a:p>
          <a:endParaRPr lang="en-US"/>
        </a:p>
      </dgm:t>
    </dgm:pt>
    <dgm:pt modelId="{9376FCD3-7521-42DD-8979-55F98D85CC0D}" type="sibTrans" cxnId="{AA3C1773-37C7-4B2F-B067-347526D2A8FB}">
      <dgm:prSet/>
      <dgm:spPr/>
      <dgm:t>
        <a:bodyPr/>
        <a:lstStyle/>
        <a:p>
          <a:endParaRPr lang="en-US"/>
        </a:p>
      </dgm:t>
    </dgm:pt>
    <dgm:pt modelId="{4F0ABDA7-8A97-431A-8E20-91DDFA0E7EDC}">
      <dgm:prSet/>
      <dgm:spPr/>
      <dgm:t>
        <a:bodyPr/>
        <a:lstStyle/>
        <a:p>
          <a:r>
            <a:rPr lang="en-US"/>
            <a:t>Less likely to be female (OR=0.7)</a:t>
          </a:r>
        </a:p>
      </dgm:t>
    </dgm:pt>
    <dgm:pt modelId="{0A155972-9292-480C-AA0B-D7922A4F3586}" type="parTrans" cxnId="{67A6DB32-11D6-498B-B795-0F274C115CC5}">
      <dgm:prSet/>
      <dgm:spPr/>
      <dgm:t>
        <a:bodyPr/>
        <a:lstStyle/>
        <a:p>
          <a:endParaRPr lang="en-US"/>
        </a:p>
      </dgm:t>
    </dgm:pt>
    <dgm:pt modelId="{270D88C7-BA9C-44CE-8A8F-DA96087B4158}" type="sibTrans" cxnId="{67A6DB32-11D6-498B-B795-0F274C115CC5}">
      <dgm:prSet/>
      <dgm:spPr/>
      <dgm:t>
        <a:bodyPr/>
        <a:lstStyle/>
        <a:p>
          <a:endParaRPr lang="en-US"/>
        </a:p>
      </dgm:t>
    </dgm:pt>
    <dgm:pt modelId="{E36B65FB-C49A-46FF-9B15-2E188BEDF380}">
      <dgm:prSet/>
      <dgm:spPr/>
      <dgm:t>
        <a:bodyPr/>
        <a:lstStyle/>
        <a:p>
          <a:r>
            <a:rPr lang="en-US"/>
            <a:t>Less likely to be single (OR=0.7)</a:t>
          </a:r>
        </a:p>
      </dgm:t>
    </dgm:pt>
    <dgm:pt modelId="{016A951A-7598-4627-B628-E45995B7012A}" type="parTrans" cxnId="{93C9D6A5-8EB3-4390-9006-78710582E122}">
      <dgm:prSet/>
      <dgm:spPr/>
      <dgm:t>
        <a:bodyPr/>
        <a:lstStyle/>
        <a:p>
          <a:endParaRPr lang="en-US"/>
        </a:p>
      </dgm:t>
    </dgm:pt>
    <dgm:pt modelId="{C6639A6B-A8C2-4010-ADDA-32E999D1B078}" type="sibTrans" cxnId="{93C9D6A5-8EB3-4390-9006-78710582E122}">
      <dgm:prSet/>
      <dgm:spPr/>
      <dgm:t>
        <a:bodyPr/>
        <a:lstStyle/>
        <a:p>
          <a:endParaRPr lang="en-US"/>
        </a:p>
      </dgm:t>
    </dgm:pt>
    <dgm:pt modelId="{FD964AD2-CF7E-4076-9F49-B51DFA5B7122}">
      <dgm:prSet/>
      <dgm:spPr/>
      <dgm:t>
        <a:bodyPr/>
        <a:lstStyle/>
        <a:p>
          <a:r>
            <a:rPr lang="en-US"/>
            <a:t>Less likely to be black (OR=0.6)</a:t>
          </a:r>
        </a:p>
      </dgm:t>
    </dgm:pt>
    <dgm:pt modelId="{361CC2B9-D8B6-4E94-A62B-9D034C6629EC}" type="parTrans" cxnId="{C574F249-FA33-4916-9350-BC0777959F0A}">
      <dgm:prSet/>
      <dgm:spPr/>
      <dgm:t>
        <a:bodyPr/>
        <a:lstStyle/>
        <a:p>
          <a:endParaRPr lang="en-US"/>
        </a:p>
      </dgm:t>
    </dgm:pt>
    <dgm:pt modelId="{02EF0E9C-4502-4CC4-AC2B-D7397D482A0C}" type="sibTrans" cxnId="{C574F249-FA33-4916-9350-BC0777959F0A}">
      <dgm:prSet/>
      <dgm:spPr/>
      <dgm:t>
        <a:bodyPr/>
        <a:lstStyle/>
        <a:p>
          <a:endParaRPr lang="en-US"/>
        </a:p>
      </dgm:t>
    </dgm:pt>
    <dgm:pt modelId="{78A3318D-A755-4384-B938-7110233EB4AB}">
      <dgm:prSet/>
      <dgm:spPr/>
      <dgm:t>
        <a:bodyPr/>
        <a:lstStyle/>
        <a:p>
          <a:r>
            <a:rPr lang="en-US" dirty="0"/>
            <a:t>Area Differences; </a:t>
          </a:r>
        </a:p>
        <a:p>
          <a:r>
            <a:rPr lang="en-US" dirty="0"/>
            <a:t>Rural Hispanic VA Patients are:</a:t>
          </a:r>
        </a:p>
      </dgm:t>
    </dgm:pt>
    <dgm:pt modelId="{342FEE19-BD2D-4B2C-BA45-C2338B4768BC}" type="parTrans" cxnId="{D8B780A0-4690-4EB0-B462-F91865F7F8D3}">
      <dgm:prSet/>
      <dgm:spPr/>
      <dgm:t>
        <a:bodyPr/>
        <a:lstStyle/>
        <a:p>
          <a:endParaRPr lang="en-US"/>
        </a:p>
      </dgm:t>
    </dgm:pt>
    <dgm:pt modelId="{25525EB6-FF32-43EC-8C33-EF27047E6CDE}" type="sibTrans" cxnId="{D8B780A0-4690-4EB0-B462-F91865F7F8D3}">
      <dgm:prSet/>
      <dgm:spPr/>
      <dgm:t>
        <a:bodyPr/>
        <a:lstStyle/>
        <a:p>
          <a:endParaRPr lang="en-US"/>
        </a:p>
      </dgm:t>
    </dgm:pt>
    <dgm:pt modelId="{E644BCD4-DCC5-476F-AA28-8FE2664D0D4E}">
      <dgm:prSet/>
      <dgm:spPr/>
      <dgm:t>
        <a:bodyPr/>
        <a:lstStyle/>
        <a:p>
          <a:r>
            <a:rPr lang="en-US"/>
            <a:t>More likely to live in:</a:t>
          </a:r>
        </a:p>
      </dgm:t>
    </dgm:pt>
    <dgm:pt modelId="{9603D5A4-BB02-472B-B463-BCC688DC9608}" type="parTrans" cxnId="{D1199A13-7241-4D70-8240-BFCAC50FA00D}">
      <dgm:prSet/>
      <dgm:spPr/>
      <dgm:t>
        <a:bodyPr/>
        <a:lstStyle/>
        <a:p>
          <a:endParaRPr lang="en-US"/>
        </a:p>
      </dgm:t>
    </dgm:pt>
    <dgm:pt modelId="{EC78FB7B-A2E4-427D-B78E-2465DE6E3680}" type="sibTrans" cxnId="{D1199A13-7241-4D70-8240-BFCAC50FA00D}">
      <dgm:prSet/>
      <dgm:spPr/>
      <dgm:t>
        <a:bodyPr/>
        <a:lstStyle/>
        <a:p>
          <a:endParaRPr lang="en-US"/>
        </a:p>
      </dgm:t>
    </dgm:pt>
    <dgm:pt modelId="{876EEFE0-52C7-4EA2-B54E-432779DE018C}">
      <dgm:prSet/>
      <dgm:spPr/>
      <dgm:t>
        <a:bodyPr/>
        <a:lstStyle/>
        <a:p>
          <a:r>
            <a:rPr lang="en-US"/>
            <a:t>Zip codes with high deprivation (OR=3.3)</a:t>
          </a:r>
        </a:p>
      </dgm:t>
    </dgm:pt>
    <dgm:pt modelId="{95C6EF56-D3F0-44E6-921E-CB1528BB91DA}" type="parTrans" cxnId="{C3C37608-C24F-4377-A80E-48775CDBDA45}">
      <dgm:prSet/>
      <dgm:spPr/>
      <dgm:t>
        <a:bodyPr/>
        <a:lstStyle/>
        <a:p>
          <a:endParaRPr lang="en-US"/>
        </a:p>
      </dgm:t>
    </dgm:pt>
    <dgm:pt modelId="{EA3662F8-D171-43D5-AC67-E6C026995A9E}" type="sibTrans" cxnId="{C3C37608-C24F-4377-A80E-48775CDBDA45}">
      <dgm:prSet/>
      <dgm:spPr/>
      <dgm:t>
        <a:bodyPr/>
        <a:lstStyle/>
        <a:p>
          <a:endParaRPr lang="en-US"/>
        </a:p>
      </dgm:t>
    </dgm:pt>
    <dgm:pt modelId="{F5F93E97-3F2A-45B0-9688-E5AA27C073F9}">
      <dgm:prSet/>
      <dgm:spPr/>
      <dgm:t>
        <a:bodyPr/>
        <a:lstStyle/>
        <a:p>
          <a:r>
            <a:rPr lang="en-US"/>
            <a:t>Counties with large Mexican populations (OR=1.2)</a:t>
          </a:r>
        </a:p>
      </dgm:t>
    </dgm:pt>
    <dgm:pt modelId="{96795185-B172-479C-B05D-51DC2DB74885}" type="parTrans" cxnId="{2CBC323B-7951-4948-A847-2F8583D65335}">
      <dgm:prSet/>
      <dgm:spPr/>
      <dgm:t>
        <a:bodyPr/>
        <a:lstStyle/>
        <a:p>
          <a:endParaRPr lang="en-US"/>
        </a:p>
      </dgm:t>
    </dgm:pt>
    <dgm:pt modelId="{17C02E41-894A-4255-BB17-3FF1CA54BC75}" type="sibTrans" cxnId="{2CBC323B-7951-4948-A847-2F8583D65335}">
      <dgm:prSet/>
      <dgm:spPr/>
      <dgm:t>
        <a:bodyPr/>
        <a:lstStyle/>
        <a:p>
          <a:endParaRPr lang="en-US"/>
        </a:p>
      </dgm:t>
    </dgm:pt>
    <dgm:pt modelId="{6E350304-7A24-42E6-BE3E-E0570D61ECCF}">
      <dgm:prSet/>
      <dgm:spPr/>
      <dgm:t>
        <a:bodyPr/>
        <a:lstStyle/>
        <a:p>
          <a:r>
            <a:rPr lang="en-US"/>
            <a:t>Less likely to live in counties with large:</a:t>
          </a:r>
        </a:p>
      </dgm:t>
    </dgm:pt>
    <dgm:pt modelId="{187A922A-FE19-44DB-9B84-F0F788D15992}" type="parTrans" cxnId="{0034B2C6-7C41-4068-89EB-C51487B79100}">
      <dgm:prSet/>
      <dgm:spPr/>
      <dgm:t>
        <a:bodyPr/>
        <a:lstStyle/>
        <a:p>
          <a:endParaRPr lang="en-US"/>
        </a:p>
      </dgm:t>
    </dgm:pt>
    <dgm:pt modelId="{D5A0CD7D-EE7F-455D-866B-0FBAD2D1F6A9}" type="sibTrans" cxnId="{0034B2C6-7C41-4068-89EB-C51487B79100}">
      <dgm:prSet/>
      <dgm:spPr/>
      <dgm:t>
        <a:bodyPr/>
        <a:lstStyle/>
        <a:p>
          <a:endParaRPr lang="en-US"/>
        </a:p>
      </dgm:t>
    </dgm:pt>
    <dgm:pt modelId="{5BF758FD-CA29-4605-94E2-4596FB2FC22B}">
      <dgm:prSet/>
      <dgm:spPr/>
      <dgm:t>
        <a:bodyPr/>
        <a:lstStyle/>
        <a:p>
          <a:r>
            <a:rPr lang="en-US"/>
            <a:t>Foreign-born populations (OR=0.3)</a:t>
          </a:r>
        </a:p>
      </dgm:t>
    </dgm:pt>
    <dgm:pt modelId="{724FDE8C-FDE1-44F7-B69B-628407ABB47C}" type="parTrans" cxnId="{456376E6-29F0-439C-9481-9DE9A3F63628}">
      <dgm:prSet/>
      <dgm:spPr/>
      <dgm:t>
        <a:bodyPr/>
        <a:lstStyle/>
        <a:p>
          <a:endParaRPr lang="en-US"/>
        </a:p>
      </dgm:t>
    </dgm:pt>
    <dgm:pt modelId="{1032E4DE-BBC9-45F5-BC3B-87AD003D6920}" type="sibTrans" cxnId="{456376E6-29F0-439C-9481-9DE9A3F63628}">
      <dgm:prSet/>
      <dgm:spPr/>
      <dgm:t>
        <a:bodyPr/>
        <a:lstStyle/>
        <a:p>
          <a:endParaRPr lang="en-US"/>
        </a:p>
      </dgm:t>
    </dgm:pt>
    <dgm:pt modelId="{C713E0F0-9A93-474C-99DF-3D61F7087EF6}">
      <dgm:prSet/>
      <dgm:spPr/>
      <dgm:t>
        <a:bodyPr/>
        <a:lstStyle/>
        <a:p>
          <a:r>
            <a:rPr lang="en-US"/>
            <a:t>Hispanic populations (OR=0.3)</a:t>
          </a:r>
        </a:p>
      </dgm:t>
    </dgm:pt>
    <dgm:pt modelId="{092C2A37-28F0-4065-83BE-A44663C7E7F6}" type="parTrans" cxnId="{A5F3B6CF-B4D0-4D09-A7CE-91E57D5FC33F}">
      <dgm:prSet/>
      <dgm:spPr/>
      <dgm:t>
        <a:bodyPr/>
        <a:lstStyle/>
        <a:p>
          <a:endParaRPr lang="en-US"/>
        </a:p>
      </dgm:t>
    </dgm:pt>
    <dgm:pt modelId="{4C19482D-EF23-4364-9C0D-AA4B3593E07B}" type="sibTrans" cxnId="{A5F3B6CF-B4D0-4D09-A7CE-91E57D5FC33F}">
      <dgm:prSet/>
      <dgm:spPr/>
      <dgm:t>
        <a:bodyPr/>
        <a:lstStyle/>
        <a:p>
          <a:endParaRPr lang="en-US"/>
        </a:p>
      </dgm:t>
    </dgm:pt>
    <dgm:pt modelId="{CC87F92F-D48D-487E-867F-4EED97D76E0E}">
      <dgm:prSet/>
      <dgm:spPr/>
      <dgm:t>
        <a:bodyPr/>
        <a:lstStyle/>
        <a:p>
          <a:r>
            <a:rPr lang="en-US"/>
            <a:t>Caribbean populations (OR=0.5)</a:t>
          </a:r>
        </a:p>
      </dgm:t>
    </dgm:pt>
    <dgm:pt modelId="{9FAAE04B-C0DF-413A-9628-8D8552EFE774}" type="parTrans" cxnId="{48974343-6CB5-46E8-ACEB-31C1FFA80ABE}">
      <dgm:prSet/>
      <dgm:spPr/>
      <dgm:t>
        <a:bodyPr/>
        <a:lstStyle/>
        <a:p>
          <a:endParaRPr lang="en-US"/>
        </a:p>
      </dgm:t>
    </dgm:pt>
    <dgm:pt modelId="{761EE1C3-9B79-488C-B90C-AB56BF286AB8}" type="sibTrans" cxnId="{48974343-6CB5-46E8-ACEB-31C1FFA80ABE}">
      <dgm:prSet/>
      <dgm:spPr/>
      <dgm:t>
        <a:bodyPr/>
        <a:lstStyle/>
        <a:p>
          <a:endParaRPr lang="en-US"/>
        </a:p>
      </dgm:t>
    </dgm:pt>
    <dgm:pt modelId="{E7073832-AB71-4498-97C6-3723E3CD3F21}">
      <dgm:prSet/>
      <dgm:spPr/>
      <dgm:t>
        <a:bodyPr/>
        <a:lstStyle/>
        <a:p>
          <a:r>
            <a:rPr lang="en-US"/>
            <a:t>South and Central American populations (OR=0.3)</a:t>
          </a:r>
        </a:p>
      </dgm:t>
    </dgm:pt>
    <dgm:pt modelId="{D61BCB34-6858-46D0-ABEC-4B8C632C70A6}" type="parTrans" cxnId="{DAAF3C77-2B15-4F1D-8563-2E2A48A0418A}">
      <dgm:prSet/>
      <dgm:spPr/>
      <dgm:t>
        <a:bodyPr/>
        <a:lstStyle/>
        <a:p>
          <a:endParaRPr lang="en-US"/>
        </a:p>
      </dgm:t>
    </dgm:pt>
    <dgm:pt modelId="{556E4904-BB89-4308-BFEC-D0400D0D4F09}" type="sibTrans" cxnId="{DAAF3C77-2B15-4F1D-8563-2E2A48A0418A}">
      <dgm:prSet/>
      <dgm:spPr/>
      <dgm:t>
        <a:bodyPr/>
        <a:lstStyle/>
        <a:p>
          <a:endParaRPr lang="en-US"/>
        </a:p>
      </dgm:t>
    </dgm:pt>
    <dgm:pt modelId="{EDC38780-C4CF-4B7D-8914-DB391F181042}" type="pres">
      <dgm:prSet presAssocID="{A70E883D-D949-4D4B-A074-E6C53F6B4007}" presName="Name0" presStyleCnt="0">
        <dgm:presLayoutVars>
          <dgm:dir/>
          <dgm:animLvl val="lvl"/>
          <dgm:resizeHandles val="exact"/>
        </dgm:presLayoutVars>
      </dgm:prSet>
      <dgm:spPr/>
    </dgm:pt>
    <dgm:pt modelId="{94E5AE84-CCC3-493E-A373-958596D7D3A5}" type="pres">
      <dgm:prSet presAssocID="{2EAD5EF4-1317-4B60-92E5-67A559916696}" presName="composite" presStyleCnt="0"/>
      <dgm:spPr/>
    </dgm:pt>
    <dgm:pt modelId="{C11CE68D-A8A0-47EB-92CC-3BE86A79E299}" type="pres">
      <dgm:prSet presAssocID="{2EAD5EF4-1317-4B60-92E5-67A55991669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A6F3401-373E-41E2-8E94-3AA1850C7CB3}" type="pres">
      <dgm:prSet presAssocID="{2EAD5EF4-1317-4B60-92E5-67A559916696}" presName="desTx" presStyleLbl="alignAccFollowNode1" presStyleIdx="0" presStyleCnt="2">
        <dgm:presLayoutVars>
          <dgm:bulletEnabled val="1"/>
        </dgm:presLayoutVars>
      </dgm:prSet>
      <dgm:spPr/>
    </dgm:pt>
    <dgm:pt modelId="{A857E123-D68F-4B08-989C-7945F5D7B4DF}" type="pres">
      <dgm:prSet presAssocID="{B4EA44D3-757D-4340-A73F-BF143119BE59}" presName="space" presStyleCnt="0"/>
      <dgm:spPr/>
    </dgm:pt>
    <dgm:pt modelId="{D1810359-A7EE-479D-BCB8-61CE8DA729E0}" type="pres">
      <dgm:prSet presAssocID="{78A3318D-A755-4384-B938-7110233EB4AB}" presName="composite" presStyleCnt="0"/>
      <dgm:spPr/>
    </dgm:pt>
    <dgm:pt modelId="{F7E353DF-9CEE-4BC7-B60A-85E4B32D11DE}" type="pres">
      <dgm:prSet presAssocID="{78A3318D-A755-4384-B938-7110233EB4A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778A369-5072-43AE-816A-DC6E2048EA43}" type="pres">
      <dgm:prSet presAssocID="{78A3318D-A755-4384-B938-7110233EB4AB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3C37608-C24F-4377-A80E-48775CDBDA45}" srcId="{E644BCD4-DCC5-476F-AA28-8FE2664D0D4E}" destId="{876EEFE0-52C7-4EA2-B54E-432779DE018C}" srcOrd="0" destOrd="0" parTransId="{95C6EF56-D3F0-44E6-921E-CB1528BB91DA}" sibTransId="{EA3662F8-D171-43D5-AC67-E6C026995A9E}"/>
    <dgm:cxn modelId="{D1199A13-7241-4D70-8240-BFCAC50FA00D}" srcId="{78A3318D-A755-4384-B938-7110233EB4AB}" destId="{E644BCD4-DCC5-476F-AA28-8FE2664D0D4E}" srcOrd="0" destOrd="0" parTransId="{9603D5A4-BB02-472B-B463-BCC688DC9608}" sibTransId="{EC78FB7B-A2E4-427D-B78E-2465DE6E3680}"/>
    <dgm:cxn modelId="{D225EB15-6D83-4E88-9D12-8939B82F7331}" type="presOf" srcId="{FD964AD2-CF7E-4076-9F49-B51DFA5B7122}" destId="{9A6F3401-373E-41E2-8E94-3AA1850C7CB3}" srcOrd="0" destOrd="3" presId="urn:microsoft.com/office/officeart/2005/8/layout/hList1"/>
    <dgm:cxn modelId="{EC241E2E-0A4F-4843-B907-9F7E4F55F09C}" type="presOf" srcId="{C713E0F0-9A93-474C-99DF-3D61F7087EF6}" destId="{6778A369-5072-43AE-816A-DC6E2048EA43}" srcOrd="0" destOrd="5" presId="urn:microsoft.com/office/officeart/2005/8/layout/hList1"/>
    <dgm:cxn modelId="{F5178E30-C6C9-47DA-944B-A53C1FA16AA5}" type="presOf" srcId="{E644BCD4-DCC5-476F-AA28-8FE2664D0D4E}" destId="{6778A369-5072-43AE-816A-DC6E2048EA43}" srcOrd="0" destOrd="0" presId="urn:microsoft.com/office/officeart/2005/8/layout/hList1"/>
    <dgm:cxn modelId="{A94FBA31-340E-41DD-A148-C47EBE83CA1D}" type="presOf" srcId="{F68CE306-54EA-4A07-8FA7-CB967E00DA4E}" destId="{9A6F3401-373E-41E2-8E94-3AA1850C7CB3}" srcOrd="0" destOrd="0" presId="urn:microsoft.com/office/officeart/2005/8/layout/hList1"/>
    <dgm:cxn modelId="{67A6DB32-11D6-498B-B795-0F274C115CC5}" srcId="{2EAD5EF4-1317-4B60-92E5-67A559916696}" destId="{4F0ABDA7-8A97-431A-8E20-91DDFA0E7EDC}" srcOrd="1" destOrd="0" parTransId="{0A155972-9292-480C-AA0B-D7922A4F3586}" sibTransId="{270D88C7-BA9C-44CE-8A8F-DA96087B4158}"/>
    <dgm:cxn modelId="{2CBC323B-7951-4948-A847-2F8583D65335}" srcId="{E644BCD4-DCC5-476F-AA28-8FE2664D0D4E}" destId="{F5F93E97-3F2A-45B0-9688-E5AA27C073F9}" srcOrd="1" destOrd="0" parTransId="{96795185-B172-479C-B05D-51DC2DB74885}" sibTransId="{17C02E41-894A-4255-BB17-3FF1CA54BC75}"/>
    <dgm:cxn modelId="{9893D561-985E-4222-A86F-DD6751021554}" type="presOf" srcId="{2EAD5EF4-1317-4B60-92E5-67A559916696}" destId="{C11CE68D-A8A0-47EB-92CC-3BE86A79E299}" srcOrd="0" destOrd="0" presId="urn:microsoft.com/office/officeart/2005/8/layout/hList1"/>
    <dgm:cxn modelId="{48974343-6CB5-46E8-ACEB-31C1FFA80ABE}" srcId="{6E350304-7A24-42E6-BE3E-E0570D61ECCF}" destId="{CC87F92F-D48D-487E-867F-4EED97D76E0E}" srcOrd="2" destOrd="0" parTransId="{9FAAE04B-C0DF-413A-9628-8D8552EFE774}" sibTransId="{761EE1C3-9B79-488C-B90C-AB56BF286AB8}"/>
    <dgm:cxn modelId="{BCF94B45-DB5E-48AC-BB3B-A6D828304D41}" type="presOf" srcId="{78A3318D-A755-4384-B938-7110233EB4AB}" destId="{F7E353DF-9CEE-4BC7-B60A-85E4B32D11DE}" srcOrd="0" destOrd="0" presId="urn:microsoft.com/office/officeart/2005/8/layout/hList1"/>
    <dgm:cxn modelId="{C574F249-FA33-4916-9350-BC0777959F0A}" srcId="{2EAD5EF4-1317-4B60-92E5-67A559916696}" destId="{FD964AD2-CF7E-4076-9F49-B51DFA5B7122}" srcOrd="3" destOrd="0" parTransId="{361CC2B9-D8B6-4E94-A62B-9D034C6629EC}" sibTransId="{02EF0E9C-4502-4CC4-AC2B-D7397D482A0C}"/>
    <dgm:cxn modelId="{EAD81453-DB25-4598-918F-716DE8B4023C}" srcId="{A70E883D-D949-4D4B-A074-E6C53F6B4007}" destId="{2EAD5EF4-1317-4B60-92E5-67A559916696}" srcOrd="0" destOrd="0" parTransId="{5B414456-138A-4EB7-88DF-A86E5EF56601}" sibTransId="{B4EA44D3-757D-4340-A73F-BF143119BE59}"/>
    <dgm:cxn modelId="{AA3C1773-37C7-4B2F-B067-347526D2A8FB}" srcId="{2EAD5EF4-1317-4B60-92E5-67A559916696}" destId="{F68CE306-54EA-4A07-8FA7-CB967E00DA4E}" srcOrd="0" destOrd="0" parTransId="{5453D31D-9485-4A10-BCBD-2F30A04DE507}" sibTransId="{9376FCD3-7521-42DD-8979-55F98D85CC0D}"/>
    <dgm:cxn modelId="{DAAF3C77-2B15-4F1D-8563-2E2A48A0418A}" srcId="{6E350304-7A24-42E6-BE3E-E0570D61ECCF}" destId="{E7073832-AB71-4498-97C6-3723E3CD3F21}" srcOrd="3" destOrd="0" parTransId="{D61BCB34-6858-46D0-ABEC-4B8C632C70A6}" sibTransId="{556E4904-BB89-4308-BFEC-D0400D0D4F09}"/>
    <dgm:cxn modelId="{0DF08857-81BD-4ADF-9400-5CC3A7AB453E}" type="presOf" srcId="{6E350304-7A24-42E6-BE3E-E0570D61ECCF}" destId="{6778A369-5072-43AE-816A-DC6E2048EA43}" srcOrd="0" destOrd="3" presId="urn:microsoft.com/office/officeart/2005/8/layout/hList1"/>
    <dgm:cxn modelId="{E8939B58-00AD-4540-B504-C1964300BE82}" type="presOf" srcId="{A70E883D-D949-4D4B-A074-E6C53F6B4007}" destId="{EDC38780-C4CF-4B7D-8914-DB391F181042}" srcOrd="0" destOrd="0" presId="urn:microsoft.com/office/officeart/2005/8/layout/hList1"/>
    <dgm:cxn modelId="{B8D05D82-E3FE-4273-BFDE-1C59969DC253}" type="presOf" srcId="{4F0ABDA7-8A97-431A-8E20-91DDFA0E7EDC}" destId="{9A6F3401-373E-41E2-8E94-3AA1850C7CB3}" srcOrd="0" destOrd="1" presId="urn:microsoft.com/office/officeart/2005/8/layout/hList1"/>
    <dgm:cxn modelId="{D8B780A0-4690-4EB0-B462-F91865F7F8D3}" srcId="{A70E883D-D949-4D4B-A074-E6C53F6B4007}" destId="{78A3318D-A755-4384-B938-7110233EB4AB}" srcOrd="1" destOrd="0" parTransId="{342FEE19-BD2D-4B2C-BA45-C2338B4768BC}" sibTransId="{25525EB6-FF32-43EC-8C33-EF27047E6CDE}"/>
    <dgm:cxn modelId="{075F7AA5-D5FE-4EED-A59E-C0A51AA03237}" type="presOf" srcId="{CC87F92F-D48D-487E-867F-4EED97D76E0E}" destId="{6778A369-5072-43AE-816A-DC6E2048EA43}" srcOrd="0" destOrd="6" presId="urn:microsoft.com/office/officeart/2005/8/layout/hList1"/>
    <dgm:cxn modelId="{93C9D6A5-8EB3-4390-9006-78710582E122}" srcId="{2EAD5EF4-1317-4B60-92E5-67A559916696}" destId="{E36B65FB-C49A-46FF-9B15-2E188BEDF380}" srcOrd="2" destOrd="0" parTransId="{016A951A-7598-4627-B628-E45995B7012A}" sibTransId="{C6639A6B-A8C2-4010-ADDA-32E999D1B078}"/>
    <dgm:cxn modelId="{C26D36B5-6327-4A83-BE0E-E8B48306885F}" type="presOf" srcId="{E7073832-AB71-4498-97C6-3723E3CD3F21}" destId="{6778A369-5072-43AE-816A-DC6E2048EA43}" srcOrd="0" destOrd="7" presId="urn:microsoft.com/office/officeart/2005/8/layout/hList1"/>
    <dgm:cxn modelId="{AA9707C4-A0C4-476E-91B4-4FFF54F3B96C}" type="presOf" srcId="{E36B65FB-C49A-46FF-9B15-2E188BEDF380}" destId="{9A6F3401-373E-41E2-8E94-3AA1850C7CB3}" srcOrd="0" destOrd="2" presId="urn:microsoft.com/office/officeart/2005/8/layout/hList1"/>
    <dgm:cxn modelId="{0034B2C6-7C41-4068-89EB-C51487B79100}" srcId="{78A3318D-A755-4384-B938-7110233EB4AB}" destId="{6E350304-7A24-42E6-BE3E-E0570D61ECCF}" srcOrd="1" destOrd="0" parTransId="{187A922A-FE19-44DB-9B84-F0F788D15992}" sibTransId="{D5A0CD7D-EE7F-455D-866B-0FBAD2D1F6A9}"/>
    <dgm:cxn modelId="{A5F3B6CF-B4D0-4D09-A7CE-91E57D5FC33F}" srcId="{6E350304-7A24-42E6-BE3E-E0570D61ECCF}" destId="{C713E0F0-9A93-474C-99DF-3D61F7087EF6}" srcOrd="1" destOrd="0" parTransId="{092C2A37-28F0-4065-83BE-A44663C7E7F6}" sibTransId="{4C19482D-EF23-4364-9C0D-AA4B3593E07B}"/>
    <dgm:cxn modelId="{456376E6-29F0-439C-9481-9DE9A3F63628}" srcId="{6E350304-7A24-42E6-BE3E-E0570D61ECCF}" destId="{5BF758FD-CA29-4605-94E2-4596FB2FC22B}" srcOrd="0" destOrd="0" parTransId="{724FDE8C-FDE1-44F7-B69B-628407ABB47C}" sibTransId="{1032E4DE-BBC9-45F5-BC3B-87AD003D6920}"/>
    <dgm:cxn modelId="{CA61FFE6-3EB0-41BC-BE05-980B92B67655}" type="presOf" srcId="{F5F93E97-3F2A-45B0-9688-E5AA27C073F9}" destId="{6778A369-5072-43AE-816A-DC6E2048EA43}" srcOrd="0" destOrd="2" presId="urn:microsoft.com/office/officeart/2005/8/layout/hList1"/>
    <dgm:cxn modelId="{27AFBFF8-1278-4FB1-9B7C-94EC80CB7039}" type="presOf" srcId="{5BF758FD-CA29-4605-94E2-4596FB2FC22B}" destId="{6778A369-5072-43AE-816A-DC6E2048EA43}" srcOrd="0" destOrd="4" presId="urn:microsoft.com/office/officeart/2005/8/layout/hList1"/>
    <dgm:cxn modelId="{B6AAC4FE-A019-4CFA-A702-B7E17D9ACC1C}" type="presOf" srcId="{876EEFE0-52C7-4EA2-B54E-432779DE018C}" destId="{6778A369-5072-43AE-816A-DC6E2048EA43}" srcOrd="0" destOrd="1" presId="urn:microsoft.com/office/officeart/2005/8/layout/hList1"/>
    <dgm:cxn modelId="{D24B7D7A-AF37-402E-ADFC-A8D3BF2FA04F}" type="presParOf" srcId="{EDC38780-C4CF-4B7D-8914-DB391F181042}" destId="{94E5AE84-CCC3-493E-A373-958596D7D3A5}" srcOrd="0" destOrd="0" presId="urn:microsoft.com/office/officeart/2005/8/layout/hList1"/>
    <dgm:cxn modelId="{4FB01C8C-F729-4E12-8368-01B8C24961E7}" type="presParOf" srcId="{94E5AE84-CCC3-493E-A373-958596D7D3A5}" destId="{C11CE68D-A8A0-47EB-92CC-3BE86A79E299}" srcOrd="0" destOrd="0" presId="urn:microsoft.com/office/officeart/2005/8/layout/hList1"/>
    <dgm:cxn modelId="{ED5ED6EB-8EE7-430F-8F9A-00493128D70C}" type="presParOf" srcId="{94E5AE84-CCC3-493E-A373-958596D7D3A5}" destId="{9A6F3401-373E-41E2-8E94-3AA1850C7CB3}" srcOrd="1" destOrd="0" presId="urn:microsoft.com/office/officeart/2005/8/layout/hList1"/>
    <dgm:cxn modelId="{3EF06200-6236-4A10-AD90-D04B1C4AE20D}" type="presParOf" srcId="{EDC38780-C4CF-4B7D-8914-DB391F181042}" destId="{A857E123-D68F-4B08-989C-7945F5D7B4DF}" srcOrd="1" destOrd="0" presId="urn:microsoft.com/office/officeart/2005/8/layout/hList1"/>
    <dgm:cxn modelId="{B763C485-119B-4C4F-8C54-C0C6F72AA5B1}" type="presParOf" srcId="{EDC38780-C4CF-4B7D-8914-DB391F181042}" destId="{D1810359-A7EE-479D-BCB8-61CE8DA729E0}" srcOrd="2" destOrd="0" presId="urn:microsoft.com/office/officeart/2005/8/layout/hList1"/>
    <dgm:cxn modelId="{1C27E4F8-73BC-4529-9CA9-2734BDE32630}" type="presParOf" srcId="{D1810359-A7EE-479D-BCB8-61CE8DA729E0}" destId="{F7E353DF-9CEE-4BC7-B60A-85E4B32D11DE}" srcOrd="0" destOrd="0" presId="urn:microsoft.com/office/officeart/2005/8/layout/hList1"/>
    <dgm:cxn modelId="{24C89A71-C26E-41D1-8B02-3D6DCD4CB8D9}" type="presParOf" srcId="{D1810359-A7EE-479D-BCB8-61CE8DA729E0}" destId="{6778A369-5072-43AE-816A-DC6E2048EA4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E9149D-C3A6-4013-A545-28B47300A1C2}" type="doc">
      <dgm:prSet loTypeId="urn:microsoft.com/office/officeart/2005/8/layout/vList2" loCatId="list" qsTypeId="urn:microsoft.com/office/officeart/2005/8/quickstyle/simple4#3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EB58D045-934D-4CCD-8647-4B750706C169}">
      <dgm:prSet/>
      <dgm:spPr/>
      <dgm:t>
        <a:bodyPr/>
        <a:lstStyle/>
        <a:p>
          <a:r>
            <a:rPr lang="en-US" dirty="0"/>
            <a:t>Individual Differences; </a:t>
          </a:r>
        </a:p>
        <a:p>
          <a:r>
            <a:rPr lang="en-US" dirty="0"/>
            <a:t>Newer Hispanic VA Patients are: </a:t>
          </a:r>
        </a:p>
      </dgm:t>
    </dgm:pt>
    <dgm:pt modelId="{5BFBC99A-7A32-4AD8-BCCD-2268FCD634AE}" type="parTrans" cxnId="{3586036B-8EDA-4D01-9E80-ACFE8A3BB210}">
      <dgm:prSet/>
      <dgm:spPr/>
      <dgm:t>
        <a:bodyPr/>
        <a:lstStyle/>
        <a:p>
          <a:endParaRPr lang="en-US"/>
        </a:p>
      </dgm:t>
    </dgm:pt>
    <dgm:pt modelId="{70D070D5-4497-4D27-A638-325CDDBBA799}" type="sibTrans" cxnId="{3586036B-8EDA-4D01-9E80-ACFE8A3BB210}">
      <dgm:prSet/>
      <dgm:spPr/>
      <dgm:t>
        <a:bodyPr/>
        <a:lstStyle/>
        <a:p>
          <a:endParaRPr lang="en-US"/>
        </a:p>
      </dgm:t>
    </dgm:pt>
    <dgm:pt modelId="{3419BD97-8F4B-46F5-93F5-42C2197890F6}">
      <dgm:prSet/>
      <dgm:spPr/>
      <dgm:t>
        <a:bodyPr/>
        <a:lstStyle/>
        <a:p>
          <a:r>
            <a:rPr lang="en-US"/>
            <a:t>Younger (Age 18-34: OR=3.9)</a:t>
          </a:r>
        </a:p>
      </dgm:t>
    </dgm:pt>
    <dgm:pt modelId="{AE9D1D65-47FB-4ED4-99FB-DC64D13A3EF0}" type="parTrans" cxnId="{4D539529-8519-4A97-8C11-3D88D1901306}">
      <dgm:prSet/>
      <dgm:spPr/>
      <dgm:t>
        <a:bodyPr/>
        <a:lstStyle/>
        <a:p>
          <a:endParaRPr lang="en-US"/>
        </a:p>
      </dgm:t>
    </dgm:pt>
    <dgm:pt modelId="{81E273A5-CF94-47A0-A782-B3F339F3467C}" type="sibTrans" cxnId="{4D539529-8519-4A97-8C11-3D88D1901306}">
      <dgm:prSet/>
      <dgm:spPr/>
      <dgm:t>
        <a:bodyPr/>
        <a:lstStyle/>
        <a:p>
          <a:endParaRPr lang="en-US"/>
        </a:p>
      </dgm:t>
    </dgm:pt>
    <dgm:pt modelId="{3B6ED9B8-54DF-4EA6-85F3-62810E92BE0E}">
      <dgm:prSet/>
      <dgm:spPr/>
      <dgm:t>
        <a:bodyPr/>
        <a:lstStyle/>
        <a:p>
          <a:r>
            <a:rPr lang="en-US"/>
            <a:t>More likely to be female (OR=1.7)</a:t>
          </a:r>
        </a:p>
      </dgm:t>
    </dgm:pt>
    <dgm:pt modelId="{63A49864-D85B-4665-BDA0-300BC96B964E}" type="parTrans" cxnId="{46C5C11E-1F36-4089-81F6-7DE987810FCA}">
      <dgm:prSet/>
      <dgm:spPr/>
      <dgm:t>
        <a:bodyPr/>
        <a:lstStyle/>
        <a:p>
          <a:endParaRPr lang="en-US"/>
        </a:p>
      </dgm:t>
    </dgm:pt>
    <dgm:pt modelId="{B7101DA5-07A1-4B88-A7F9-D0A84F60DB22}" type="sibTrans" cxnId="{46C5C11E-1F36-4089-81F6-7DE987810FCA}">
      <dgm:prSet/>
      <dgm:spPr/>
      <dgm:t>
        <a:bodyPr/>
        <a:lstStyle/>
        <a:p>
          <a:endParaRPr lang="en-US"/>
        </a:p>
      </dgm:t>
    </dgm:pt>
    <dgm:pt modelId="{3FD5AAF8-E098-478D-8C5D-320925E70018}">
      <dgm:prSet/>
      <dgm:spPr/>
      <dgm:t>
        <a:bodyPr/>
        <a:lstStyle/>
        <a:p>
          <a:r>
            <a:rPr lang="en-US" dirty="0"/>
            <a:t>Area Differences; </a:t>
          </a:r>
        </a:p>
        <a:p>
          <a:r>
            <a:rPr lang="en-US" dirty="0"/>
            <a:t>Newer Hispanic VA Patients are: </a:t>
          </a:r>
        </a:p>
      </dgm:t>
    </dgm:pt>
    <dgm:pt modelId="{F18A4758-3CD9-4A6F-B4B1-DB359EBB7BCF}" type="parTrans" cxnId="{5C5FB3A9-7445-4A17-BC71-9ADE82BFAA20}">
      <dgm:prSet/>
      <dgm:spPr/>
      <dgm:t>
        <a:bodyPr/>
        <a:lstStyle/>
        <a:p>
          <a:endParaRPr lang="en-US"/>
        </a:p>
      </dgm:t>
    </dgm:pt>
    <dgm:pt modelId="{3D90D517-3EF7-4C03-A355-FC65926F039D}" type="sibTrans" cxnId="{5C5FB3A9-7445-4A17-BC71-9ADE82BFAA20}">
      <dgm:prSet/>
      <dgm:spPr/>
      <dgm:t>
        <a:bodyPr/>
        <a:lstStyle/>
        <a:p>
          <a:endParaRPr lang="en-US"/>
        </a:p>
      </dgm:t>
    </dgm:pt>
    <dgm:pt modelId="{F7DD4A16-7232-4433-857E-81F674AF4FD7}">
      <dgm:prSet/>
      <dgm:spPr/>
      <dgm:t>
        <a:bodyPr/>
        <a:lstStyle/>
        <a:p>
          <a:r>
            <a:rPr lang="en-US" dirty="0"/>
            <a:t>Less likely to live in:</a:t>
          </a:r>
        </a:p>
      </dgm:t>
    </dgm:pt>
    <dgm:pt modelId="{A27585BF-7ED9-44EC-9011-EA3D17B64C80}" type="parTrans" cxnId="{F399B314-55B1-4C93-90B5-284E3EE2C24A}">
      <dgm:prSet/>
      <dgm:spPr/>
      <dgm:t>
        <a:bodyPr/>
        <a:lstStyle/>
        <a:p>
          <a:endParaRPr lang="en-US"/>
        </a:p>
      </dgm:t>
    </dgm:pt>
    <dgm:pt modelId="{07EA315D-2EBC-49D3-B5B0-BB02BFFFB86E}" type="sibTrans" cxnId="{F399B314-55B1-4C93-90B5-284E3EE2C24A}">
      <dgm:prSet/>
      <dgm:spPr/>
      <dgm:t>
        <a:bodyPr/>
        <a:lstStyle/>
        <a:p>
          <a:endParaRPr lang="en-US"/>
        </a:p>
      </dgm:t>
    </dgm:pt>
    <dgm:pt modelId="{575040C0-544F-40C2-BDF2-3C9481A95646}">
      <dgm:prSet/>
      <dgm:spPr/>
      <dgm:t>
        <a:bodyPr/>
        <a:lstStyle/>
        <a:p>
          <a:r>
            <a:rPr lang="en-US"/>
            <a:t>A high-deprivation area (OR=0.7)</a:t>
          </a:r>
        </a:p>
      </dgm:t>
    </dgm:pt>
    <dgm:pt modelId="{9E0C53B2-0FD0-40D9-8687-8571879AC7C2}" type="parTrans" cxnId="{6364579B-C707-4FE6-9EDB-337572DED77F}">
      <dgm:prSet/>
      <dgm:spPr/>
      <dgm:t>
        <a:bodyPr/>
        <a:lstStyle/>
        <a:p>
          <a:endParaRPr lang="en-US"/>
        </a:p>
      </dgm:t>
    </dgm:pt>
    <dgm:pt modelId="{46AF6691-0753-441E-A49B-8A8FD3CCE630}" type="sibTrans" cxnId="{6364579B-C707-4FE6-9EDB-337572DED77F}">
      <dgm:prSet/>
      <dgm:spPr/>
      <dgm:t>
        <a:bodyPr/>
        <a:lstStyle/>
        <a:p>
          <a:endParaRPr lang="en-US"/>
        </a:p>
      </dgm:t>
    </dgm:pt>
    <dgm:pt modelId="{518AC779-3282-41EC-BAF2-1B8CA517C958}">
      <dgm:prSet/>
      <dgm:spPr/>
      <dgm:t>
        <a:bodyPr/>
        <a:lstStyle/>
        <a:p>
          <a:r>
            <a:rPr lang="en-US"/>
            <a:t>A county with a large foreign-born population (OR=0.8)</a:t>
          </a:r>
        </a:p>
      </dgm:t>
    </dgm:pt>
    <dgm:pt modelId="{67C7EABF-9EBE-43AC-914F-74A0673A5DAF}" type="parTrans" cxnId="{5168769C-3CF7-4C55-AAE0-E55EFDAB9C8B}">
      <dgm:prSet/>
      <dgm:spPr/>
      <dgm:t>
        <a:bodyPr/>
        <a:lstStyle/>
        <a:p>
          <a:endParaRPr lang="en-US"/>
        </a:p>
      </dgm:t>
    </dgm:pt>
    <dgm:pt modelId="{E8812192-4E02-4318-94C2-8E8AE1B56100}" type="sibTrans" cxnId="{5168769C-3CF7-4C55-AAE0-E55EFDAB9C8B}">
      <dgm:prSet/>
      <dgm:spPr/>
      <dgm:t>
        <a:bodyPr/>
        <a:lstStyle/>
        <a:p>
          <a:endParaRPr lang="en-US"/>
        </a:p>
      </dgm:t>
    </dgm:pt>
    <dgm:pt modelId="{3EC2714D-7C9D-48DC-9B8D-35BEB97F38F5}">
      <dgm:prSet/>
      <dgm:spPr/>
      <dgm:t>
        <a:bodyPr/>
        <a:lstStyle/>
        <a:p>
          <a:r>
            <a:rPr lang="en-US" dirty="0"/>
            <a:t>A county with a large Caribbean population (OR=0.4)</a:t>
          </a:r>
        </a:p>
      </dgm:t>
    </dgm:pt>
    <dgm:pt modelId="{F532CDB2-AB32-474A-BCDE-E00625D17E7D}" type="parTrans" cxnId="{8212C1A7-0CFB-4C6E-B65E-BBB6FAC19391}">
      <dgm:prSet/>
      <dgm:spPr/>
      <dgm:t>
        <a:bodyPr/>
        <a:lstStyle/>
        <a:p>
          <a:endParaRPr lang="en-US"/>
        </a:p>
      </dgm:t>
    </dgm:pt>
    <dgm:pt modelId="{206FAA85-30ED-4B25-810E-B459F08D9A87}" type="sibTrans" cxnId="{8212C1A7-0CFB-4C6E-B65E-BBB6FAC19391}">
      <dgm:prSet/>
      <dgm:spPr/>
      <dgm:t>
        <a:bodyPr/>
        <a:lstStyle/>
        <a:p>
          <a:endParaRPr lang="en-US"/>
        </a:p>
      </dgm:t>
    </dgm:pt>
    <dgm:pt modelId="{11F569B4-52A8-44FB-A0AC-A1194154B1A2}">
      <dgm:prSet/>
      <dgm:spPr/>
      <dgm:t>
        <a:bodyPr/>
        <a:lstStyle/>
        <a:p>
          <a:r>
            <a:rPr lang="en-US"/>
            <a:t>More likely to live in:</a:t>
          </a:r>
        </a:p>
      </dgm:t>
    </dgm:pt>
    <dgm:pt modelId="{11B25254-23DA-4737-9F5E-F16A8C7FC419}" type="parTrans" cxnId="{6AAF5DE9-F023-41C9-8D9B-E0B949EFB65F}">
      <dgm:prSet/>
      <dgm:spPr/>
      <dgm:t>
        <a:bodyPr/>
        <a:lstStyle/>
        <a:p>
          <a:endParaRPr lang="en-US"/>
        </a:p>
      </dgm:t>
    </dgm:pt>
    <dgm:pt modelId="{0661920A-9B61-49A8-AE8A-A0A4CD201DEA}" type="sibTrans" cxnId="{6AAF5DE9-F023-41C9-8D9B-E0B949EFB65F}">
      <dgm:prSet/>
      <dgm:spPr/>
      <dgm:t>
        <a:bodyPr/>
        <a:lstStyle/>
        <a:p>
          <a:endParaRPr lang="en-US"/>
        </a:p>
      </dgm:t>
    </dgm:pt>
    <dgm:pt modelId="{F1FE00F9-7AF3-4DBB-A042-4436D385D658}">
      <dgm:prSet/>
      <dgm:spPr/>
      <dgm:t>
        <a:bodyPr/>
        <a:lstStyle/>
        <a:p>
          <a:r>
            <a:rPr lang="en-US"/>
            <a:t>An urban area (OR=1.64)</a:t>
          </a:r>
        </a:p>
      </dgm:t>
    </dgm:pt>
    <dgm:pt modelId="{DF79C75E-878B-4D34-95A5-5A8732FC98B2}" type="parTrans" cxnId="{2F4E5302-D38D-486F-9A02-371AB3A9BF3F}">
      <dgm:prSet/>
      <dgm:spPr/>
      <dgm:t>
        <a:bodyPr/>
        <a:lstStyle/>
        <a:p>
          <a:endParaRPr lang="en-US"/>
        </a:p>
      </dgm:t>
    </dgm:pt>
    <dgm:pt modelId="{E1D086F2-3DF6-4BCB-A2DA-A7938CC317DF}" type="sibTrans" cxnId="{2F4E5302-D38D-486F-9A02-371AB3A9BF3F}">
      <dgm:prSet/>
      <dgm:spPr/>
      <dgm:t>
        <a:bodyPr/>
        <a:lstStyle/>
        <a:p>
          <a:endParaRPr lang="en-US"/>
        </a:p>
      </dgm:t>
    </dgm:pt>
    <dgm:pt modelId="{37844F13-FC21-4AFC-89A5-3967FCC915F0}">
      <dgm:prSet/>
      <dgm:spPr/>
      <dgm:t>
        <a:bodyPr/>
        <a:lstStyle/>
        <a:p>
          <a:r>
            <a:rPr lang="en-US" dirty="0"/>
            <a:t>A county with a large Hispanic population (OR=1.7)</a:t>
          </a:r>
        </a:p>
      </dgm:t>
    </dgm:pt>
    <dgm:pt modelId="{E5AADA4F-6FE0-421D-AA39-DB477C6AAA6E}" type="parTrans" cxnId="{33D481D6-02BA-49EE-80B2-142D66CAEEAC}">
      <dgm:prSet/>
      <dgm:spPr/>
      <dgm:t>
        <a:bodyPr/>
        <a:lstStyle/>
        <a:p>
          <a:endParaRPr lang="en-US"/>
        </a:p>
      </dgm:t>
    </dgm:pt>
    <dgm:pt modelId="{0C4232FD-137D-4293-99C6-9FFDAC0C4550}" type="sibTrans" cxnId="{33D481D6-02BA-49EE-80B2-142D66CAEEAC}">
      <dgm:prSet/>
      <dgm:spPr/>
      <dgm:t>
        <a:bodyPr/>
        <a:lstStyle/>
        <a:p>
          <a:endParaRPr lang="en-US"/>
        </a:p>
      </dgm:t>
    </dgm:pt>
    <dgm:pt modelId="{7EE3CCF9-39C0-4650-A2E3-CE4F8AEF76E4}">
      <dgm:prSet/>
      <dgm:spPr/>
      <dgm:t>
        <a:bodyPr/>
        <a:lstStyle/>
        <a:p>
          <a:r>
            <a:rPr lang="en-US" dirty="0"/>
            <a:t>The Midwest (OR=2.4)</a:t>
          </a:r>
        </a:p>
      </dgm:t>
    </dgm:pt>
    <dgm:pt modelId="{A914633E-9156-4A85-8A08-E10D56B845B8}" type="parTrans" cxnId="{005B07C5-D0D1-4853-8BFF-477BF26C924D}">
      <dgm:prSet/>
      <dgm:spPr/>
    </dgm:pt>
    <dgm:pt modelId="{2ECF2986-35A1-4360-8458-7074746E0B4F}" type="sibTrans" cxnId="{005B07C5-D0D1-4853-8BFF-477BF26C924D}">
      <dgm:prSet/>
      <dgm:spPr/>
    </dgm:pt>
    <dgm:pt modelId="{5C4AE47C-838F-4345-BB5A-D40F1FEAAC8C}">
      <dgm:prSet/>
      <dgm:spPr/>
      <dgm:t>
        <a:bodyPr/>
        <a:lstStyle/>
        <a:p>
          <a:r>
            <a:rPr lang="en-US" dirty="0"/>
            <a:t>The Northeast (OR=0.6)</a:t>
          </a:r>
        </a:p>
      </dgm:t>
    </dgm:pt>
    <dgm:pt modelId="{1A96CDFE-5BF7-44D2-AA92-666A96A1ADB2}" type="parTrans" cxnId="{74F0E758-17FE-4CF2-A4AF-8E8190AE314A}">
      <dgm:prSet/>
      <dgm:spPr/>
    </dgm:pt>
    <dgm:pt modelId="{6B75DD2E-D7D7-4C07-9C8F-63332EE4EAD0}" type="sibTrans" cxnId="{74F0E758-17FE-4CF2-A4AF-8E8190AE314A}">
      <dgm:prSet/>
      <dgm:spPr/>
    </dgm:pt>
    <dgm:pt modelId="{06BB6A28-804E-404A-9B53-24A82F29721C}" type="pres">
      <dgm:prSet presAssocID="{EAE9149D-C3A6-4013-A545-28B47300A1C2}" presName="linear" presStyleCnt="0">
        <dgm:presLayoutVars>
          <dgm:animLvl val="lvl"/>
          <dgm:resizeHandles val="exact"/>
        </dgm:presLayoutVars>
      </dgm:prSet>
      <dgm:spPr/>
    </dgm:pt>
    <dgm:pt modelId="{F79B2B0D-316E-410E-8999-7D863E755F3B}" type="pres">
      <dgm:prSet presAssocID="{EB58D045-934D-4CCD-8647-4B750706C16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148D0E-FE64-4E8B-AB7B-2573B3FDB47A}" type="pres">
      <dgm:prSet presAssocID="{EB58D045-934D-4CCD-8647-4B750706C169}" presName="childText" presStyleLbl="revTx" presStyleIdx="0" presStyleCnt="2">
        <dgm:presLayoutVars>
          <dgm:bulletEnabled val="1"/>
        </dgm:presLayoutVars>
      </dgm:prSet>
      <dgm:spPr/>
    </dgm:pt>
    <dgm:pt modelId="{1E0E3BC4-D5BD-461D-9E21-D9B91EF6AFC0}" type="pres">
      <dgm:prSet presAssocID="{3FD5AAF8-E098-478D-8C5D-320925E7001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809AEF0-79D3-4D56-8641-EFB35FC6DC9A}" type="pres">
      <dgm:prSet presAssocID="{3FD5AAF8-E098-478D-8C5D-320925E7001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F4E5302-D38D-486F-9A02-371AB3A9BF3F}" srcId="{11F569B4-52A8-44FB-A0AC-A1194154B1A2}" destId="{F1FE00F9-7AF3-4DBB-A042-4436D385D658}" srcOrd="0" destOrd="0" parTransId="{DF79C75E-878B-4D34-95A5-5A8732FC98B2}" sibTransId="{E1D086F2-3DF6-4BCB-A2DA-A7938CC317DF}"/>
    <dgm:cxn modelId="{A204AA02-4D49-4084-AE65-06EFAF09B3C0}" type="presOf" srcId="{575040C0-544F-40C2-BDF2-3C9481A95646}" destId="{6809AEF0-79D3-4D56-8641-EFB35FC6DC9A}" srcOrd="0" destOrd="1" presId="urn:microsoft.com/office/officeart/2005/8/layout/vList2"/>
    <dgm:cxn modelId="{F399B314-55B1-4C93-90B5-284E3EE2C24A}" srcId="{3FD5AAF8-E098-478D-8C5D-320925E70018}" destId="{F7DD4A16-7232-4433-857E-81F674AF4FD7}" srcOrd="0" destOrd="0" parTransId="{A27585BF-7ED9-44EC-9011-EA3D17B64C80}" sibTransId="{07EA315D-2EBC-49D3-B5B0-BB02BFFFB86E}"/>
    <dgm:cxn modelId="{46C5C11E-1F36-4089-81F6-7DE987810FCA}" srcId="{EB58D045-934D-4CCD-8647-4B750706C169}" destId="{3B6ED9B8-54DF-4EA6-85F3-62810E92BE0E}" srcOrd="1" destOrd="0" parTransId="{63A49864-D85B-4665-BDA0-300BC96B964E}" sibTransId="{B7101DA5-07A1-4B88-A7F9-D0A84F60DB22}"/>
    <dgm:cxn modelId="{4D539529-8519-4A97-8C11-3D88D1901306}" srcId="{EB58D045-934D-4CCD-8647-4B750706C169}" destId="{3419BD97-8F4B-46F5-93F5-42C2197890F6}" srcOrd="0" destOrd="0" parTransId="{AE9D1D65-47FB-4ED4-99FB-DC64D13A3EF0}" sibTransId="{81E273A5-CF94-47A0-A782-B3F339F3467C}"/>
    <dgm:cxn modelId="{88D78A2A-928F-46A2-B678-DA934A35D10C}" type="presOf" srcId="{EAE9149D-C3A6-4013-A545-28B47300A1C2}" destId="{06BB6A28-804E-404A-9B53-24A82F29721C}" srcOrd="0" destOrd="0" presId="urn:microsoft.com/office/officeart/2005/8/layout/vList2"/>
    <dgm:cxn modelId="{BDAE7249-2407-4C7E-A71B-7374D7E6538D}" type="presOf" srcId="{3EC2714D-7C9D-48DC-9B8D-35BEB97F38F5}" destId="{6809AEF0-79D3-4D56-8641-EFB35FC6DC9A}" srcOrd="0" destOrd="3" presId="urn:microsoft.com/office/officeart/2005/8/layout/vList2"/>
    <dgm:cxn modelId="{3586036B-8EDA-4D01-9E80-ACFE8A3BB210}" srcId="{EAE9149D-C3A6-4013-A545-28B47300A1C2}" destId="{EB58D045-934D-4CCD-8647-4B750706C169}" srcOrd="0" destOrd="0" parTransId="{5BFBC99A-7A32-4AD8-BCCD-2268FCD634AE}" sibTransId="{70D070D5-4497-4D27-A638-325CDDBBA799}"/>
    <dgm:cxn modelId="{74F0E758-17FE-4CF2-A4AF-8E8190AE314A}" srcId="{F7DD4A16-7232-4433-857E-81F674AF4FD7}" destId="{5C4AE47C-838F-4345-BB5A-D40F1FEAAC8C}" srcOrd="3" destOrd="0" parTransId="{1A96CDFE-5BF7-44D2-AA92-666A96A1ADB2}" sibTransId="{6B75DD2E-D7D7-4C07-9C8F-63332EE4EAD0}"/>
    <dgm:cxn modelId="{A1BCB885-D075-4E6B-B287-F87ABFEB9F6F}" type="presOf" srcId="{518AC779-3282-41EC-BAF2-1B8CA517C958}" destId="{6809AEF0-79D3-4D56-8641-EFB35FC6DC9A}" srcOrd="0" destOrd="2" presId="urn:microsoft.com/office/officeart/2005/8/layout/vList2"/>
    <dgm:cxn modelId="{933B2C86-BA06-4611-B7AF-0BE15E3F51DA}" type="presOf" srcId="{11F569B4-52A8-44FB-A0AC-A1194154B1A2}" destId="{6809AEF0-79D3-4D56-8641-EFB35FC6DC9A}" srcOrd="0" destOrd="5" presId="urn:microsoft.com/office/officeart/2005/8/layout/vList2"/>
    <dgm:cxn modelId="{05DC0C8B-8478-4C69-94B0-14929E394562}" type="presOf" srcId="{3FD5AAF8-E098-478D-8C5D-320925E70018}" destId="{1E0E3BC4-D5BD-461D-9E21-D9B91EF6AFC0}" srcOrd="0" destOrd="0" presId="urn:microsoft.com/office/officeart/2005/8/layout/vList2"/>
    <dgm:cxn modelId="{E65C1B8F-2812-42AF-A6AD-3192CE5B0381}" type="presOf" srcId="{7EE3CCF9-39C0-4650-A2E3-CE4F8AEF76E4}" destId="{6809AEF0-79D3-4D56-8641-EFB35FC6DC9A}" srcOrd="0" destOrd="8" presId="urn:microsoft.com/office/officeart/2005/8/layout/vList2"/>
    <dgm:cxn modelId="{6364579B-C707-4FE6-9EDB-337572DED77F}" srcId="{F7DD4A16-7232-4433-857E-81F674AF4FD7}" destId="{575040C0-544F-40C2-BDF2-3C9481A95646}" srcOrd="0" destOrd="0" parTransId="{9E0C53B2-0FD0-40D9-8687-8571879AC7C2}" sibTransId="{46AF6691-0753-441E-A49B-8A8FD3CCE630}"/>
    <dgm:cxn modelId="{5168769C-3CF7-4C55-AAE0-E55EFDAB9C8B}" srcId="{F7DD4A16-7232-4433-857E-81F674AF4FD7}" destId="{518AC779-3282-41EC-BAF2-1B8CA517C958}" srcOrd="1" destOrd="0" parTransId="{67C7EABF-9EBE-43AC-914F-74A0673A5DAF}" sibTransId="{E8812192-4E02-4318-94C2-8E8AE1B56100}"/>
    <dgm:cxn modelId="{8212C1A7-0CFB-4C6E-B65E-BBB6FAC19391}" srcId="{F7DD4A16-7232-4433-857E-81F674AF4FD7}" destId="{3EC2714D-7C9D-48DC-9B8D-35BEB97F38F5}" srcOrd="2" destOrd="0" parTransId="{F532CDB2-AB32-474A-BCDE-E00625D17E7D}" sibTransId="{206FAA85-30ED-4B25-810E-B459F08D9A87}"/>
    <dgm:cxn modelId="{5C5FB3A9-7445-4A17-BC71-9ADE82BFAA20}" srcId="{EAE9149D-C3A6-4013-A545-28B47300A1C2}" destId="{3FD5AAF8-E098-478D-8C5D-320925E70018}" srcOrd="1" destOrd="0" parTransId="{F18A4758-3CD9-4A6F-B4B1-DB359EBB7BCF}" sibTransId="{3D90D517-3EF7-4C03-A355-FC65926F039D}"/>
    <dgm:cxn modelId="{8AD6CFAA-DD71-4A2A-80ED-F31952E401FE}" type="presOf" srcId="{37844F13-FC21-4AFC-89A5-3967FCC915F0}" destId="{6809AEF0-79D3-4D56-8641-EFB35FC6DC9A}" srcOrd="0" destOrd="7" presId="urn:microsoft.com/office/officeart/2005/8/layout/vList2"/>
    <dgm:cxn modelId="{20318BAE-7108-418C-882F-538E12B89885}" type="presOf" srcId="{F7DD4A16-7232-4433-857E-81F674AF4FD7}" destId="{6809AEF0-79D3-4D56-8641-EFB35FC6DC9A}" srcOrd="0" destOrd="0" presId="urn:microsoft.com/office/officeart/2005/8/layout/vList2"/>
    <dgm:cxn modelId="{CD5775BC-9196-49C6-80BE-7DDDF23A83E0}" type="presOf" srcId="{EB58D045-934D-4CCD-8647-4B750706C169}" destId="{F79B2B0D-316E-410E-8999-7D863E755F3B}" srcOrd="0" destOrd="0" presId="urn:microsoft.com/office/officeart/2005/8/layout/vList2"/>
    <dgm:cxn modelId="{005B07C5-D0D1-4853-8BFF-477BF26C924D}" srcId="{11F569B4-52A8-44FB-A0AC-A1194154B1A2}" destId="{7EE3CCF9-39C0-4650-A2E3-CE4F8AEF76E4}" srcOrd="2" destOrd="0" parTransId="{A914633E-9156-4A85-8A08-E10D56B845B8}" sibTransId="{2ECF2986-35A1-4360-8458-7074746E0B4F}"/>
    <dgm:cxn modelId="{33D481D6-02BA-49EE-80B2-142D66CAEEAC}" srcId="{11F569B4-52A8-44FB-A0AC-A1194154B1A2}" destId="{37844F13-FC21-4AFC-89A5-3967FCC915F0}" srcOrd="1" destOrd="0" parTransId="{E5AADA4F-6FE0-421D-AA39-DB477C6AAA6E}" sibTransId="{0C4232FD-137D-4293-99C6-9FFDAC0C4550}"/>
    <dgm:cxn modelId="{94115ADE-BCCB-4222-A1F7-38E456886639}" type="presOf" srcId="{5C4AE47C-838F-4345-BB5A-D40F1FEAAC8C}" destId="{6809AEF0-79D3-4D56-8641-EFB35FC6DC9A}" srcOrd="0" destOrd="4" presId="urn:microsoft.com/office/officeart/2005/8/layout/vList2"/>
    <dgm:cxn modelId="{6AAF5DE9-F023-41C9-8D9B-E0B949EFB65F}" srcId="{3FD5AAF8-E098-478D-8C5D-320925E70018}" destId="{11F569B4-52A8-44FB-A0AC-A1194154B1A2}" srcOrd="1" destOrd="0" parTransId="{11B25254-23DA-4737-9F5E-F16A8C7FC419}" sibTransId="{0661920A-9B61-49A8-AE8A-A0A4CD201DEA}"/>
    <dgm:cxn modelId="{99E583EC-1849-49B6-9303-22D7FA50DC0D}" type="presOf" srcId="{3B6ED9B8-54DF-4EA6-85F3-62810E92BE0E}" destId="{45148D0E-FE64-4E8B-AB7B-2573B3FDB47A}" srcOrd="0" destOrd="1" presId="urn:microsoft.com/office/officeart/2005/8/layout/vList2"/>
    <dgm:cxn modelId="{72BA1FF1-94A0-4BD1-BA3A-C8FFD3FA054E}" type="presOf" srcId="{3419BD97-8F4B-46F5-93F5-42C2197890F6}" destId="{45148D0E-FE64-4E8B-AB7B-2573B3FDB47A}" srcOrd="0" destOrd="0" presId="urn:microsoft.com/office/officeart/2005/8/layout/vList2"/>
    <dgm:cxn modelId="{501EF0FB-26A7-4AC8-8799-B074271256FD}" type="presOf" srcId="{F1FE00F9-7AF3-4DBB-A042-4436D385D658}" destId="{6809AEF0-79D3-4D56-8641-EFB35FC6DC9A}" srcOrd="0" destOrd="6" presId="urn:microsoft.com/office/officeart/2005/8/layout/vList2"/>
    <dgm:cxn modelId="{DFAFF5AB-6F23-422F-96BE-D66EA0329EBC}" type="presParOf" srcId="{06BB6A28-804E-404A-9B53-24A82F29721C}" destId="{F79B2B0D-316E-410E-8999-7D863E755F3B}" srcOrd="0" destOrd="0" presId="urn:microsoft.com/office/officeart/2005/8/layout/vList2"/>
    <dgm:cxn modelId="{4A65E861-7A6D-4E4A-ADFE-4AD854A2A522}" type="presParOf" srcId="{06BB6A28-804E-404A-9B53-24A82F29721C}" destId="{45148D0E-FE64-4E8B-AB7B-2573B3FDB47A}" srcOrd="1" destOrd="0" presId="urn:microsoft.com/office/officeart/2005/8/layout/vList2"/>
    <dgm:cxn modelId="{DD9A8C9E-9A40-4707-8C80-CA98DD0CEB85}" type="presParOf" srcId="{06BB6A28-804E-404A-9B53-24A82F29721C}" destId="{1E0E3BC4-D5BD-461D-9E21-D9B91EF6AFC0}" srcOrd="2" destOrd="0" presId="urn:microsoft.com/office/officeart/2005/8/layout/vList2"/>
    <dgm:cxn modelId="{93225CD1-1B52-4E91-8ED7-D349FD6C9674}" type="presParOf" srcId="{06BB6A28-804E-404A-9B53-24A82F29721C}" destId="{6809AEF0-79D3-4D56-8641-EFB35FC6DC9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0E883D-D949-4D4B-A074-E6C53F6B4007}" type="doc">
      <dgm:prSet loTypeId="urn:microsoft.com/office/officeart/2005/8/layout/hList1" loCatId="list" qsTypeId="urn:microsoft.com/office/officeart/2005/8/quickstyle/simple4#4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2EAD5EF4-1317-4B60-92E5-67A559916696}">
      <dgm:prSet/>
      <dgm:spPr/>
      <dgm:t>
        <a:bodyPr/>
        <a:lstStyle/>
        <a:p>
          <a:r>
            <a:rPr lang="en-US" dirty="0"/>
            <a:t>Rural Hispanic Prediction Model</a:t>
          </a:r>
        </a:p>
      </dgm:t>
    </dgm:pt>
    <dgm:pt modelId="{5B414456-138A-4EB7-88DF-A86E5EF56601}" type="parTrans" cxnId="{EAD81453-DB25-4598-918F-716DE8B4023C}">
      <dgm:prSet/>
      <dgm:spPr/>
      <dgm:t>
        <a:bodyPr/>
        <a:lstStyle/>
        <a:p>
          <a:endParaRPr lang="en-US"/>
        </a:p>
      </dgm:t>
    </dgm:pt>
    <dgm:pt modelId="{B4EA44D3-757D-4340-A73F-BF143119BE59}" type="sibTrans" cxnId="{EAD81453-DB25-4598-918F-716DE8B4023C}">
      <dgm:prSet/>
      <dgm:spPr/>
      <dgm:t>
        <a:bodyPr/>
        <a:lstStyle/>
        <a:p>
          <a:endParaRPr lang="en-US"/>
        </a:p>
      </dgm:t>
    </dgm:pt>
    <dgm:pt modelId="{F68CE306-54EA-4A07-8FA7-CB967E00DA4E}">
      <dgm:prSet/>
      <dgm:spPr/>
      <dgm:t>
        <a:bodyPr/>
        <a:lstStyle/>
        <a:p>
          <a:r>
            <a:rPr lang="en-US" dirty="0"/>
            <a:t>Very High AUC</a:t>
          </a:r>
        </a:p>
      </dgm:t>
    </dgm:pt>
    <dgm:pt modelId="{5453D31D-9485-4A10-BCBD-2F30A04DE507}" type="parTrans" cxnId="{AA3C1773-37C7-4B2F-B067-347526D2A8FB}">
      <dgm:prSet/>
      <dgm:spPr/>
      <dgm:t>
        <a:bodyPr/>
        <a:lstStyle/>
        <a:p>
          <a:endParaRPr lang="en-US"/>
        </a:p>
      </dgm:t>
    </dgm:pt>
    <dgm:pt modelId="{9376FCD3-7521-42DD-8979-55F98D85CC0D}" type="sibTrans" cxnId="{AA3C1773-37C7-4B2F-B067-347526D2A8FB}">
      <dgm:prSet/>
      <dgm:spPr/>
      <dgm:t>
        <a:bodyPr/>
        <a:lstStyle/>
        <a:p>
          <a:endParaRPr lang="en-US"/>
        </a:p>
      </dgm:t>
    </dgm:pt>
    <dgm:pt modelId="{78A3318D-A755-4384-B938-7110233EB4AB}">
      <dgm:prSet/>
      <dgm:spPr/>
      <dgm:t>
        <a:bodyPr/>
        <a:lstStyle/>
        <a:p>
          <a:r>
            <a:rPr lang="en-US" dirty="0"/>
            <a:t>Urban Hispanic Prediction Model </a:t>
          </a:r>
        </a:p>
      </dgm:t>
    </dgm:pt>
    <dgm:pt modelId="{342FEE19-BD2D-4B2C-BA45-C2338B4768BC}" type="parTrans" cxnId="{D8B780A0-4690-4EB0-B462-F91865F7F8D3}">
      <dgm:prSet/>
      <dgm:spPr/>
      <dgm:t>
        <a:bodyPr/>
        <a:lstStyle/>
        <a:p>
          <a:endParaRPr lang="en-US"/>
        </a:p>
      </dgm:t>
    </dgm:pt>
    <dgm:pt modelId="{25525EB6-FF32-43EC-8C33-EF27047E6CDE}" type="sibTrans" cxnId="{D8B780A0-4690-4EB0-B462-F91865F7F8D3}">
      <dgm:prSet/>
      <dgm:spPr/>
      <dgm:t>
        <a:bodyPr/>
        <a:lstStyle/>
        <a:p>
          <a:endParaRPr lang="en-US"/>
        </a:p>
      </dgm:t>
    </dgm:pt>
    <dgm:pt modelId="{E644BCD4-DCC5-476F-AA28-8FE2664D0D4E}">
      <dgm:prSet/>
      <dgm:spPr/>
      <dgm:t>
        <a:bodyPr/>
        <a:lstStyle/>
        <a:p>
          <a:r>
            <a:rPr lang="en-US" dirty="0"/>
            <a:t>Moderate to Low AUC</a:t>
          </a:r>
        </a:p>
      </dgm:t>
    </dgm:pt>
    <dgm:pt modelId="{9603D5A4-BB02-472B-B463-BCC688DC9608}" type="parTrans" cxnId="{D1199A13-7241-4D70-8240-BFCAC50FA00D}">
      <dgm:prSet/>
      <dgm:spPr/>
      <dgm:t>
        <a:bodyPr/>
        <a:lstStyle/>
        <a:p>
          <a:endParaRPr lang="en-US"/>
        </a:p>
      </dgm:t>
    </dgm:pt>
    <dgm:pt modelId="{EC78FB7B-A2E4-427D-B78E-2465DE6E3680}" type="sibTrans" cxnId="{D1199A13-7241-4D70-8240-BFCAC50FA00D}">
      <dgm:prSet/>
      <dgm:spPr/>
      <dgm:t>
        <a:bodyPr/>
        <a:lstStyle/>
        <a:p>
          <a:endParaRPr lang="en-US"/>
        </a:p>
      </dgm:t>
    </dgm:pt>
    <dgm:pt modelId="{6535F86A-CDB0-A344-BAEB-EB287D81026C}">
      <dgm:prSet/>
      <dgm:spPr/>
      <dgm:t>
        <a:bodyPr/>
        <a:lstStyle/>
        <a:p>
          <a:r>
            <a:rPr lang="en-US" dirty="0"/>
            <a:t>Model only includes protective factors</a:t>
          </a:r>
        </a:p>
      </dgm:t>
    </dgm:pt>
    <dgm:pt modelId="{BF36A187-ADF9-5F44-A66E-0D8E1067494E}" type="parTrans" cxnId="{F150016F-48B5-5547-87A9-F20301BD7BF5}">
      <dgm:prSet/>
      <dgm:spPr/>
      <dgm:t>
        <a:bodyPr/>
        <a:lstStyle/>
        <a:p>
          <a:endParaRPr lang="en-US"/>
        </a:p>
      </dgm:t>
    </dgm:pt>
    <dgm:pt modelId="{93074D35-A4E8-DC4E-8667-588BE7777960}" type="sibTrans" cxnId="{F150016F-48B5-5547-87A9-F20301BD7BF5}">
      <dgm:prSet/>
      <dgm:spPr/>
      <dgm:t>
        <a:bodyPr/>
        <a:lstStyle/>
        <a:p>
          <a:endParaRPr lang="en-US"/>
        </a:p>
      </dgm:t>
    </dgm:pt>
    <dgm:pt modelId="{EC2F45F1-F8EA-7D42-8910-E8576C49A3C0}">
      <dgm:prSet/>
      <dgm:spPr/>
      <dgm:t>
        <a:bodyPr/>
        <a:lstStyle/>
        <a:p>
          <a:r>
            <a:rPr lang="en-US" dirty="0"/>
            <a:t>Protective factors emphasize community and communal resources, including religion, kinship, and participation</a:t>
          </a:r>
        </a:p>
      </dgm:t>
    </dgm:pt>
    <dgm:pt modelId="{74FCBBE8-621D-5441-ADE2-BE2FE90D7D49}" type="parTrans" cxnId="{E95A597D-B2C6-7546-8591-78A4C56911E7}">
      <dgm:prSet/>
      <dgm:spPr/>
      <dgm:t>
        <a:bodyPr/>
        <a:lstStyle/>
        <a:p>
          <a:endParaRPr lang="en-US"/>
        </a:p>
      </dgm:t>
    </dgm:pt>
    <dgm:pt modelId="{56B8F3BD-BADA-5744-92BC-12ED0578D230}" type="sibTrans" cxnId="{E95A597D-B2C6-7546-8591-78A4C56911E7}">
      <dgm:prSet/>
      <dgm:spPr/>
      <dgm:t>
        <a:bodyPr/>
        <a:lstStyle/>
        <a:p>
          <a:endParaRPr lang="en-US"/>
        </a:p>
      </dgm:t>
    </dgm:pt>
    <dgm:pt modelId="{BF780EAD-0FE9-F843-AE74-9590E9B59DD1}">
      <dgm:prSet/>
      <dgm:spPr/>
      <dgm:t>
        <a:bodyPr/>
        <a:lstStyle/>
        <a:p>
          <a:r>
            <a:rPr lang="en-US" dirty="0"/>
            <a:t>Model includes both risk and  protective factors</a:t>
          </a:r>
        </a:p>
      </dgm:t>
    </dgm:pt>
    <dgm:pt modelId="{50DD8832-44BF-5E4D-9192-E3D395528527}" type="parTrans" cxnId="{B96A1E1F-E908-D74C-A93C-C2BB6C76CEE4}">
      <dgm:prSet/>
      <dgm:spPr/>
      <dgm:t>
        <a:bodyPr/>
        <a:lstStyle/>
        <a:p>
          <a:endParaRPr lang="en-US"/>
        </a:p>
      </dgm:t>
    </dgm:pt>
    <dgm:pt modelId="{9E0CBF2D-61CF-5A43-859F-B5E35DA94F42}" type="sibTrans" cxnId="{B96A1E1F-E908-D74C-A93C-C2BB6C76CEE4}">
      <dgm:prSet/>
      <dgm:spPr/>
      <dgm:t>
        <a:bodyPr/>
        <a:lstStyle/>
        <a:p>
          <a:endParaRPr lang="en-US"/>
        </a:p>
      </dgm:t>
    </dgm:pt>
    <dgm:pt modelId="{6C076FE4-697E-4641-B513-AC66E1352C68}">
      <dgm:prSet/>
      <dgm:spPr/>
      <dgm:t>
        <a:bodyPr/>
        <a:lstStyle/>
        <a:p>
          <a:r>
            <a:rPr lang="en-US" dirty="0"/>
            <a:t>Protective factors emphasize communication, independence, and autonomy; Risk factors emphasize relationship difficulties and vices</a:t>
          </a:r>
        </a:p>
      </dgm:t>
    </dgm:pt>
    <dgm:pt modelId="{6B88C5E7-11AB-7840-9925-4B0B01636BC1}" type="parTrans" cxnId="{D157C188-9210-D645-BA21-32E9988A4440}">
      <dgm:prSet/>
      <dgm:spPr/>
      <dgm:t>
        <a:bodyPr/>
        <a:lstStyle/>
        <a:p>
          <a:endParaRPr lang="en-US"/>
        </a:p>
      </dgm:t>
    </dgm:pt>
    <dgm:pt modelId="{800BBB51-3A8E-264D-B61D-9B2F2081A75D}" type="sibTrans" cxnId="{D157C188-9210-D645-BA21-32E9988A4440}">
      <dgm:prSet/>
      <dgm:spPr/>
      <dgm:t>
        <a:bodyPr/>
        <a:lstStyle/>
        <a:p>
          <a:endParaRPr lang="en-US"/>
        </a:p>
      </dgm:t>
    </dgm:pt>
    <dgm:pt modelId="{DD546AD4-3861-0B4E-96C3-0AA7F9AB290A}">
      <dgm:prSet/>
      <dgm:spPr/>
      <dgm:t>
        <a:bodyPr/>
        <a:lstStyle/>
        <a:p>
          <a:pPr rtl="0"/>
          <a:r>
            <a:rPr lang="en-US" dirty="0"/>
            <a:t>Links to theoretical models that associate suicide risk with lack of communal interaction and social resources</a:t>
          </a:r>
        </a:p>
      </dgm:t>
    </dgm:pt>
    <dgm:pt modelId="{D06D60A6-CB7B-B847-8649-4287BA4C7F71}" type="parTrans" cxnId="{39084582-9243-6E43-8553-0AD07080B663}">
      <dgm:prSet/>
      <dgm:spPr/>
      <dgm:t>
        <a:bodyPr/>
        <a:lstStyle/>
        <a:p>
          <a:endParaRPr lang="en-US"/>
        </a:p>
      </dgm:t>
    </dgm:pt>
    <dgm:pt modelId="{657503CD-C006-8449-A8CE-BD9DE7283B23}" type="sibTrans" cxnId="{39084582-9243-6E43-8553-0AD07080B663}">
      <dgm:prSet/>
      <dgm:spPr/>
      <dgm:t>
        <a:bodyPr/>
        <a:lstStyle/>
        <a:p>
          <a:endParaRPr lang="en-US"/>
        </a:p>
      </dgm:t>
    </dgm:pt>
    <dgm:pt modelId="{BF870522-FE7D-5244-BE3E-8E05B1BF287B}">
      <dgm:prSet/>
      <dgm:spPr/>
      <dgm:t>
        <a:bodyPr/>
        <a:lstStyle/>
        <a:p>
          <a:r>
            <a:rPr lang="en-US" dirty="0"/>
            <a:t>Links to theoretical models that associate suicide risk with individual experience, deprivation</a:t>
          </a:r>
        </a:p>
      </dgm:t>
    </dgm:pt>
    <dgm:pt modelId="{C6A58172-2A6F-EA40-A202-9E73F35B7E01}" type="parTrans" cxnId="{3D971BE0-22E6-694A-BBA1-2CEF767DC593}">
      <dgm:prSet/>
      <dgm:spPr/>
      <dgm:t>
        <a:bodyPr/>
        <a:lstStyle/>
        <a:p>
          <a:endParaRPr lang="en-US"/>
        </a:p>
      </dgm:t>
    </dgm:pt>
    <dgm:pt modelId="{51BAC5CF-09EA-BD44-9114-211312593A7D}" type="sibTrans" cxnId="{3D971BE0-22E6-694A-BBA1-2CEF767DC593}">
      <dgm:prSet/>
      <dgm:spPr/>
      <dgm:t>
        <a:bodyPr/>
        <a:lstStyle/>
        <a:p>
          <a:endParaRPr lang="en-US"/>
        </a:p>
      </dgm:t>
    </dgm:pt>
    <dgm:pt modelId="{56CDD4FA-36D1-A041-B0D7-3EDF9F55BA22}">
      <dgm:prSet/>
      <dgm:spPr/>
      <dgm:t>
        <a:bodyPr/>
        <a:lstStyle/>
        <a:p>
          <a:pPr rtl="0"/>
          <a:r>
            <a:rPr lang="en-US" dirty="0"/>
            <a:t>Suggests value of interventions targeting social connectedness</a:t>
          </a:r>
        </a:p>
      </dgm:t>
    </dgm:pt>
    <dgm:pt modelId="{AB8B24BD-7B42-B544-8EFD-8786BE17035E}" type="parTrans" cxnId="{507DFC0E-CE7D-7C4D-82CC-D9B1F5B10C9A}">
      <dgm:prSet/>
      <dgm:spPr/>
      <dgm:t>
        <a:bodyPr/>
        <a:lstStyle/>
        <a:p>
          <a:endParaRPr lang="en-US"/>
        </a:p>
      </dgm:t>
    </dgm:pt>
    <dgm:pt modelId="{87E4917B-C689-E640-83B0-7AA565BD0EA7}" type="sibTrans" cxnId="{507DFC0E-CE7D-7C4D-82CC-D9B1F5B10C9A}">
      <dgm:prSet/>
      <dgm:spPr/>
      <dgm:t>
        <a:bodyPr/>
        <a:lstStyle/>
        <a:p>
          <a:endParaRPr lang="en-US"/>
        </a:p>
      </dgm:t>
    </dgm:pt>
    <dgm:pt modelId="{0E6F1371-A732-4949-AEBD-B85702C96366}">
      <dgm:prSet/>
      <dgm:spPr/>
      <dgm:t>
        <a:bodyPr/>
        <a:lstStyle/>
        <a:p>
          <a:r>
            <a:rPr lang="en-US" dirty="0"/>
            <a:t>Suggests value of interventions targeting personal growth, mental health</a:t>
          </a:r>
        </a:p>
      </dgm:t>
    </dgm:pt>
    <dgm:pt modelId="{20FEE1B5-C92F-6E41-8692-05F971F118A8}" type="parTrans" cxnId="{59284621-3D3B-5445-874A-F303606CFC93}">
      <dgm:prSet/>
      <dgm:spPr/>
      <dgm:t>
        <a:bodyPr/>
        <a:lstStyle/>
        <a:p>
          <a:endParaRPr lang="en-US"/>
        </a:p>
      </dgm:t>
    </dgm:pt>
    <dgm:pt modelId="{86AA38D4-1245-824C-9DB5-CCAADE1384FB}" type="sibTrans" cxnId="{59284621-3D3B-5445-874A-F303606CFC93}">
      <dgm:prSet/>
      <dgm:spPr/>
      <dgm:t>
        <a:bodyPr/>
        <a:lstStyle/>
        <a:p>
          <a:endParaRPr lang="en-US"/>
        </a:p>
      </dgm:t>
    </dgm:pt>
    <dgm:pt modelId="{EDC38780-C4CF-4B7D-8914-DB391F181042}" type="pres">
      <dgm:prSet presAssocID="{A70E883D-D949-4D4B-A074-E6C53F6B4007}" presName="Name0" presStyleCnt="0">
        <dgm:presLayoutVars>
          <dgm:dir/>
          <dgm:animLvl val="lvl"/>
          <dgm:resizeHandles val="exact"/>
        </dgm:presLayoutVars>
      </dgm:prSet>
      <dgm:spPr/>
    </dgm:pt>
    <dgm:pt modelId="{94E5AE84-CCC3-493E-A373-958596D7D3A5}" type="pres">
      <dgm:prSet presAssocID="{2EAD5EF4-1317-4B60-92E5-67A559916696}" presName="composite" presStyleCnt="0"/>
      <dgm:spPr/>
    </dgm:pt>
    <dgm:pt modelId="{C11CE68D-A8A0-47EB-92CC-3BE86A79E299}" type="pres">
      <dgm:prSet presAssocID="{2EAD5EF4-1317-4B60-92E5-67A55991669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A6F3401-373E-41E2-8E94-3AA1850C7CB3}" type="pres">
      <dgm:prSet presAssocID="{2EAD5EF4-1317-4B60-92E5-67A559916696}" presName="desTx" presStyleLbl="alignAccFollowNode1" presStyleIdx="0" presStyleCnt="2">
        <dgm:presLayoutVars>
          <dgm:bulletEnabled val="1"/>
        </dgm:presLayoutVars>
      </dgm:prSet>
      <dgm:spPr/>
    </dgm:pt>
    <dgm:pt modelId="{A857E123-D68F-4B08-989C-7945F5D7B4DF}" type="pres">
      <dgm:prSet presAssocID="{B4EA44D3-757D-4340-A73F-BF143119BE59}" presName="space" presStyleCnt="0"/>
      <dgm:spPr/>
    </dgm:pt>
    <dgm:pt modelId="{D1810359-A7EE-479D-BCB8-61CE8DA729E0}" type="pres">
      <dgm:prSet presAssocID="{78A3318D-A755-4384-B938-7110233EB4AB}" presName="composite" presStyleCnt="0"/>
      <dgm:spPr/>
    </dgm:pt>
    <dgm:pt modelId="{F7E353DF-9CEE-4BC7-B60A-85E4B32D11DE}" type="pres">
      <dgm:prSet presAssocID="{78A3318D-A755-4384-B938-7110233EB4A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778A369-5072-43AE-816A-DC6E2048EA43}" type="pres">
      <dgm:prSet presAssocID="{78A3318D-A755-4384-B938-7110233EB4AB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07DFC0E-CE7D-7C4D-82CC-D9B1F5B10C9A}" srcId="{2EAD5EF4-1317-4B60-92E5-67A559916696}" destId="{56CDD4FA-36D1-A041-B0D7-3EDF9F55BA22}" srcOrd="4" destOrd="0" parTransId="{AB8B24BD-7B42-B544-8EFD-8786BE17035E}" sibTransId="{87E4917B-C689-E640-83B0-7AA565BD0EA7}"/>
    <dgm:cxn modelId="{D1199A13-7241-4D70-8240-BFCAC50FA00D}" srcId="{78A3318D-A755-4384-B938-7110233EB4AB}" destId="{E644BCD4-DCC5-476F-AA28-8FE2664D0D4E}" srcOrd="0" destOrd="0" parTransId="{9603D5A4-BB02-472B-B463-BCC688DC9608}" sibTransId="{EC78FB7B-A2E4-427D-B78E-2465DE6E3680}"/>
    <dgm:cxn modelId="{DA7E511E-7DC5-F44F-9484-0188619E3FC2}" type="presOf" srcId="{EC2F45F1-F8EA-7D42-8910-E8576C49A3C0}" destId="{9A6F3401-373E-41E2-8E94-3AA1850C7CB3}" srcOrd="0" destOrd="2" presId="urn:microsoft.com/office/officeart/2005/8/layout/hList1"/>
    <dgm:cxn modelId="{B96A1E1F-E908-D74C-A93C-C2BB6C76CEE4}" srcId="{78A3318D-A755-4384-B938-7110233EB4AB}" destId="{BF780EAD-0FE9-F843-AE74-9590E9B59DD1}" srcOrd="1" destOrd="0" parTransId="{50DD8832-44BF-5E4D-9192-E3D395528527}" sibTransId="{9E0CBF2D-61CF-5A43-859F-B5E35DA94F42}"/>
    <dgm:cxn modelId="{59284621-3D3B-5445-874A-F303606CFC93}" srcId="{78A3318D-A755-4384-B938-7110233EB4AB}" destId="{0E6F1371-A732-4949-AEBD-B85702C96366}" srcOrd="4" destOrd="0" parTransId="{20FEE1B5-C92F-6E41-8692-05F971F118A8}" sibTransId="{86AA38D4-1245-824C-9DB5-CCAADE1384FB}"/>
    <dgm:cxn modelId="{F5178E30-C6C9-47DA-944B-A53C1FA16AA5}" type="presOf" srcId="{E644BCD4-DCC5-476F-AA28-8FE2664D0D4E}" destId="{6778A369-5072-43AE-816A-DC6E2048EA43}" srcOrd="0" destOrd="0" presId="urn:microsoft.com/office/officeart/2005/8/layout/hList1"/>
    <dgm:cxn modelId="{A94FBA31-340E-41DD-A148-C47EBE83CA1D}" type="presOf" srcId="{F68CE306-54EA-4A07-8FA7-CB967E00DA4E}" destId="{9A6F3401-373E-41E2-8E94-3AA1850C7CB3}" srcOrd="0" destOrd="0" presId="urn:microsoft.com/office/officeart/2005/8/layout/hList1"/>
    <dgm:cxn modelId="{9893D561-985E-4222-A86F-DD6751021554}" type="presOf" srcId="{2EAD5EF4-1317-4B60-92E5-67A559916696}" destId="{C11CE68D-A8A0-47EB-92CC-3BE86A79E299}" srcOrd="0" destOrd="0" presId="urn:microsoft.com/office/officeart/2005/8/layout/hList1"/>
    <dgm:cxn modelId="{BCF94B45-DB5E-48AC-BB3B-A6D828304D41}" type="presOf" srcId="{78A3318D-A755-4384-B938-7110233EB4AB}" destId="{F7E353DF-9CEE-4BC7-B60A-85E4B32D11DE}" srcOrd="0" destOrd="0" presId="urn:microsoft.com/office/officeart/2005/8/layout/hList1"/>
    <dgm:cxn modelId="{EB156E66-0AE3-5F4E-9FAB-2899E782D018}" type="presOf" srcId="{BF780EAD-0FE9-F843-AE74-9590E9B59DD1}" destId="{6778A369-5072-43AE-816A-DC6E2048EA43}" srcOrd="0" destOrd="1" presId="urn:microsoft.com/office/officeart/2005/8/layout/hList1"/>
    <dgm:cxn modelId="{D46A026B-9AB6-6144-8660-1F799FD65C02}" type="presOf" srcId="{DD546AD4-3861-0B4E-96C3-0AA7F9AB290A}" destId="{9A6F3401-373E-41E2-8E94-3AA1850C7CB3}" srcOrd="0" destOrd="3" presId="urn:microsoft.com/office/officeart/2005/8/layout/hList1"/>
    <dgm:cxn modelId="{F150016F-48B5-5547-87A9-F20301BD7BF5}" srcId="{2EAD5EF4-1317-4B60-92E5-67A559916696}" destId="{6535F86A-CDB0-A344-BAEB-EB287D81026C}" srcOrd="1" destOrd="0" parTransId="{BF36A187-ADF9-5F44-A66E-0D8E1067494E}" sibTransId="{93074D35-A4E8-DC4E-8667-588BE7777960}"/>
    <dgm:cxn modelId="{EAD81453-DB25-4598-918F-716DE8B4023C}" srcId="{A70E883D-D949-4D4B-A074-E6C53F6B4007}" destId="{2EAD5EF4-1317-4B60-92E5-67A559916696}" srcOrd="0" destOrd="0" parTransId="{5B414456-138A-4EB7-88DF-A86E5EF56601}" sibTransId="{B4EA44D3-757D-4340-A73F-BF143119BE59}"/>
    <dgm:cxn modelId="{AA3C1773-37C7-4B2F-B067-347526D2A8FB}" srcId="{2EAD5EF4-1317-4B60-92E5-67A559916696}" destId="{F68CE306-54EA-4A07-8FA7-CB967E00DA4E}" srcOrd="0" destOrd="0" parTransId="{5453D31D-9485-4A10-BCBD-2F30A04DE507}" sibTransId="{9376FCD3-7521-42DD-8979-55F98D85CC0D}"/>
    <dgm:cxn modelId="{E8939B58-00AD-4540-B504-C1964300BE82}" type="presOf" srcId="{A70E883D-D949-4D4B-A074-E6C53F6B4007}" destId="{EDC38780-C4CF-4B7D-8914-DB391F181042}" srcOrd="0" destOrd="0" presId="urn:microsoft.com/office/officeart/2005/8/layout/hList1"/>
    <dgm:cxn modelId="{E95A597D-B2C6-7546-8591-78A4C56911E7}" srcId="{2EAD5EF4-1317-4B60-92E5-67A559916696}" destId="{EC2F45F1-F8EA-7D42-8910-E8576C49A3C0}" srcOrd="2" destOrd="0" parTransId="{74FCBBE8-621D-5441-ADE2-BE2FE90D7D49}" sibTransId="{56B8F3BD-BADA-5744-92BC-12ED0578D230}"/>
    <dgm:cxn modelId="{39084582-9243-6E43-8553-0AD07080B663}" srcId="{2EAD5EF4-1317-4B60-92E5-67A559916696}" destId="{DD546AD4-3861-0B4E-96C3-0AA7F9AB290A}" srcOrd="3" destOrd="0" parTransId="{D06D60A6-CB7B-B847-8649-4287BA4C7F71}" sibTransId="{657503CD-C006-8449-A8CE-BD9DE7283B23}"/>
    <dgm:cxn modelId="{D157C188-9210-D645-BA21-32E9988A4440}" srcId="{78A3318D-A755-4384-B938-7110233EB4AB}" destId="{6C076FE4-697E-4641-B513-AC66E1352C68}" srcOrd="2" destOrd="0" parTransId="{6B88C5E7-11AB-7840-9925-4B0B01636BC1}" sibTransId="{800BBB51-3A8E-264D-B61D-9B2F2081A75D}"/>
    <dgm:cxn modelId="{D8B780A0-4690-4EB0-B462-F91865F7F8D3}" srcId="{A70E883D-D949-4D4B-A074-E6C53F6B4007}" destId="{78A3318D-A755-4384-B938-7110233EB4AB}" srcOrd="1" destOrd="0" parTransId="{342FEE19-BD2D-4B2C-BA45-C2338B4768BC}" sibTransId="{25525EB6-FF32-43EC-8C33-EF27047E6CDE}"/>
    <dgm:cxn modelId="{C0D61DD0-7D10-2E45-910A-E83A1BCF53BB}" type="presOf" srcId="{6535F86A-CDB0-A344-BAEB-EB287D81026C}" destId="{9A6F3401-373E-41E2-8E94-3AA1850C7CB3}" srcOrd="0" destOrd="1" presId="urn:microsoft.com/office/officeart/2005/8/layout/hList1"/>
    <dgm:cxn modelId="{A4FCF1D2-0B05-3946-A1EC-B7E841A1149D}" type="presOf" srcId="{0E6F1371-A732-4949-AEBD-B85702C96366}" destId="{6778A369-5072-43AE-816A-DC6E2048EA43}" srcOrd="0" destOrd="4" presId="urn:microsoft.com/office/officeart/2005/8/layout/hList1"/>
    <dgm:cxn modelId="{2468F9D8-ECED-384B-A3ED-2E382BBA230C}" type="presOf" srcId="{6C076FE4-697E-4641-B513-AC66E1352C68}" destId="{6778A369-5072-43AE-816A-DC6E2048EA43}" srcOrd="0" destOrd="2" presId="urn:microsoft.com/office/officeart/2005/8/layout/hList1"/>
    <dgm:cxn modelId="{3D971BE0-22E6-694A-BBA1-2CEF767DC593}" srcId="{78A3318D-A755-4384-B938-7110233EB4AB}" destId="{BF870522-FE7D-5244-BE3E-8E05B1BF287B}" srcOrd="3" destOrd="0" parTransId="{C6A58172-2A6F-EA40-A202-9E73F35B7E01}" sibTransId="{51BAC5CF-09EA-BD44-9114-211312593A7D}"/>
    <dgm:cxn modelId="{5FF05EE2-F42F-EB43-B2BF-11A3D1466283}" type="presOf" srcId="{56CDD4FA-36D1-A041-B0D7-3EDF9F55BA22}" destId="{9A6F3401-373E-41E2-8E94-3AA1850C7CB3}" srcOrd="0" destOrd="4" presId="urn:microsoft.com/office/officeart/2005/8/layout/hList1"/>
    <dgm:cxn modelId="{B7FAD2E3-E07D-F04D-87B6-1520B3D2D56B}" type="presOf" srcId="{BF870522-FE7D-5244-BE3E-8E05B1BF287B}" destId="{6778A369-5072-43AE-816A-DC6E2048EA43}" srcOrd="0" destOrd="3" presId="urn:microsoft.com/office/officeart/2005/8/layout/hList1"/>
    <dgm:cxn modelId="{D24B7D7A-AF37-402E-ADFC-A8D3BF2FA04F}" type="presParOf" srcId="{EDC38780-C4CF-4B7D-8914-DB391F181042}" destId="{94E5AE84-CCC3-493E-A373-958596D7D3A5}" srcOrd="0" destOrd="0" presId="urn:microsoft.com/office/officeart/2005/8/layout/hList1"/>
    <dgm:cxn modelId="{4FB01C8C-F729-4E12-8368-01B8C24961E7}" type="presParOf" srcId="{94E5AE84-CCC3-493E-A373-958596D7D3A5}" destId="{C11CE68D-A8A0-47EB-92CC-3BE86A79E299}" srcOrd="0" destOrd="0" presId="urn:microsoft.com/office/officeart/2005/8/layout/hList1"/>
    <dgm:cxn modelId="{ED5ED6EB-8EE7-430F-8F9A-00493128D70C}" type="presParOf" srcId="{94E5AE84-CCC3-493E-A373-958596D7D3A5}" destId="{9A6F3401-373E-41E2-8E94-3AA1850C7CB3}" srcOrd="1" destOrd="0" presId="urn:microsoft.com/office/officeart/2005/8/layout/hList1"/>
    <dgm:cxn modelId="{3EF06200-6236-4A10-AD90-D04B1C4AE20D}" type="presParOf" srcId="{EDC38780-C4CF-4B7D-8914-DB391F181042}" destId="{A857E123-D68F-4B08-989C-7945F5D7B4DF}" srcOrd="1" destOrd="0" presId="urn:microsoft.com/office/officeart/2005/8/layout/hList1"/>
    <dgm:cxn modelId="{B763C485-119B-4C4F-8C54-C0C6F72AA5B1}" type="presParOf" srcId="{EDC38780-C4CF-4B7D-8914-DB391F181042}" destId="{D1810359-A7EE-479D-BCB8-61CE8DA729E0}" srcOrd="2" destOrd="0" presId="urn:microsoft.com/office/officeart/2005/8/layout/hList1"/>
    <dgm:cxn modelId="{1C27E4F8-73BC-4529-9CA9-2734BDE32630}" type="presParOf" srcId="{D1810359-A7EE-479D-BCB8-61CE8DA729E0}" destId="{F7E353DF-9CEE-4BC7-B60A-85E4B32D11DE}" srcOrd="0" destOrd="0" presId="urn:microsoft.com/office/officeart/2005/8/layout/hList1"/>
    <dgm:cxn modelId="{24C89A71-C26E-41D1-8B02-3D6DCD4CB8D9}" type="presParOf" srcId="{D1810359-A7EE-479D-BCB8-61CE8DA729E0}" destId="{6778A369-5072-43AE-816A-DC6E2048EA4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B3951-0A01-451D-8355-80AFF902172D}">
      <dsp:nvSpPr>
        <dsp:cNvPr id="0" name=""/>
        <dsp:cNvSpPr/>
      </dsp:nvSpPr>
      <dsp:spPr>
        <a:xfrm>
          <a:off x="0" y="2445"/>
          <a:ext cx="8987404" cy="4317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Survey of Health Experiences of Patients (SHEP)</a:t>
          </a:r>
        </a:p>
      </dsp:txBody>
      <dsp:txXfrm>
        <a:off x="21075" y="23520"/>
        <a:ext cx="8945254" cy="389580"/>
      </dsp:txXfrm>
    </dsp:sp>
    <dsp:sp modelId="{9F976DF1-FF34-4548-BD27-8E25E83A9B78}">
      <dsp:nvSpPr>
        <dsp:cNvPr id="0" name=""/>
        <dsp:cNvSpPr/>
      </dsp:nvSpPr>
      <dsp:spPr>
        <a:xfrm>
          <a:off x="0" y="434175"/>
          <a:ext cx="8987404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Self Reported (Preferred), but only about 20% sample.</a:t>
          </a:r>
        </a:p>
      </dsp:txBody>
      <dsp:txXfrm>
        <a:off x="0" y="434175"/>
        <a:ext cx="8987404" cy="298080"/>
      </dsp:txXfrm>
    </dsp:sp>
    <dsp:sp modelId="{A0F48B1E-F9FC-4F24-AB2E-74E57BB6CA8C}">
      <dsp:nvSpPr>
        <dsp:cNvPr id="0" name=""/>
        <dsp:cNvSpPr/>
      </dsp:nvSpPr>
      <dsp:spPr>
        <a:xfrm>
          <a:off x="0" y="732255"/>
          <a:ext cx="8987404" cy="4317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Corporate Data Warehouse (CDW)</a:t>
          </a:r>
        </a:p>
      </dsp:txBody>
      <dsp:txXfrm>
        <a:off x="21075" y="753330"/>
        <a:ext cx="8945254" cy="389580"/>
      </dsp:txXfrm>
    </dsp:sp>
    <dsp:sp modelId="{FE5CC3EB-8747-4EFA-ABB9-39E184AD08D3}">
      <dsp:nvSpPr>
        <dsp:cNvPr id="0" name=""/>
        <dsp:cNvSpPr/>
      </dsp:nvSpPr>
      <dsp:spPr>
        <a:xfrm>
          <a:off x="0" y="1163985"/>
          <a:ext cx="8987404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Continuously Updated, but sometimes clerk makes assessment.</a:t>
          </a:r>
        </a:p>
      </dsp:txBody>
      <dsp:txXfrm>
        <a:off x="0" y="1163985"/>
        <a:ext cx="8987404" cy="298080"/>
      </dsp:txXfrm>
    </dsp:sp>
    <dsp:sp modelId="{6FD8E3F3-B6FE-43E8-B99B-A3731655EE47}">
      <dsp:nvSpPr>
        <dsp:cNvPr id="0" name=""/>
        <dsp:cNvSpPr/>
      </dsp:nvSpPr>
      <dsp:spPr>
        <a:xfrm>
          <a:off x="0" y="1462065"/>
          <a:ext cx="8987404" cy="4317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MedSAS</a:t>
          </a:r>
        </a:p>
      </dsp:txBody>
      <dsp:txXfrm>
        <a:off x="21075" y="1483140"/>
        <a:ext cx="8945254" cy="389580"/>
      </dsp:txXfrm>
    </dsp:sp>
    <dsp:sp modelId="{C6DCBB1F-8E10-461D-BAFF-DD3F120C4BDB}">
      <dsp:nvSpPr>
        <dsp:cNvPr id="0" name=""/>
        <dsp:cNvSpPr/>
      </dsp:nvSpPr>
      <dsp:spPr>
        <a:xfrm>
          <a:off x="0" y="1893795"/>
          <a:ext cx="8987404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Same source as CDW, but “frozen” each fiscal year.</a:t>
          </a:r>
        </a:p>
      </dsp:txBody>
      <dsp:txXfrm>
        <a:off x="0" y="1893795"/>
        <a:ext cx="8987404" cy="298080"/>
      </dsp:txXfrm>
    </dsp:sp>
    <dsp:sp modelId="{0D367140-0D90-47CA-BF5F-7482114393D0}">
      <dsp:nvSpPr>
        <dsp:cNvPr id="0" name=""/>
        <dsp:cNvSpPr/>
      </dsp:nvSpPr>
      <dsp:spPr>
        <a:xfrm>
          <a:off x="0" y="2191875"/>
          <a:ext cx="8987404" cy="4317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VA-DoD Identity Repository (VADIR)</a:t>
          </a:r>
        </a:p>
      </dsp:txBody>
      <dsp:txXfrm>
        <a:off x="21075" y="2212950"/>
        <a:ext cx="8945254" cy="389580"/>
      </dsp:txXfrm>
    </dsp:sp>
    <dsp:sp modelId="{E34B65C3-3F9A-424E-AC84-EE9FC8E43F50}">
      <dsp:nvSpPr>
        <dsp:cNvPr id="0" name=""/>
        <dsp:cNvSpPr/>
      </dsp:nvSpPr>
      <dsp:spPr>
        <a:xfrm>
          <a:off x="0" y="2623605"/>
          <a:ext cx="8987404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Service information, not available for many older Veterans.</a:t>
          </a:r>
        </a:p>
      </dsp:txBody>
      <dsp:txXfrm>
        <a:off x="0" y="2623605"/>
        <a:ext cx="8987404" cy="298080"/>
      </dsp:txXfrm>
    </dsp:sp>
    <dsp:sp modelId="{70E8403F-2BEB-4923-B3F5-7F90A6ECE308}">
      <dsp:nvSpPr>
        <dsp:cNvPr id="0" name=""/>
        <dsp:cNvSpPr/>
      </dsp:nvSpPr>
      <dsp:spPr>
        <a:xfrm>
          <a:off x="0" y="2921685"/>
          <a:ext cx="8987404" cy="43173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Centers for Medicare and Medicaid Services (CMS)</a:t>
          </a:r>
        </a:p>
      </dsp:txBody>
      <dsp:txXfrm>
        <a:off x="21075" y="2942760"/>
        <a:ext cx="8945254" cy="389580"/>
      </dsp:txXfrm>
    </dsp:sp>
    <dsp:sp modelId="{BC12E840-0D35-4EBC-BE98-D3DB165C3A83}">
      <dsp:nvSpPr>
        <dsp:cNvPr id="0" name=""/>
        <dsp:cNvSpPr/>
      </dsp:nvSpPr>
      <dsp:spPr>
        <a:xfrm>
          <a:off x="0" y="3353415"/>
          <a:ext cx="8987404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Ongoing efforts by CMS to improve data capture, but not available for many younger Veterans.</a:t>
          </a:r>
        </a:p>
      </dsp:txBody>
      <dsp:txXfrm>
        <a:off x="0" y="3353415"/>
        <a:ext cx="8987404" cy="298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CE68D-A8A0-47EB-92CC-3BE86A79E299}">
      <dsp:nvSpPr>
        <dsp:cNvPr id="0" name=""/>
        <dsp:cNvSpPr/>
      </dsp:nvSpPr>
      <dsp:spPr>
        <a:xfrm>
          <a:off x="43" y="216467"/>
          <a:ext cx="4199680" cy="62698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Individual Differences;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Rural Hispanic VA Patients are: </a:t>
          </a:r>
        </a:p>
      </dsp:txBody>
      <dsp:txXfrm>
        <a:off x="43" y="216467"/>
        <a:ext cx="4199680" cy="626980"/>
      </dsp:txXfrm>
    </dsp:sp>
    <dsp:sp modelId="{9A6F3401-373E-41E2-8E94-3AA1850C7CB3}">
      <dsp:nvSpPr>
        <dsp:cNvPr id="0" name=""/>
        <dsp:cNvSpPr/>
      </dsp:nvSpPr>
      <dsp:spPr>
        <a:xfrm>
          <a:off x="43" y="843448"/>
          <a:ext cx="4199680" cy="259402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More likely to be older (Age 65+: OR=1.7)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Less likely to be female (OR=0.7)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Less likely to be single (OR=0.7)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Less likely to be black (OR=0.6)</a:t>
          </a:r>
        </a:p>
      </dsp:txBody>
      <dsp:txXfrm>
        <a:off x="43" y="843448"/>
        <a:ext cx="4199680" cy="2594025"/>
      </dsp:txXfrm>
    </dsp:sp>
    <dsp:sp modelId="{F7E353DF-9CEE-4BC7-B60A-85E4B32D11DE}">
      <dsp:nvSpPr>
        <dsp:cNvPr id="0" name=""/>
        <dsp:cNvSpPr/>
      </dsp:nvSpPr>
      <dsp:spPr>
        <a:xfrm>
          <a:off x="4787679" y="216467"/>
          <a:ext cx="4199680" cy="626980"/>
        </a:xfrm>
        <a:prstGeom prst="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Area Differences;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Rural Hispanic VA Patients are:</a:t>
          </a:r>
        </a:p>
      </dsp:txBody>
      <dsp:txXfrm>
        <a:off x="4787679" y="216467"/>
        <a:ext cx="4199680" cy="626980"/>
      </dsp:txXfrm>
    </dsp:sp>
    <dsp:sp modelId="{6778A369-5072-43AE-816A-DC6E2048EA43}">
      <dsp:nvSpPr>
        <dsp:cNvPr id="0" name=""/>
        <dsp:cNvSpPr/>
      </dsp:nvSpPr>
      <dsp:spPr>
        <a:xfrm>
          <a:off x="4787679" y="843448"/>
          <a:ext cx="4199680" cy="2594025"/>
        </a:xfrm>
        <a:prstGeom prst="rect">
          <a:avLst/>
        </a:prstGeom>
        <a:solidFill>
          <a:schemeClr val="accent2">
            <a:tint val="40000"/>
            <a:alpha val="90000"/>
            <a:hueOff val="928656"/>
            <a:satOff val="-41856"/>
            <a:lumOff val="-2954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928656"/>
              <a:satOff val="-41856"/>
              <a:lumOff val="-29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More likely to live in: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Zip codes with high deprivation (OR=3.3)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Counties with large Mexican populations (OR=1.2)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Less likely to live in counties with large: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Foreign-born populations (OR=0.3)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Hispanic populations (OR=0.3)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Caribbean populations (OR=0.5)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South and Central American populations (OR=0.3)</a:t>
          </a:r>
        </a:p>
      </dsp:txBody>
      <dsp:txXfrm>
        <a:off x="4787679" y="843448"/>
        <a:ext cx="4199680" cy="25940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B2B0D-316E-410E-8999-7D863E755F3B}">
      <dsp:nvSpPr>
        <dsp:cNvPr id="0" name=""/>
        <dsp:cNvSpPr/>
      </dsp:nvSpPr>
      <dsp:spPr>
        <a:xfrm>
          <a:off x="0" y="11859"/>
          <a:ext cx="6832212" cy="10038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Individual Differences;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Newer Hispanic VA Patients are: </a:t>
          </a:r>
        </a:p>
      </dsp:txBody>
      <dsp:txXfrm>
        <a:off x="49004" y="60863"/>
        <a:ext cx="6734204" cy="905852"/>
      </dsp:txXfrm>
    </dsp:sp>
    <dsp:sp modelId="{45148D0E-FE64-4E8B-AB7B-2573B3FDB47A}">
      <dsp:nvSpPr>
        <dsp:cNvPr id="0" name=""/>
        <dsp:cNvSpPr/>
      </dsp:nvSpPr>
      <dsp:spPr>
        <a:xfrm>
          <a:off x="0" y="1015719"/>
          <a:ext cx="6832212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92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Younger (Age 18-34: OR=3.9)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More likely to be female (OR=1.7)</a:t>
          </a:r>
        </a:p>
      </dsp:txBody>
      <dsp:txXfrm>
        <a:off x="0" y="1015719"/>
        <a:ext cx="6832212" cy="592020"/>
      </dsp:txXfrm>
    </dsp:sp>
    <dsp:sp modelId="{1E0E3BC4-D5BD-461D-9E21-D9B91EF6AFC0}">
      <dsp:nvSpPr>
        <dsp:cNvPr id="0" name=""/>
        <dsp:cNvSpPr/>
      </dsp:nvSpPr>
      <dsp:spPr>
        <a:xfrm>
          <a:off x="0" y="1607739"/>
          <a:ext cx="6832212" cy="1003860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Area Differences;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Newer Hispanic VA Patients are: </a:t>
          </a:r>
        </a:p>
      </dsp:txBody>
      <dsp:txXfrm>
        <a:off x="49004" y="1656743"/>
        <a:ext cx="6734204" cy="905852"/>
      </dsp:txXfrm>
    </dsp:sp>
    <dsp:sp modelId="{6809AEF0-79D3-4D56-8641-EFB35FC6DC9A}">
      <dsp:nvSpPr>
        <dsp:cNvPr id="0" name=""/>
        <dsp:cNvSpPr/>
      </dsp:nvSpPr>
      <dsp:spPr>
        <a:xfrm>
          <a:off x="0" y="2611599"/>
          <a:ext cx="6832212" cy="264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92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Less likely to live in: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A high-deprivation area (OR=0.7)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A county with a large foreign-born population (OR=0.8)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A county with a large Caribbean population (OR=0.4)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The Northeast (OR=0.6)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More likely to live in: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An urban area (OR=1.64)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A county with a large Hispanic population (OR=1.7)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The Midwest (OR=2.4)</a:t>
          </a:r>
        </a:p>
      </dsp:txBody>
      <dsp:txXfrm>
        <a:off x="0" y="2611599"/>
        <a:ext cx="6832212" cy="26413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CE68D-A8A0-47EB-92CC-3BE86A79E299}">
      <dsp:nvSpPr>
        <dsp:cNvPr id="0" name=""/>
        <dsp:cNvSpPr/>
      </dsp:nvSpPr>
      <dsp:spPr>
        <a:xfrm>
          <a:off x="48" y="47838"/>
          <a:ext cx="4683296" cy="547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Rural Hispanic Prediction Model</a:t>
          </a:r>
        </a:p>
      </dsp:txBody>
      <dsp:txXfrm>
        <a:off x="48" y="47838"/>
        <a:ext cx="4683296" cy="547200"/>
      </dsp:txXfrm>
    </dsp:sp>
    <dsp:sp modelId="{9A6F3401-373E-41E2-8E94-3AA1850C7CB3}">
      <dsp:nvSpPr>
        <dsp:cNvPr id="0" name=""/>
        <dsp:cNvSpPr/>
      </dsp:nvSpPr>
      <dsp:spPr>
        <a:xfrm>
          <a:off x="48" y="595038"/>
          <a:ext cx="4683296" cy="421151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Very High AUC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Model only includes protective factors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Protective factors emphasize community and communal resources, including religion, kinship, and participation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Links to theoretical models that associate suicide risk with lack of communal interaction and social resources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Suggests value of interventions targeting social connectedness</a:t>
          </a:r>
        </a:p>
      </dsp:txBody>
      <dsp:txXfrm>
        <a:off x="48" y="595038"/>
        <a:ext cx="4683296" cy="4211516"/>
      </dsp:txXfrm>
    </dsp:sp>
    <dsp:sp modelId="{F7E353DF-9CEE-4BC7-B60A-85E4B32D11DE}">
      <dsp:nvSpPr>
        <dsp:cNvPr id="0" name=""/>
        <dsp:cNvSpPr/>
      </dsp:nvSpPr>
      <dsp:spPr>
        <a:xfrm>
          <a:off x="5339006" y="47838"/>
          <a:ext cx="4683296" cy="547200"/>
        </a:xfrm>
        <a:prstGeom prst="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453165"/>
              <a:satOff val="-47993"/>
              <a:lumOff val="-117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Urban Hispanic Prediction Model </a:t>
          </a:r>
        </a:p>
      </dsp:txBody>
      <dsp:txXfrm>
        <a:off x="5339006" y="47838"/>
        <a:ext cx="4683296" cy="547200"/>
      </dsp:txXfrm>
    </dsp:sp>
    <dsp:sp modelId="{6778A369-5072-43AE-816A-DC6E2048EA43}">
      <dsp:nvSpPr>
        <dsp:cNvPr id="0" name=""/>
        <dsp:cNvSpPr/>
      </dsp:nvSpPr>
      <dsp:spPr>
        <a:xfrm>
          <a:off x="5339006" y="595038"/>
          <a:ext cx="4683296" cy="4211516"/>
        </a:xfrm>
        <a:prstGeom prst="rect">
          <a:avLst/>
        </a:prstGeom>
        <a:solidFill>
          <a:schemeClr val="accent2">
            <a:tint val="40000"/>
            <a:alpha val="90000"/>
            <a:hueOff val="928656"/>
            <a:satOff val="-41856"/>
            <a:lumOff val="-2954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928656"/>
              <a:satOff val="-41856"/>
              <a:lumOff val="-29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Moderate to Low AUC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Model includes both risk and  protective factors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Protective factors emphasize communication, independence, and autonomy; Risk factors emphasize relationship difficulties and vices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Links to theoretical models that associate suicide risk with individual experience, deprivation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Suggests value of interventions targeting personal growth, mental health</a:t>
          </a:r>
        </a:p>
      </dsp:txBody>
      <dsp:txXfrm>
        <a:off x="5339006" y="595038"/>
        <a:ext cx="4683296" cy="4211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25634-CAF8-4CA9-8B0B-112FD80D1E1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BFB0D-9D23-4D05-904D-994FE85A4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1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31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70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60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5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89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58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56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BFB0D-9D23-4D05-904D-994FE85A472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0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0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3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0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1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5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0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9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8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5156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81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3420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66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60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0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13381-5174-4D86-A93A-3F081EF625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AD21D99-261D-4034-9C88-0F080707A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8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4CDB-A3E7-49E8-B3A7-285A5BF8D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154940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US" dirty="0"/>
              <a:t>Understanding the Rural-Urban Suicide Disparity among VA Patients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945A4E-9F1D-4BF6-8534-76BDA93C2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254500"/>
            <a:ext cx="8915399" cy="21463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b="1" dirty="0"/>
              <a:t>Brian Shiner MD, MPH</a:t>
            </a:r>
          </a:p>
          <a:p>
            <a:pPr algn="r"/>
            <a:r>
              <a:rPr lang="en-US" i="1" dirty="0"/>
              <a:t>Staff Psychiatrist and</a:t>
            </a:r>
          </a:p>
          <a:p>
            <a:pPr algn="r"/>
            <a:r>
              <a:rPr lang="en-US" i="1" dirty="0"/>
              <a:t>Associate Chief of Staff for Research</a:t>
            </a:r>
          </a:p>
          <a:p>
            <a:pPr algn="r"/>
            <a:r>
              <a:rPr lang="en-US" b="1" dirty="0"/>
              <a:t>White River Junction VAMC</a:t>
            </a:r>
          </a:p>
          <a:p>
            <a:pPr algn="r"/>
            <a:r>
              <a:rPr lang="en-US" i="1" dirty="0"/>
              <a:t>Professor of Psychiatry and of </a:t>
            </a:r>
          </a:p>
          <a:p>
            <a:pPr algn="r"/>
            <a:r>
              <a:rPr lang="en-US" i="1" dirty="0"/>
              <a:t>Health Policy &amp; Clinical Practice</a:t>
            </a:r>
          </a:p>
          <a:p>
            <a:pPr algn="r"/>
            <a:r>
              <a:rPr lang="en-US" b="1" dirty="0"/>
              <a:t>Geisel School of Medicine at Dartmouth</a:t>
            </a:r>
          </a:p>
        </p:txBody>
      </p:sp>
    </p:spTree>
    <p:extLst>
      <p:ext uri="{BB962C8B-B14F-4D97-AF65-F5344CB8AC3E}">
        <p14:creationId xmlns:p14="http://schemas.microsoft.com/office/powerpoint/2010/main" val="409845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4CDB-A3E7-49E8-B3A7-285A5BF8D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4499" y="3429000"/>
            <a:ext cx="8915399" cy="255316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Part A</a:t>
            </a:r>
            <a:br>
              <a:rPr lang="en-US" dirty="0"/>
            </a:br>
            <a:r>
              <a:rPr lang="en-US" dirty="0"/>
              <a:t>Ecological Fallacy 101: Rurality Causes Suicide</a:t>
            </a:r>
          </a:p>
        </p:txBody>
      </p:sp>
    </p:spTree>
    <p:extLst>
      <p:ext uri="{BB962C8B-B14F-4D97-AF65-F5344CB8AC3E}">
        <p14:creationId xmlns:p14="http://schemas.microsoft.com/office/powerpoint/2010/main" val="94666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89768E-AE91-4A0C-AE43-B6A888A9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en-US" dirty="0"/>
              <a:t>Restaurants and Wealth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7BDA18-DD32-DC80-92FE-C9228FE0F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4" r="5180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6A431-544D-4CAA-9B51-3FD3F3DAD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en-US" dirty="0"/>
              <a:t>Dining at a 5-start restaurant is associated with higher income.</a:t>
            </a:r>
          </a:p>
          <a:p>
            <a:r>
              <a:rPr lang="en-US" dirty="0"/>
              <a:t>Does dining at a 5-start restaurant cause you to be wealthy?</a:t>
            </a:r>
          </a:p>
        </p:txBody>
      </p:sp>
    </p:spTree>
    <p:extLst>
      <p:ext uri="{BB962C8B-B14F-4D97-AF65-F5344CB8AC3E}">
        <p14:creationId xmlns:p14="http://schemas.microsoft.com/office/powerpoint/2010/main" val="354825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5" name="Rectangle 154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89768E-AE91-4A0C-AE43-B6A888A9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979877"/>
            <a:ext cx="8911687" cy="778589"/>
          </a:xfrm>
        </p:spPr>
        <p:txBody>
          <a:bodyPr anchor="b">
            <a:normAutofit/>
          </a:bodyPr>
          <a:lstStyle/>
          <a:p>
            <a:r>
              <a:rPr lang="en-US" sz="2800"/>
              <a:t>Walt Disney World and Children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3761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12D5A1-CF65-35BC-6F6A-8793262E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99" y="615880"/>
            <a:ext cx="6434666" cy="3217333"/>
          </a:xfrm>
          <a:prstGeom prst="rect">
            <a:avLst/>
          </a:prstGeom>
        </p:spPr>
      </p:pic>
      <p:sp>
        <p:nvSpPr>
          <p:cNvPr id="159" name="Freeform 33">
            <a:extLst>
              <a:ext uri="{FF2B5EF4-FFF2-40B4-BE49-F238E27FC236}">
                <a16:creationId xmlns:a16="http://schemas.microsoft.com/office/drawing/2014/main" id="{070928B1-3E69-44AC-A1EE-B4E4270A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6917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6A431-544D-4CAA-9B51-3FD3F3DAD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845585"/>
            <a:ext cx="8915400" cy="1280890"/>
          </a:xfrm>
        </p:spPr>
        <p:txBody>
          <a:bodyPr>
            <a:normAutofit/>
          </a:bodyPr>
          <a:lstStyle/>
          <a:p>
            <a:r>
              <a:rPr lang="en-US" dirty="0"/>
              <a:t>Visiting Walt Disney World in the summer is associated with having children.</a:t>
            </a:r>
          </a:p>
          <a:p>
            <a:r>
              <a:rPr lang="en-US" dirty="0"/>
              <a:t>Does visiting Walt Disney World cause you to have children?</a:t>
            </a:r>
          </a:p>
        </p:txBody>
      </p:sp>
    </p:spTree>
    <p:extLst>
      <p:ext uri="{BB962C8B-B14F-4D97-AF65-F5344CB8AC3E}">
        <p14:creationId xmlns:p14="http://schemas.microsoft.com/office/powerpoint/2010/main" val="3224163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next to a green field&#10;&#10;Description automatically generated">
            <a:extLst>
              <a:ext uri="{FF2B5EF4-FFF2-40B4-BE49-F238E27FC236}">
                <a16:creationId xmlns:a16="http://schemas.microsoft.com/office/drawing/2014/main" id="{9361139E-8B08-47CF-804C-939DB0B093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9" r="33034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69395-0E3A-410B-9E1B-F67364EC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en-US" sz="3300"/>
              <a:t>But what about Rurality and Suicide?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46E8D-2D85-4363-8E5D-BDD8B0FBC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It looks bad for rural Americans: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CDC found that suicide rates are higher and climbing faster for rural Americans than urban Americans (Ivey-Stephenson et al., MMWR, 2017).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suicide rate appears to be highest in the most deprived rural enclaves (Steelesmith et al., JAMA Open, 2019).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Rural VA patients have 20% higher suicide rates both overall (McCarthy et al., 2012), and following psychiatric discharge (Britton et al., 2017).</a:t>
            </a:r>
          </a:p>
        </p:txBody>
      </p:sp>
    </p:spTree>
    <p:extLst>
      <p:ext uri="{BB962C8B-B14F-4D97-AF65-F5344CB8AC3E}">
        <p14:creationId xmlns:p14="http://schemas.microsoft.com/office/powerpoint/2010/main" val="2596628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9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7" name="Group 10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" name="Rectangle 11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BFF06-2F35-4C37-A2BE-8E558C0E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EFFFF"/>
                </a:solidFill>
              </a:rPr>
              <a:t>The CDC found that suicide rates are higher and climbing faster for rural Americans than urban Americans (Ivey-Stephenson et al., MMWR, 2017).</a:t>
            </a:r>
            <a:br>
              <a:rPr lang="en-US" sz="2800" dirty="0">
                <a:solidFill>
                  <a:srgbClr val="FEFFFF"/>
                </a:solidFill>
              </a:rPr>
            </a:br>
            <a:endParaRPr lang="en-US" sz="2800" dirty="0">
              <a:solidFill>
                <a:srgbClr val="FEFFFF"/>
              </a:solidFill>
            </a:endParaRPr>
          </a:p>
        </p:txBody>
      </p:sp>
      <p:sp>
        <p:nvSpPr>
          <p:cNvPr id="128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33ABD-9E99-4508-B88F-1EA119C83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310" y="1052052"/>
            <a:ext cx="7032837" cy="39738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CB25EF-A8A2-43F1-AA57-807449D5AC26}"/>
              </a:ext>
            </a:extLst>
          </p:cNvPr>
          <p:cNvSpPr txBox="1"/>
          <p:nvPr/>
        </p:nvSpPr>
        <p:spPr>
          <a:xfrm>
            <a:off x="314632" y="5109421"/>
            <a:ext cx="442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Death by Suicide Cases Age-Adjusted to Standard US Population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119AC5A2-D93E-4617-8FF4-939AD37AF6BE}"/>
              </a:ext>
            </a:extLst>
          </p:cNvPr>
          <p:cNvSpPr/>
          <p:nvPr/>
        </p:nvSpPr>
        <p:spPr>
          <a:xfrm>
            <a:off x="5344839" y="1558451"/>
            <a:ext cx="2023873" cy="221581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6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9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7" name="Group 10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" name="Rectangle 11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BFF06-2F35-4C37-A2BE-8E558C0E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EFFFF"/>
                </a:solidFill>
              </a:rPr>
              <a:t>The suicide rate appears to be highest in the most deprived rural enclaves (Steelesmith et al., JAMA Open, 2019).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endParaRPr lang="en-US" sz="2800" dirty="0">
              <a:solidFill>
                <a:srgbClr val="FEFFFF"/>
              </a:solidFill>
            </a:endParaRPr>
          </a:p>
        </p:txBody>
      </p:sp>
      <p:sp>
        <p:nvSpPr>
          <p:cNvPr id="128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06B792-7D53-47FC-B937-E0DEC246F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249" y="1219200"/>
            <a:ext cx="7052405" cy="380668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7525560-B42D-460C-AC0A-4F70D1399B1F}"/>
              </a:ext>
            </a:extLst>
          </p:cNvPr>
          <p:cNvSpPr txBox="1"/>
          <p:nvPr/>
        </p:nvSpPr>
        <p:spPr>
          <a:xfrm>
            <a:off x="314632" y="5299376"/>
            <a:ext cx="442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Based on County-Level Data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95E546-A0E5-442C-96B3-6CFD1ADB107A}"/>
              </a:ext>
            </a:extLst>
          </p:cNvPr>
          <p:cNvSpPr/>
          <p:nvPr/>
        </p:nvSpPr>
        <p:spPr>
          <a:xfrm>
            <a:off x="8802623" y="3925824"/>
            <a:ext cx="2023873" cy="268225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51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9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7" name="Group 10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" name="Rectangle 11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BFF06-2F35-4C37-A2BE-8E558C0E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EFFFF"/>
                </a:solidFill>
              </a:rPr>
              <a:t>Rural VA patients have 20% higher suicide rates both </a:t>
            </a:r>
            <a:r>
              <a:rPr lang="en-US" sz="2800" b="1" dirty="0">
                <a:solidFill>
                  <a:srgbClr val="FEFFFF"/>
                </a:solidFill>
              </a:rPr>
              <a:t>overall</a:t>
            </a:r>
            <a:r>
              <a:rPr lang="en-US" sz="2800" dirty="0">
                <a:solidFill>
                  <a:srgbClr val="FEFFFF"/>
                </a:solidFill>
              </a:rPr>
              <a:t> (McCarthy et al., 2012), and following psychiatric discharge (Britton et al., 2017).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endParaRPr lang="en-US" sz="2800" dirty="0">
              <a:solidFill>
                <a:srgbClr val="FEFFFF"/>
              </a:solidFill>
            </a:endParaRPr>
          </a:p>
        </p:txBody>
      </p:sp>
      <p:sp>
        <p:nvSpPr>
          <p:cNvPr id="128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525560-B42D-460C-AC0A-4F70D1399B1F}"/>
              </a:ext>
            </a:extLst>
          </p:cNvPr>
          <p:cNvSpPr txBox="1"/>
          <p:nvPr/>
        </p:nvSpPr>
        <p:spPr>
          <a:xfrm>
            <a:off x="356493" y="5181668"/>
            <a:ext cx="442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entury Gothic" panose="020B0502020202020204"/>
              </a:rPr>
              <a:t>Individual-Level Data adjusted for Age, Gender, Comorbidity, and VISN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AAFC1-4FE1-4C89-98C7-08A266D76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795" y="2586323"/>
            <a:ext cx="7349024" cy="2412000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217812BA-A27F-4A1F-88B6-75280B3BD370}"/>
              </a:ext>
            </a:extLst>
          </p:cNvPr>
          <p:cNvSpPr/>
          <p:nvPr/>
        </p:nvSpPr>
        <p:spPr>
          <a:xfrm>
            <a:off x="4078643" y="4400259"/>
            <a:ext cx="8012705" cy="598064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4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9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7" name="Group 10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" name="Rectangle 11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BFF06-2F35-4C37-A2BE-8E558C0E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EFFFF"/>
                </a:solidFill>
              </a:rPr>
              <a:t>Rural VA patients have 20% higher suicide rates both overall (McCarthy et al., 2012), and </a:t>
            </a:r>
            <a:r>
              <a:rPr lang="en-US" sz="2800" b="1" dirty="0">
                <a:solidFill>
                  <a:srgbClr val="FEFFFF"/>
                </a:solidFill>
              </a:rPr>
              <a:t>following psychiatric discharge </a:t>
            </a:r>
            <a:r>
              <a:rPr lang="en-US" sz="2800" dirty="0">
                <a:solidFill>
                  <a:srgbClr val="FEFFFF"/>
                </a:solidFill>
              </a:rPr>
              <a:t>(Britton et al., 2017).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endParaRPr lang="en-US" sz="2800" dirty="0">
              <a:solidFill>
                <a:srgbClr val="FEFFFF"/>
              </a:solidFill>
            </a:endParaRPr>
          </a:p>
        </p:txBody>
      </p:sp>
      <p:sp>
        <p:nvSpPr>
          <p:cNvPr id="128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525560-B42D-460C-AC0A-4F70D1399B1F}"/>
              </a:ext>
            </a:extLst>
          </p:cNvPr>
          <p:cNvSpPr txBox="1"/>
          <p:nvPr/>
        </p:nvSpPr>
        <p:spPr>
          <a:xfrm>
            <a:off x="356493" y="5181668"/>
            <a:ext cx="442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Individual-Level Data adjusted for Age, Comorbidity, and Rurality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F4E832-D353-40B6-AA45-865910F31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133" y="74361"/>
            <a:ext cx="3532537" cy="669736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B10196B-AC00-4B83-A215-A4647F11A097}"/>
              </a:ext>
            </a:extLst>
          </p:cNvPr>
          <p:cNvSpPr/>
          <p:nvPr/>
        </p:nvSpPr>
        <p:spPr>
          <a:xfrm>
            <a:off x="5128054" y="3304032"/>
            <a:ext cx="4337222" cy="365760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50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37CE2B-7823-4F42-B069-B777E8CB0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3" r="15792" b="-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19291-8AEE-460B-BE37-A80B2136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824751" cy="128089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Perhaps this improved when the VA increased mental health resources at rural CBOCs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E1B14-0474-4A0A-894E-D27BED9B9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2133600"/>
            <a:ext cx="4625882" cy="377762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700" b="1" dirty="0"/>
              <a:t>2007:</a:t>
            </a:r>
            <a:r>
              <a:rPr lang="en-US" sz="1700" dirty="0"/>
              <a:t> The VA Creates the Office of Rural Health to address rural health disparities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Hiring mental health providers at rural CBOCs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Telehealth services and other programs</a:t>
            </a:r>
          </a:p>
          <a:p>
            <a:pPr>
              <a:lnSpc>
                <a:spcPct val="90000"/>
              </a:lnSpc>
            </a:pPr>
            <a:r>
              <a:rPr lang="en-US" sz="1700" b="1" dirty="0"/>
              <a:t>2008: </a:t>
            </a:r>
            <a:r>
              <a:rPr lang="en-US" sz="1700" dirty="0"/>
              <a:t>Development of the VA Suicide Prevention Program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National Suicide Prevention Hotline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Suicide Prevention Coordinators and other programs</a:t>
            </a:r>
          </a:p>
          <a:p>
            <a:pPr>
              <a:lnSpc>
                <a:spcPct val="90000"/>
              </a:lnSpc>
            </a:pPr>
            <a:r>
              <a:rPr lang="en-US" sz="1700" b="1" dirty="0"/>
              <a:t>These initiatives could have been synergistic.</a:t>
            </a:r>
          </a:p>
        </p:txBody>
      </p:sp>
    </p:spTree>
    <p:extLst>
      <p:ext uri="{BB962C8B-B14F-4D97-AF65-F5344CB8AC3E}">
        <p14:creationId xmlns:p14="http://schemas.microsoft.com/office/powerpoint/2010/main" val="327571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1: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Did the Rural-Urban Suicide Disparity Decrease Among VA Patients Following the 2007 implementation of the Office of Rural Health and the 2008 implementation of the VA Suicide Prevention Program? </a:t>
            </a: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9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Build a cohort of all VA patients between 2003 and 2017 and link to the CDC National Death Index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Calculate Annual Suicide Rates for Urban (70%) and Rural (30%) Veterans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Standardize age, sex, and race to the 2017 VA user population using individual-level data.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Examine the Rural-Urban Disparity Each Year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Examine Trends using Joinpoint Regression</a:t>
            </a:r>
          </a:p>
        </p:txBody>
      </p:sp>
    </p:spTree>
    <p:extLst>
      <p:ext uri="{BB962C8B-B14F-4D97-AF65-F5344CB8AC3E}">
        <p14:creationId xmlns:p14="http://schemas.microsoft.com/office/powerpoint/2010/main" val="228804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CADF4631-3C8F-45EE-8D19-4D3E8426B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291099C-17EE-4E0E-B096-C79975050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5" name="Freeform 11">
              <a:extLst>
                <a:ext uri="{FF2B5EF4-FFF2-40B4-BE49-F238E27FC236}">
                  <a16:creationId xmlns:a16="http://schemas.microsoft.com/office/drawing/2014/main" id="{E21C6221-3E1B-4ABD-8172-FAE995E6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2">
              <a:extLst>
                <a:ext uri="{FF2B5EF4-FFF2-40B4-BE49-F238E27FC236}">
                  <a16:creationId xmlns:a16="http://schemas.microsoft.com/office/drawing/2014/main" id="{D3EF5991-93EA-451F-BB82-1ABC4AC0D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3">
              <a:extLst>
                <a:ext uri="{FF2B5EF4-FFF2-40B4-BE49-F238E27FC236}">
                  <a16:creationId xmlns:a16="http://schemas.microsoft.com/office/drawing/2014/main" id="{136F96F7-16E6-48A1-A211-0B4A4D0C8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5C00D000-7FA5-40C4-AB6A-DE3A61AB8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5">
              <a:extLst>
                <a:ext uri="{FF2B5EF4-FFF2-40B4-BE49-F238E27FC236}">
                  <a16:creationId xmlns:a16="http://schemas.microsoft.com/office/drawing/2014/main" id="{5AAEB880-A03D-4743-9060-D7A846FA6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6">
              <a:extLst>
                <a:ext uri="{FF2B5EF4-FFF2-40B4-BE49-F238E27FC236}">
                  <a16:creationId xmlns:a16="http://schemas.microsoft.com/office/drawing/2014/main" id="{CC64DD68-0B96-4DE9-8FD5-3175E4A3F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7">
              <a:extLst>
                <a:ext uri="{FF2B5EF4-FFF2-40B4-BE49-F238E27FC236}">
                  <a16:creationId xmlns:a16="http://schemas.microsoft.com/office/drawing/2014/main" id="{69118400-C17B-4068-86D3-93CAE7702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117FA22F-CBA8-4CF5-B8CC-2D169B67E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8FB2D443-8598-4CEE-AED2-BEF49AA95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92593E33-68AF-485D-99D0-080CEA1971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1">
              <a:extLst>
                <a:ext uri="{FF2B5EF4-FFF2-40B4-BE49-F238E27FC236}">
                  <a16:creationId xmlns:a16="http://schemas.microsoft.com/office/drawing/2014/main" id="{96A28427-575C-4904-AC4B-3DD62801D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2">
              <a:extLst>
                <a:ext uri="{FF2B5EF4-FFF2-40B4-BE49-F238E27FC236}">
                  <a16:creationId xmlns:a16="http://schemas.microsoft.com/office/drawing/2014/main" id="{782FA736-DE89-4D13-B0A7-3906B32CE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9BB07D-BF70-4675-86E4-3D80413E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054" y="4818645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dirty="0"/>
              <a:t>Study 1 Result A: Yearly Rural-Urban Death by Suicide Disparity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89F50F-2247-4BAA-9778-5120D711A13B}"/>
              </a:ext>
            </a:extLst>
          </p:cNvPr>
          <p:cNvSpPr txBox="1"/>
          <p:nvPr/>
        </p:nvSpPr>
        <p:spPr>
          <a:xfrm>
            <a:off x="2383899" y="6068927"/>
            <a:ext cx="8915399" cy="507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0" lvl="0" fontAlgn="auto">
              <a:spcBef>
                <a:spcPts val="1000"/>
              </a:spcBef>
              <a:buClr>
                <a:schemeClr val="accent1"/>
              </a:buClr>
              <a:buSzTx/>
              <a:tabLst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Individual-Level Data adjusted for Age, Gender, and Race</a:t>
            </a: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A54B62D-FC5C-4E1A-8D8B-279576FE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9" name="Freeform 27">
              <a:extLst>
                <a:ext uri="{FF2B5EF4-FFF2-40B4-BE49-F238E27FC236}">
                  <a16:creationId xmlns:a16="http://schemas.microsoft.com/office/drawing/2014/main" id="{4706D2CB-CE4C-4F40-B189-FD7BB446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8">
              <a:extLst>
                <a:ext uri="{FF2B5EF4-FFF2-40B4-BE49-F238E27FC236}">
                  <a16:creationId xmlns:a16="http://schemas.microsoft.com/office/drawing/2014/main" id="{2714CF7E-2DF6-4F91-8BB2-D62E8B54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9">
              <a:extLst>
                <a:ext uri="{FF2B5EF4-FFF2-40B4-BE49-F238E27FC236}">
                  <a16:creationId xmlns:a16="http://schemas.microsoft.com/office/drawing/2014/main" id="{F30DCFE1-624D-4D3C-AC61-757C2FF35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0">
              <a:extLst>
                <a:ext uri="{FF2B5EF4-FFF2-40B4-BE49-F238E27FC236}">
                  <a16:creationId xmlns:a16="http://schemas.microsoft.com/office/drawing/2014/main" id="{BF08ABFE-DD31-4F1F-9520-93CC613C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1">
              <a:extLst>
                <a:ext uri="{FF2B5EF4-FFF2-40B4-BE49-F238E27FC236}">
                  <a16:creationId xmlns:a16="http://schemas.microsoft.com/office/drawing/2014/main" id="{ADFB2DBD-F00A-4820-876F-4E75F216B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2">
              <a:extLst>
                <a:ext uri="{FF2B5EF4-FFF2-40B4-BE49-F238E27FC236}">
                  <a16:creationId xmlns:a16="http://schemas.microsoft.com/office/drawing/2014/main" id="{3F85387B-5668-4570-BC5C-AA89417C7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3">
              <a:extLst>
                <a:ext uri="{FF2B5EF4-FFF2-40B4-BE49-F238E27FC236}">
                  <a16:creationId xmlns:a16="http://schemas.microsoft.com/office/drawing/2014/main" id="{FEA70EF6-623D-453D-8360-1B0C142A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4">
              <a:extLst>
                <a:ext uri="{FF2B5EF4-FFF2-40B4-BE49-F238E27FC236}">
                  <a16:creationId xmlns:a16="http://schemas.microsoft.com/office/drawing/2014/main" id="{FE3B449C-A5FE-44B9-A01C-A115C37D3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5">
              <a:extLst>
                <a:ext uri="{FF2B5EF4-FFF2-40B4-BE49-F238E27FC236}">
                  <a16:creationId xmlns:a16="http://schemas.microsoft.com/office/drawing/2014/main" id="{BD672E89-DAB4-41AE-891D-6B6A52B0E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6">
              <a:extLst>
                <a:ext uri="{FF2B5EF4-FFF2-40B4-BE49-F238E27FC236}">
                  <a16:creationId xmlns:a16="http://schemas.microsoft.com/office/drawing/2014/main" id="{C69123C3-F0F9-4AA7-BA7B-9E5E0AF27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37">
              <a:extLst>
                <a:ext uri="{FF2B5EF4-FFF2-40B4-BE49-F238E27FC236}">
                  <a16:creationId xmlns:a16="http://schemas.microsoft.com/office/drawing/2014/main" id="{E10779C5-3DD9-489D-9A2D-EF45B7BE3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8">
              <a:extLst>
                <a:ext uri="{FF2B5EF4-FFF2-40B4-BE49-F238E27FC236}">
                  <a16:creationId xmlns:a16="http://schemas.microsoft.com/office/drawing/2014/main" id="{1D3B4B35-2090-4DA8-ADBE-DD888B4E1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6FA917F-43A3-4FA3-A085-59D0DC39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C87A8B-A740-4995-BD12-8A3206BCE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381" y="320812"/>
            <a:ext cx="9321413" cy="4298390"/>
          </a:xfrm>
          <a:prstGeom prst="rect">
            <a:avLst/>
          </a:prstGeom>
        </p:spPr>
      </p:pic>
      <p:sp>
        <p:nvSpPr>
          <p:cNvPr id="114" name="Freeform 33">
            <a:extLst>
              <a:ext uri="{FF2B5EF4-FFF2-40B4-BE49-F238E27FC236}">
                <a16:creationId xmlns:a16="http://schemas.microsoft.com/office/drawing/2014/main" id="{9CBF007B-8C8C-4F79-B037-9F4C61F9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76D464A1-D450-3A8D-648B-8BD2A6B85A6F}"/>
              </a:ext>
            </a:extLst>
          </p:cNvPr>
          <p:cNvSpPr/>
          <p:nvPr/>
        </p:nvSpPr>
        <p:spPr>
          <a:xfrm>
            <a:off x="4984175" y="677339"/>
            <a:ext cx="496614" cy="890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ORH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A88617E-EAE4-457C-D808-75E13E5B547C}"/>
              </a:ext>
            </a:extLst>
          </p:cNvPr>
          <p:cNvSpPr/>
          <p:nvPr/>
        </p:nvSpPr>
        <p:spPr>
          <a:xfrm>
            <a:off x="5571585" y="677339"/>
            <a:ext cx="496614" cy="890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SPP</a:t>
            </a:r>
          </a:p>
        </p:txBody>
      </p:sp>
    </p:spTree>
    <p:extLst>
      <p:ext uri="{BB962C8B-B14F-4D97-AF65-F5344CB8AC3E}">
        <p14:creationId xmlns:p14="http://schemas.microsoft.com/office/powerpoint/2010/main" val="792109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CADF4631-3C8F-45EE-8D19-4D3E8426B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291099C-17EE-4E0E-B096-C79975050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6" name="Freeform 11">
              <a:extLst>
                <a:ext uri="{FF2B5EF4-FFF2-40B4-BE49-F238E27FC236}">
                  <a16:creationId xmlns:a16="http://schemas.microsoft.com/office/drawing/2014/main" id="{E21C6221-3E1B-4ABD-8172-FAE995E6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2">
              <a:extLst>
                <a:ext uri="{FF2B5EF4-FFF2-40B4-BE49-F238E27FC236}">
                  <a16:creationId xmlns:a16="http://schemas.microsoft.com/office/drawing/2014/main" id="{D3EF5991-93EA-451F-BB82-1ABC4AC0D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3">
              <a:extLst>
                <a:ext uri="{FF2B5EF4-FFF2-40B4-BE49-F238E27FC236}">
                  <a16:creationId xmlns:a16="http://schemas.microsoft.com/office/drawing/2014/main" id="{136F96F7-16E6-48A1-A211-0B4A4D0C8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14">
              <a:extLst>
                <a:ext uri="{FF2B5EF4-FFF2-40B4-BE49-F238E27FC236}">
                  <a16:creationId xmlns:a16="http://schemas.microsoft.com/office/drawing/2014/main" id="{5C00D000-7FA5-40C4-AB6A-DE3A61AB8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15">
              <a:extLst>
                <a:ext uri="{FF2B5EF4-FFF2-40B4-BE49-F238E27FC236}">
                  <a16:creationId xmlns:a16="http://schemas.microsoft.com/office/drawing/2014/main" id="{5AAEB880-A03D-4743-9060-D7A846FA6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16">
              <a:extLst>
                <a:ext uri="{FF2B5EF4-FFF2-40B4-BE49-F238E27FC236}">
                  <a16:creationId xmlns:a16="http://schemas.microsoft.com/office/drawing/2014/main" id="{CC64DD68-0B96-4DE9-8FD5-3175E4A3F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id="{69118400-C17B-4068-86D3-93CAE7702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18">
              <a:extLst>
                <a:ext uri="{FF2B5EF4-FFF2-40B4-BE49-F238E27FC236}">
                  <a16:creationId xmlns:a16="http://schemas.microsoft.com/office/drawing/2014/main" id="{117FA22F-CBA8-4CF5-B8CC-2D169B67E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8FB2D443-8598-4CEE-AED2-BEF49AA95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20">
              <a:extLst>
                <a:ext uri="{FF2B5EF4-FFF2-40B4-BE49-F238E27FC236}">
                  <a16:creationId xmlns:a16="http://schemas.microsoft.com/office/drawing/2014/main" id="{92593E33-68AF-485D-99D0-080CEA1971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21">
              <a:extLst>
                <a:ext uri="{FF2B5EF4-FFF2-40B4-BE49-F238E27FC236}">
                  <a16:creationId xmlns:a16="http://schemas.microsoft.com/office/drawing/2014/main" id="{96A28427-575C-4904-AC4B-3DD62801D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22">
              <a:extLst>
                <a:ext uri="{FF2B5EF4-FFF2-40B4-BE49-F238E27FC236}">
                  <a16:creationId xmlns:a16="http://schemas.microsoft.com/office/drawing/2014/main" id="{782FA736-DE89-4D13-B0A7-3906B32CE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9BB07D-BF70-4675-86E4-3D80413E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253" y="4950955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dirty="0"/>
              <a:t>Study 1 Result B: Rural and Urban Suicide Trends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89F50F-2247-4BAA-9778-5120D711A13B}"/>
              </a:ext>
            </a:extLst>
          </p:cNvPr>
          <p:cNvSpPr txBox="1"/>
          <p:nvPr/>
        </p:nvSpPr>
        <p:spPr>
          <a:xfrm>
            <a:off x="2589212" y="6019013"/>
            <a:ext cx="8915399" cy="507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0" lvl="0" fontAlgn="auto">
              <a:spcBef>
                <a:spcPts val="1000"/>
              </a:spcBef>
              <a:buClr>
                <a:schemeClr val="accent1"/>
              </a:buClr>
              <a:buSzTx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Individual-Level Data adjusted for Age, Gender, and Race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A54B62D-FC5C-4E1A-8D8B-279576FE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40" name="Freeform 27">
              <a:extLst>
                <a:ext uri="{FF2B5EF4-FFF2-40B4-BE49-F238E27FC236}">
                  <a16:creationId xmlns:a16="http://schemas.microsoft.com/office/drawing/2014/main" id="{4706D2CB-CE4C-4F40-B189-FD7BB446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28">
              <a:extLst>
                <a:ext uri="{FF2B5EF4-FFF2-40B4-BE49-F238E27FC236}">
                  <a16:creationId xmlns:a16="http://schemas.microsoft.com/office/drawing/2014/main" id="{2714CF7E-2DF6-4F91-8BB2-D62E8B54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29">
              <a:extLst>
                <a:ext uri="{FF2B5EF4-FFF2-40B4-BE49-F238E27FC236}">
                  <a16:creationId xmlns:a16="http://schemas.microsoft.com/office/drawing/2014/main" id="{F30DCFE1-624D-4D3C-AC61-757C2FF35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30">
              <a:extLst>
                <a:ext uri="{FF2B5EF4-FFF2-40B4-BE49-F238E27FC236}">
                  <a16:creationId xmlns:a16="http://schemas.microsoft.com/office/drawing/2014/main" id="{BF08ABFE-DD31-4F1F-9520-93CC613C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31">
              <a:extLst>
                <a:ext uri="{FF2B5EF4-FFF2-40B4-BE49-F238E27FC236}">
                  <a16:creationId xmlns:a16="http://schemas.microsoft.com/office/drawing/2014/main" id="{ADFB2DBD-F00A-4820-876F-4E75F216B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32">
              <a:extLst>
                <a:ext uri="{FF2B5EF4-FFF2-40B4-BE49-F238E27FC236}">
                  <a16:creationId xmlns:a16="http://schemas.microsoft.com/office/drawing/2014/main" id="{3F85387B-5668-4570-BC5C-AA89417C7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33">
              <a:extLst>
                <a:ext uri="{FF2B5EF4-FFF2-40B4-BE49-F238E27FC236}">
                  <a16:creationId xmlns:a16="http://schemas.microsoft.com/office/drawing/2014/main" id="{FEA70EF6-623D-453D-8360-1B0C142A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34">
              <a:extLst>
                <a:ext uri="{FF2B5EF4-FFF2-40B4-BE49-F238E27FC236}">
                  <a16:creationId xmlns:a16="http://schemas.microsoft.com/office/drawing/2014/main" id="{FE3B449C-A5FE-44B9-A01C-A115C37D3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 35">
              <a:extLst>
                <a:ext uri="{FF2B5EF4-FFF2-40B4-BE49-F238E27FC236}">
                  <a16:creationId xmlns:a16="http://schemas.microsoft.com/office/drawing/2014/main" id="{BD672E89-DAB4-41AE-891D-6B6A52B0E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 36">
              <a:extLst>
                <a:ext uri="{FF2B5EF4-FFF2-40B4-BE49-F238E27FC236}">
                  <a16:creationId xmlns:a16="http://schemas.microsoft.com/office/drawing/2014/main" id="{C69123C3-F0F9-4AA7-BA7B-9E5E0AF27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 37">
              <a:extLst>
                <a:ext uri="{FF2B5EF4-FFF2-40B4-BE49-F238E27FC236}">
                  <a16:creationId xmlns:a16="http://schemas.microsoft.com/office/drawing/2014/main" id="{E10779C5-3DD9-489D-9A2D-EF45B7BE3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38">
              <a:extLst>
                <a:ext uri="{FF2B5EF4-FFF2-40B4-BE49-F238E27FC236}">
                  <a16:creationId xmlns:a16="http://schemas.microsoft.com/office/drawing/2014/main" id="{1D3B4B35-2090-4DA8-ADBE-DD888B4E1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6FA917F-43A3-4FA3-A085-59D0DC39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692FCB-F5C2-426C-A360-1020A6E1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63" y="331798"/>
            <a:ext cx="9749885" cy="4521811"/>
          </a:xfrm>
          <a:prstGeom prst="rect">
            <a:avLst/>
          </a:prstGeom>
        </p:spPr>
      </p:pic>
      <p:sp>
        <p:nvSpPr>
          <p:cNvPr id="155" name="Freeform 33">
            <a:extLst>
              <a:ext uri="{FF2B5EF4-FFF2-40B4-BE49-F238E27FC236}">
                <a16:creationId xmlns:a16="http://schemas.microsoft.com/office/drawing/2014/main" id="{9CBF007B-8C8C-4F79-B037-9F4C61F9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861AF85-1ED8-90EA-2B11-F71D60EE8493}"/>
              </a:ext>
            </a:extLst>
          </p:cNvPr>
          <p:cNvSpPr/>
          <p:nvPr/>
        </p:nvSpPr>
        <p:spPr>
          <a:xfrm>
            <a:off x="4984175" y="677339"/>
            <a:ext cx="496614" cy="890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ORH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046779D-1893-8B5C-644B-D4794C5F7360}"/>
              </a:ext>
            </a:extLst>
          </p:cNvPr>
          <p:cNvSpPr/>
          <p:nvPr/>
        </p:nvSpPr>
        <p:spPr>
          <a:xfrm>
            <a:off x="5571585" y="677339"/>
            <a:ext cx="496614" cy="890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SPP</a:t>
            </a:r>
          </a:p>
        </p:txBody>
      </p:sp>
    </p:spTree>
    <p:extLst>
      <p:ext uri="{BB962C8B-B14F-4D97-AF65-F5344CB8AC3E}">
        <p14:creationId xmlns:p14="http://schemas.microsoft.com/office/powerpoint/2010/main" val="3360943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9FEE18-0278-43E6-93F3-3CCCAAA1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31" y="434086"/>
            <a:ext cx="4173483" cy="9598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Study 1 Interpretation:  That Seems Incorrect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754D4-B67C-4F9F-94DC-DE919DE92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0" y="1393921"/>
            <a:ext cx="4150804" cy="52956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doesn’t look like there is a rural-urban suicide disparity among VA Patients.</a:t>
            </a:r>
          </a:p>
          <a:p>
            <a:pPr lvl="1"/>
            <a:r>
              <a:rPr lang="en-US" dirty="0"/>
              <a:t>Something must be going on with the data.</a:t>
            </a:r>
          </a:p>
          <a:p>
            <a:r>
              <a:rPr lang="en-US" dirty="0"/>
              <a:t>Seems like Rural VA Patients are Mostly White.  </a:t>
            </a:r>
          </a:p>
          <a:p>
            <a:r>
              <a:rPr lang="en-US" dirty="0"/>
              <a:t>Suicide Risk Per 100,000:</a:t>
            </a:r>
          </a:p>
          <a:p>
            <a:pPr lvl="1"/>
            <a:r>
              <a:rPr lang="en-US" dirty="0"/>
              <a:t>White</a:t>
            </a:r>
          </a:p>
          <a:p>
            <a:pPr lvl="2"/>
            <a:r>
              <a:rPr lang="en-US" dirty="0"/>
              <a:t>Rural:  34.3</a:t>
            </a:r>
          </a:p>
          <a:p>
            <a:pPr lvl="2"/>
            <a:r>
              <a:rPr lang="en-US" dirty="0"/>
              <a:t>Urban: 34.7</a:t>
            </a:r>
          </a:p>
          <a:p>
            <a:pPr lvl="1"/>
            <a:r>
              <a:rPr lang="en-US" dirty="0"/>
              <a:t>Black</a:t>
            </a:r>
          </a:p>
          <a:p>
            <a:pPr lvl="2"/>
            <a:r>
              <a:rPr lang="en-US" dirty="0"/>
              <a:t>Rural: 9.9</a:t>
            </a:r>
          </a:p>
          <a:p>
            <a:pPr lvl="2"/>
            <a:r>
              <a:rPr lang="en-US" dirty="0"/>
              <a:t>Urban: 10.5</a:t>
            </a:r>
          </a:p>
          <a:p>
            <a:pPr lvl="1"/>
            <a:r>
              <a:rPr lang="en-US" dirty="0"/>
              <a:t>Hispanic</a:t>
            </a:r>
          </a:p>
          <a:p>
            <a:pPr lvl="2"/>
            <a:r>
              <a:rPr lang="en-US" dirty="0"/>
              <a:t>Rural: 20.8</a:t>
            </a:r>
          </a:p>
          <a:p>
            <a:pPr lvl="2"/>
            <a:r>
              <a:rPr lang="en-US" dirty="0"/>
              <a:t>Urban: 16.5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F93D9-351F-4E94-B37B-327543EA4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724" y="397739"/>
            <a:ext cx="7320055" cy="6169761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C98725-ADEC-4953-8587-4ABA0FAF4EF9}"/>
              </a:ext>
            </a:extLst>
          </p:cNvPr>
          <p:cNvSpPr/>
          <p:nvPr/>
        </p:nvSpPr>
        <p:spPr>
          <a:xfrm>
            <a:off x="4299502" y="2128852"/>
            <a:ext cx="7892497" cy="806853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27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57D39-C931-4449-B6B2-59A24376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1 Conclusion:  We May Looking at an Ecological Fallacy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4B7D-EF87-4469-B874-15B390852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VA Studies Controlled for Age and Sex but not Race.</a:t>
            </a:r>
          </a:p>
          <a:p>
            <a:r>
              <a:rPr lang="en-US" b="1" dirty="0"/>
              <a:t>White VA Patients were at Especially High Risk for Suicide. </a:t>
            </a:r>
          </a:p>
          <a:p>
            <a:r>
              <a:rPr lang="en-US" b="1" dirty="0"/>
              <a:t>White VA Patients Lived Disproportionally in Rural Areas.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Odds Ratio of Rural versus Urban Suicide, </a:t>
            </a:r>
            <a:r>
              <a:rPr lang="en-US" u="sng" dirty="0"/>
              <a:t>Adjusted for Age and Sex:</a:t>
            </a:r>
          </a:p>
          <a:p>
            <a:pPr lvl="1"/>
            <a:r>
              <a:rPr lang="en-US" b="1" dirty="0"/>
              <a:t>1.18 (95% CI: 1.07-1.29; p&lt;0.001)</a:t>
            </a:r>
          </a:p>
          <a:p>
            <a:pPr lvl="1"/>
            <a:r>
              <a:rPr lang="en-US" dirty="0"/>
              <a:t>About the same as McCarthy et al. (2012), Britton et al. (2017)</a:t>
            </a:r>
          </a:p>
          <a:p>
            <a:r>
              <a:rPr lang="en-US" dirty="0"/>
              <a:t>Odds Ratio of Rural versus Urban Suicide, </a:t>
            </a:r>
            <a:r>
              <a:rPr lang="en-US" u="sng" dirty="0"/>
              <a:t>Adjusted for Age, Sex, and Race:</a:t>
            </a:r>
          </a:p>
          <a:p>
            <a:pPr lvl="1"/>
            <a:r>
              <a:rPr lang="en-US" b="1" dirty="0"/>
              <a:t>1.03 (95% CI: 0.94-1.13; p=0.485)</a:t>
            </a:r>
          </a:p>
        </p:txBody>
      </p:sp>
    </p:spTree>
    <p:extLst>
      <p:ext uri="{BB962C8B-B14F-4D97-AF65-F5344CB8AC3E}">
        <p14:creationId xmlns:p14="http://schemas.microsoft.com/office/powerpoint/2010/main" val="1812837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2: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How do suicide trends compare by race and rurality?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Split the Cohort into Six Race/Ethnicity-Rurality Strata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White Non-Hispanic: Rural and Urban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Black Non-Hispanic: Rural and Urban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Hispanic: Rural and Urban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Summarized age- and sex-adjusted suicide rates across three-year periods to ensure rate stability.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Tested for significant rural-urban differences within each race/ethnicity stratum using a Z-test.</a:t>
            </a:r>
          </a:p>
        </p:txBody>
      </p:sp>
    </p:spTree>
    <p:extLst>
      <p:ext uri="{BB962C8B-B14F-4D97-AF65-F5344CB8AC3E}">
        <p14:creationId xmlns:p14="http://schemas.microsoft.com/office/powerpoint/2010/main" val="3447519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E146-DAD5-4ED6-8C10-17F78060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125" y="123505"/>
            <a:ext cx="8911687" cy="1280890"/>
          </a:xfrm>
        </p:spPr>
        <p:txBody>
          <a:bodyPr/>
          <a:lstStyle/>
          <a:p>
            <a:r>
              <a:rPr lang="en-US" dirty="0"/>
              <a:t>Study 2 Result: Trends in Suicide Rates Among VA Patients by Race/Ethnicity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B9E3B-0BE4-1F6B-FB10-09330C159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201" y="1404395"/>
            <a:ext cx="6083598" cy="511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05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25678-F683-4BA1-A7B5-E17A7F665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>
                <a:solidFill>
                  <a:srgbClr val="FEFFFF"/>
                </a:solidFill>
              </a:rPr>
              <a:t>Study 2 Interpretation: Whether Rurality Is a Risk Factor for Suicide Depends on Race/Ethnicity</a:t>
            </a:r>
          </a:p>
        </p:txBody>
      </p:sp>
      <p:sp>
        <p:nvSpPr>
          <p:cNvPr id="91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CCAA9-9549-39A9-CF95-0FFA2DFA0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244" y="499308"/>
            <a:ext cx="6900626" cy="44113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A7D41C1-6662-973B-9BAC-5EF57150B674}"/>
              </a:ext>
            </a:extLst>
          </p:cNvPr>
          <p:cNvSpPr/>
          <p:nvPr/>
        </p:nvSpPr>
        <p:spPr>
          <a:xfrm>
            <a:off x="4129820" y="441650"/>
            <a:ext cx="7892497" cy="1622820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33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4CDB-A3E7-49E8-B3A7-285A5BF8D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4499" y="3429000"/>
            <a:ext cx="8915399" cy="255316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Part B</a:t>
            </a:r>
            <a:br>
              <a:rPr lang="en-US" dirty="0"/>
            </a:br>
            <a:r>
              <a:rPr lang="en-US" dirty="0"/>
              <a:t>Rural Hispanic VA Patients </a:t>
            </a:r>
            <a:r>
              <a:rPr lang="en-US" i="1" dirty="0"/>
              <a:t>Do</a:t>
            </a:r>
            <a:r>
              <a:rPr lang="en-US" dirty="0"/>
              <a:t> Have a Higher Rate of Death by Suicide.</a:t>
            </a:r>
          </a:p>
        </p:txBody>
      </p:sp>
    </p:spTree>
    <p:extLst>
      <p:ext uri="{BB962C8B-B14F-4D97-AF65-F5344CB8AC3E}">
        <p14:creationId xmlns:p14="http://schemas.microsoft.com/office/powerpoint/2010/main" val="3674202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3: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Are we identifying Rural Hispanic VA Patients as well as we could?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Office of Management and Budget (OMB) sets federal standards for race and ethnicity reporting.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Race Categories: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American Indian or Alaska Native (AIAN)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Asian 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Black or African American (“Black”)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Native American or Other Pacific Islander (NHPI)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White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Ethnicity Categories: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Hispanic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Non-Hispanic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Self-Report Preferred</a:t>
            </a:r>
          </a:p>
        </p:txBody>
      </p:sp>
    </p:spTree>
    <p:extLst>
      <p:ext uri="{BB962C8B-B14F-4D97-AF65-F5344CB8AC3E}">
        <p14:creationId xmlns:p14="http://schemas.microsoft.com/office/powerpoint/2010/main" val="2453403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/>
              <a:t>Study 3:</a:t>
            </a:r>
            <a:r>
              <a:rPr lang="en-US" sz="2500"/>
              <a:t> </a:t>
            </a:r>
            <a:br>
              <a:rPr lang="en-US" sz="2500"/>
            </a:br>
            <a:br>
              <a:rPr lang="en-US" sz="2500"/>
            </a:br>
            <a:r>
              <a:rPr lang="en-US" sz="2500"/>
              <a:t>Available Sources of Race and Ethnicity Data for VA Patients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8" name="Content Placeholder 2">
            <a:extLst>
              <a:ext uri="{FF2B5EF4-FFF2-40B4-BE49-F238E27FC236}">
                <a16:creationId xmlns:a16="http://schemas.microsoft.com/office/drawing/2014/main" id="{F1682C3C-9D7A-52B1-6BA2-E8E47F598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316882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574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/>
              <a:t>Study 3:</a:t>
            </a:r>
            <a:r>
              <a:rPr lang="en-US"/>
              <a:t> </a:t>
            </a:r>
            <a:br>
              <a:rPr lang="en-US"/>
            </a:br>
            <a:br>
              <a:rPr lang="en-US"/>
            </a:br>
            <a:r>
              <a:rPr lang="en-US"/>
              <a:t>Strategy to prioritize race and ethnicity data when missing or conflicting.</a:t>
            </a:r>
          </a:p>
        </p:txBody>
      </p:sp>
      <p:sp>
        <p:nvSpPr>
          <p:cNvPr id="93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68" y="1059872"/>
            <a:ext cx="6224244" cy="4851350"/>
          </a:xfrm>
        </p:spPr>
        <p:txBody>
          <a:bodyPr>
            <a:normAutofit/>
          </a:bodyPr>
          <a:lstStyle/>
          <a:p>
            <a:r>
              <a:rPr lang="en-US"/>
              <a:t>Use SHEP self-reported data as gold-standard.</a:t>
            </a:r>
          </a:p>
          <a:p>
            <a:r>
              <a:rPr lang="en-US"/>
              <a:t>Calculate PPV using other available sources for each race and ethnicity category.</a:t>
            </a:r>
          </a:p>
          <a:p>
            <a:r>
              <a:rPr lang="en-US"/>
              <a:t>Combined NHPI and Asian (NHPIA) due to coding inconsistencies across sources.</a:t>
            </a:r>
          </a:p>
          <a:p>
            <a:r>
              <a:rPr lang="en-US"/>
              <a:t>Each race and ethnicity value is filled in separately first by SHEP and by the source with highest PPV when no SHEP self-identified value is available.</a:t>
            </a:r>
          </a:p>
          <a:p>
            <a:r>
              <a:rPr lang="en-US"/>
              <a:t>Algorithm (2000-2018 VA Population):</a:t>
            </a:r>
          </a:p>
          <a:p>
            <a:pPr lvl="1"/>
            <a:r>
              <a:rPr lang="en-US"/>
              <a:t>Race – SHEP, CMS, CDW, MedSAS, VADIR</a:t>
            </a:r>
          </a:p>
          <a:p>
            <a:pPr lvl="1"/>
            <a:r>
              <a:rPr lang="en-US"/>
              <a:t>Ethnicity – SHEP, CDW, MedSAS, VADIR, CMS</a:t>
            </a:r>
          </a:p>
        </p:txBody>
      </p:sp>
    </p:spTree>
    <p:extLst>
      <p:ext uri="{BB962C8B-B14F-4D97-AF65-F5344CB8AC3E}">
        <p14:creationId xmlns:p14="http://schemas.microsoft.com/office/powerpoint/2010/main" val="1596540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E146-DAD5-4ED6-8C10-17F78060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057" y="347440"/>
            <a:ext cx="6827882" cy="1280890"/>
          </a:xfrm>
        </p:spPr>
        <p:txBody>
          <a:bodyPr/>
          <a:lstStyle/>
          <a:p>
            <a:r>
              <a:rPr lang="en-US" dirty="0"/>
              <a:t>Study 3 Result: Comparison of Algorithm to CDW Data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1D922E7-2C14-818C-D35E-717AB1E9E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9185"/>
              </p:ext>
            </p:extLst>
          </p:nvPr>
        </p:nvGraphicFramePr>
        <p:xfrm>
          <a:off x="2997198" y="1898918"/>
          <a:ext cx="6197601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867">
                  <a:extLst>
                    <a:ext uri="{9D8B030D-6E8A-4147-A177-3AD203B41FA5}">
                      <a16:colId xmlns:a16="http://schemas.microsoft.com/office/drawing/2014/main" val="2126372559"/>
                    </a:ext>
                  </a:extLst>
                </a:gridCol>
                <a:gridCol w="2065867">
                  <a:extLst>
                    <a:ext uri="{9D8B030D-6E8A-4147-A177-3AD203B41FA5}">
                      <a16:colId xmlns:a16="http://schemas.microsoft.com/office/drawing/2014/main" val="2165702909"/>
                    </a:ext>
                  </a:extLst>
                </a:gridCol>
                <a:gridCol w="2065867">
                  <a:extLst>
                    <a:ext uri="{9D8B030D-6E8A-4147-A177-3AD203B41FA5}">
                      <a16:colId xmlns:a16="http://schemas.microsoft.com/office/drawing/2014/main" val="2219251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CDW Data Alone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Multi-Source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77743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Frequency for Race (%)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7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NHPIA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9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2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1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3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Multiple Races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1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80451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Frequency for Ethnicity (%)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8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8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Non-Hispanic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2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76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246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4: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What are some ways that Rural and Urban Hispanic VA Patients Differ?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Used Updated Race and Ethnicity Coding Algorithm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Categorized Rural and Urban Hispanic VA Patients into Rural and Urban, by first available VA use.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Examined geographic distribution by rural and urban counties.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Compared individual-level characteristics from CDW and area characteristics from Area Deprivation Index (ADI) and American Community Survey (ACS) between rural and urban.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Examined changes in characteristics over time 2001-2018.</a:t>
            </a:r>
          </a:p>
        </p:txBody>
      </p:sp>
    </p:spTree>
    <p:extLst>
      <p:ext uri="{BB962C8B-B14F-4D97-AF65-F5344CB8AC3E}">
        <p14:creationId xmlns:p14="http://schemas.microsoft.com/office/powerpoint/2010/main" val="3821804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6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04FFCB0A-A21A-4D0F-AE1C-6EC8ED79A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81DDC0B-F2D9-4A55-A60C-E0532B46C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6" name="Freeform 11">
              <a:extLst>
                <a:ext uri="{FF2B5EF4-FFF2-40B4-BE49-F238E27FC236}">
                  <a16:creationId xmlns:a16="http://schemas.microsoft.com/office/drawing/2014/main" id="{60C4C88B-2AA4-43CA-9F8F-3FB2B5D7D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2">
              <a:extLst>
                <a:ext uri="{FF2B5EF4-FFF2-40B4-BE49-F238E27FC236}">
                  <a16:creationId xmlns:a16="http://schemas.microsoft.com/office/drawing/2014/main" id="{1E062DFF-2E6B-420E-AEFE-FB8082B29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3">
              <a:extLst>
                <a:ext uri="{FF2B5EF4-FFF2-40B4-BE49-F238E27FC236}">
                  <a16:creationId xmlns:a16="http://schemas.microsoft.com/office/drawing/2014/main" id="{37DD0A2B-B295-4280-B8DA-0DC58312C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14">
              <a:extLst>
                <a:ext uri="{FF2B5EF4-FFF2-40B4-BE49-F238E27FC236}">
                  <a16:creationId xmlns:a16="http://schemas.microsoft.com/office/drawing/2014/main" id="{83B6198C-5321-4CBD-A21D-B413234BF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15">
              <a:extLst>
                <a:ext uri="{FF2B5EF4-FFF2-40B4-BE49-F238E27FC236}">
                  <a16:creationId xmlns:a16="http://schemas.microsoft.com/office/drawing/2014/main" id="{CA21CB5E-7E99-4448-8DD0-FA87EAC3C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16">
              <a:extLst>
                <a:ext uri="{FF2B5EF4-FFF2-40B4-BE49-F238E27FC236}">
                  <a16:creationId xmlns:a16="http://schemas.microsoft.com/office/drawing/2014/main" id="{5675BC7F-097E-4C82-8B98-05F11E34F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CF36D428-039F-4D57-83E9-C9E49A8EE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8">
              <a:extLst>
                <a:ext uri="{FF2B5EF4-FFF2-40B4-BE49-F238E27FC236}">
                  <a16:creationId xmlns:a16="http://schemas.microsoft.com/office/drawing/2014/main" id="{9C846992-7277-412B-8F89-BF12BBBBE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9">
              <a:extLst>
                <a:ext uri="{FF2B5EF4-FFF2-40B4-BE49-F238E27FC236}">
                  <a16:creationId xmlns:a16="http://schemas.microsoft.com/office/drawing/2014/main" id="{2FFB1517-7128-4059-90D1-7FE4A5155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20">
              <a:extLst>
                <a:ext uri="{FF2B5EF4-FFF2-40B4-BE49-F238E27FC236}">
                  <a16:creationId xmlns:a16="http://schemas.microsoft.com/office/drawing/2014/main" id="{C0835D29-A969-4B36-823D-204135853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21">
              <a:extLst>
                <a:ext uri="{FF2B5EF4-FFF2-40B4-BE49-F238E27FC236}">
                  <a16:creationId xmlns:a16="http://schemas.microsoft.com/office/drawing/2014/main" id="{E513FF63-116C-4620-AA46-03788BE5F1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22">
              <a:extLst>
                <a:ext uri="{FF2B5EF4-FFF2-40B4-BE49-F238E27FC236}">
                  <a16:creationId xmlns:a16="http://schemas.microsoft.com/office/drawing/2014/main" id="{EF361EF8-880C-41F9-8051-9F05A8C20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19E146-DAD5-4ED6-8C10-17F78060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714" y="4787288"/>
            <a:ext cx="9279512" cy="6302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800" dirty="0"/>
              <a:t>Study 4 Results: Geographic Distribution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BF9A995-2C32-4FB7-B5F3-E417B7DE0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30" name="Freeform 27">
              <a:extLst>
                <a:ext uri="{FF2B5EF4-FFF2-40B4-BE49-F238E27FC236}">
                  <a16:creationId xmlns:a16="http://schemas.microsoft.com/office/drawing/2014/main" id="{0F4ECCFB-A0C2-4B4D-B6E2-77341F6F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28">
              <a:extLst>
                <a:ext uri="{FF2B5EF4-FFF2-40B4-BE49-F238E27FC236}">
                  <a16:creationId xmlns:a16="http://schemas.microsoft.com/office/drawing/2014/main" id="{5476CBB8-CCD6-4739-8729-8927DC09D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29">
              <a:extLst>
                <a:ext uri="{FF2B5EF4-FFF2-40B4-BE49-F238E27FC236}">
                  <a16:creationId xmlns:a16="http://schemas.microsoft.com/office/drawing/2014/main" id="{695B716E-8BF4-4DD9-96A5-4238FDC07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0">
              <a:extLst>
                <a:ext uri="{FF2B5EF4-FFF2-40B4-BE49-F238E27FC236}">
                  <a16:creationId xmlns:a16="http://schemas.microsoft.com/office/drawing/2014/main" id="{6A3F7DBC-E3BC-4902-BE4C-6F3542E33D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1">
              <a:extLst>
                <a:ext uri="{FF2B5EF4-FFF2-40B4-BE49-F238E27FC236}">
                  <a16:creationId xmlns:a16="http://schemas.microsoft.com/office/drawing/2014/main" id="{70379707-5601-41BA-8F25-82825A8E3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2">
              <a:extLst>
                <a:ext uri="{FF2B5EF4-FFF2-40B4-BE49-F238E27FC236}">
                  <a16:creationId xmlns:a16="http://schemas.microsoft.com/office/drawing/2014/main" id="{1C7E7640-A719-4104-8E66-10B2FB848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3">
              <a:extLst>
                <a:ext uri="{FF2B5EF4-FFF2-40B4-BE49-F238E27FC236}">
                  <a16:creationId xmlns:a16="http://schemas.microsoft.com/office/drawing/2014/main" id="{9A4C4222-3F93-463D-9B22-69ECBF8E0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4">
              <a:extLst>
                <a:ext uri="{FF2B5EF4-FFF2-40B4-BE49-F238E27FC236}">
                  <a16:creationId xmlns:a16="http://schemas.microsoft.com/office/drawing/2014/main" id="{B263D752-00B8-466F-A4DD-D4F58CAE1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5">
              <a:extLst>
                <a:ext uri="{FF2B5EF4-FFF2-40B4-BE49-F238E27FC236}">
                  <a16:creationId xmlns:a16="http://schemas.microsoft.com/office/drawing/2014/main" id="{45470F50-BCB7-4793-B6EE-C07E57794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36">
              <a:extLst>
                <a:ext uri="{FF2B5EF4-FFF2-40B4-BE49-F238E27FC236}">
                  <a16:creationId xmlns:a16="http://schemas.microsoft.com/office/drawing/2014/main" id="{3FE3B154-4827-4A59-B611-C15FE0930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37">
              <a:extLst>
                <a:ext uri="{FF2B5EF4-FFF2-40B4-BE49-F238E27FC236}">
                  <a16:creationId xmlns:a16="http://schemas.microsoft.com/office/drawing/2014/main" id="{4856C74D-7893-4686-8C69-93ADFAD94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38">
              <a:extLst>
                <a:ext uri="{FF2B5EF4-FFF2-40B4-BE49-F238E27FC236}">
                  <a16:creationId xmlns:a16="http://schemas.microsoft.com/office/drawing/2014/main" id="{D9855B44-5A4E-48D3-B20E-74C69EF51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DF306C4-90F2-4BFE-B2AD-FAFB31C46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56CC3B-FA5B-5925-F7A8-044E5910E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128" y="813287"/>
            <a:ext cx="5213585" cy="3805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413207-B764-1B9E-BB69-6327ABC9E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02" y="813287"/>
            <a:ext cx="5332751" cy="3805915"/>
          </a:xfrm>
          <a:prstGeom prst="rect">
            <a:avLst/>
          </a:prstGeom>
        </p:spPr>
      </p:pic>
      <p:sp>
        <p:nvSpPr>
          <p:cNvPr id="145" name="Freeform 33">
            <a:extLst>
              <a:ext uri="{FF2B5EF4-FFF2-40B4-BE49-F238E27FC236}">
                <a16:creationId xmlns:a16="http://schemas.microsoft.com/office/drawing/2014/main" id="{AA07F762-5743-4CB0-9102-37CFC56F2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8C2DE-C208-D925-5E78-EB533B6DBA2B}"/>
              </a:ext>
            </a:extLst>
          </p:cNvPr>
          <p:cNvSpPr txBox="1"/>
          <p:nvPr/>
        </p:nvSpPr>
        <p:spPr>
          <a:xfrm>
            <a:off x="4811520" y="957725"/>
            <a:ext cx="76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Rural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2A124-1C11-6371-3C53-01BCEDC9FB5C}"/>
              </a:ext>
            </a:extLst>
          </p:cNvPr>
          <p:cNvSpPr txBox="1"/>
          <p:nvPr/>
        </p:nvSpPr>
        <p:spPr>
          <a:xfrm>
            <a:off x="10217851" y="919866"/>
            <a:ext cx="931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Urban</a:t>
            </a:r>
          </a:p>
        </p:txBody>
      </p:sp>
    </p:spTree>
    <p:extLst>
      <p:ext uri="{BB962C8B-B14F-4D97-AF65-F5344CB8AC3E}">
        <p14:creationId xmlns:p14="http://schemas.microsoft.com/office/powerpoint/2010/main" val="860847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b="1" dirty="0"/>
              <a:t>Study 4 Results:</a:t>
            </a:r>
            <a:r>
              <a:rPr lang="en-US" sz="2300" dirty="0"/>
              <a:t> </a:t>
            </a:r>
            <a:br>
              <a:rPr lang="en-US" sz="2300" dirty="0"/>
            </a:br>
            <a:br>
              <a:rPr lang="en-US" sz="2300" dirty="0"/>
            </a:br>
            <a:r>
              <a:rPr lang="en-US" sz="2300" dirty="0"/>
              <a:t>Biggest Differences Between Rural and Urban Hispanic VA Patients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8" name="Content Placeholder 2">
            <a:extLst>
              <a:ext uri="{FF2B5EF4-FFF2-40B4-BE49-F238E27FC236}">
                <a16:creationId xmlns:a16="http://schemas.microsoft.com/office/drawing/2014/main" id="{A42BD989-5BB8-3B93-FF2C-397DF773B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056372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657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b="1" dirty="0">
                <a:solidFill>
                  <a:schemeClr val="bg1"/>
                </a:solidFill>
              </a:rPr>
              <a:t>Study 5 Results: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br>
              <a:rPr lang="en-US" sz="2200" dirty="0">
                <a:solidFill>
                  <a:schemeClr val="bg1"/>
                </a:solidFill>
              </a:rPr>
            </a:b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Biggest Changes over Time for Hispanic new VA Patients (2013-18 versus 2001-06)</a:t>
            </a:r>
          </a:p>
        </p:txBody>
      </p:sp>
      <p:sp>
        <p:nvSpPr>
          <p:cNvPr id="94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8" name="Content Placeholder 2">
            <a:extLst>
              <a:ext uri="{FF2B5EF4-FFF2-40B4-BE49-F238E27FC236}">
                <a16:creationId xmlns:a16="http://schemas.microsoft.com/office/drawing/2014/main" id="{A503C183-7147-1FAD-38B3-6566ACAAEF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262904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0426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5: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Are any differences between rural and urban Hispanic VA Patients Driving the difference in suicide rate?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Differences in geographic distribution: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Death by Suicide 2005-19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Self Injury Mortality (SIM) 2005-19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Differences in characteristics of suicide decedents: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N=771 Urban, 134 Rural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Comparison of individual and area characteristics for rural and urban patients.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Differences in predictors of suicide: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Stratified Random Forest Models for Rural and Urban</a:t>
            </a:r>
          </a:p>
          <a:p>
            <a:pPr lvl="2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1:1 Allocation over 1,000 random control populations</a:t>
            </a:r>
          </a:p>
          <a:p>
            <a:pPr lvl="2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Average mean decrease in accuracy for top 30 models</a:t>
            </a:r>
          </a:p>
          <a:p>
            <a:pPr lvl="2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70% training set, 30% testing set</a:t>
            </a:r>
          </a:p>
        </p:txBody>
      </p:sp>
    </p:spTree>
    <p:extLst>
      <p:ext uri="{BB962C8B-B14F-4D97-AF65-F5344CB8AC3E}">
        <p14:creationId xmlns:p14="http://schemas.microsoft.com/office/powerpoint/2010/main" val="3964402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 150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2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8" name="Group 164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66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9" name="Rectangle 178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0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241" name="Rectangle 182">
            <a:extLst>
              <a:ext uri="{FF2B5EF4-FFF2-40B4-BE49-F238E27FC236}">
                <a16:creationId xmlns:a16="http://schemas.microsoft.com/office/drawing/2014/main" id="{B7961235-F42C-4C83-B51B-7416382FB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184">
            <a:extLst>
              <a:ext uri="{FF2B5EF4-FFF2-40B4-BE49-F238E27FC236}">
                <a16:creationId xmlns:a16="http://schemas.microsoft.com/office/drawing/2014/main" id="{254A09A1-AE33-4C84-B62F-DC061FD56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2" y="0"/>
            <a:ext cx="6111243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9E146-DAD5-4ED6-8C10-17F78060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528046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EFFFF"/>
                </a:solidFill>
              </a:rPr>
              <a:t>Study 5 Results: Suicide and Self Injury Mortality</a:t>
            </a:r>
          </a:p>
        </p:txBody>
      </p:sp>
      <p:sp>
        <p:nvSpPr>
          <p:cNvPr id="187" name="Freeform 27">
            <a:extLst>
              <a:ext uri="{FF2B5EF4-FFF2-40B4-BE49-F238E27FC236}">
                <a16:creationId xmlns:a16="http://schemas.microsoft.com/office/drawing/2014/main" id="{D62F2749-B982-4ADE-B1EF-679002587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6881206" cy="857047"/>
          </a:xfrm>
          <a:custGeom>
            <a:avLst/>
            <a:gdLst>
              <a:gd name="connsiteX0" fmla="*/ 0 w 6881206"/>
              <a:gd name="connsiteY0" fmla="*/ 0 h 857047"/>
              <a:gd name="connsiteX1" fmla="*/ 653445 w 6881206"/>
              <a:gd name="connsiteY1" fmla="*/ 0 h 857047"/>
              <a:gd name="connsiteX2" fmla="*/ 1156123 w 6881206"/>
              <a:gd name="connsiteY2" fmla="*/ 0 h 857047"/>
              <a:gd name="connsiteX3" fmla="*/ 1380221 w 6881206"/>
              <a:gd name="connsiteY3" fmla="*/ 0 h 857047"/>
              <a:gd name="connsiteX4" fmla="*/ 1444324 w 6881206"/>
              <a:gd name="connsiteY4" fmla="*/ 0 h 857047"/>
              <a:gd name="connsiteX5" fmla="*/ 1522072 w 6881206"/>
              <a:gd name="connsiteY5" fmla="*/ 0 h 857047"/>
              <a:gd name="connsiteX6" fmla="*/ 1596570 w 6881206"/>
              <a:gd name="connsiteY6" fmla="*/ 0 h 857047"/>
              <a:gd name="connsiteX7" fmla="*/ 1893047 w 6881206"/>
              <a:gd name="connsiteY7" fmla="*/ 0 h 857047"/>
              <a:gd name="connsiteX8" fmla="*/ 1978260 w 6881206"/>
              <a:gd name="connsiteY8" fmla="*/ 0 h 857047"/>
              <a:gd name="connsiteX9" fmla="*/ 2032793 w 6881206"/>
              <a:gd name="connsiteY9" fmla="*/ 0 h 857047"/>
              <a:gd name="connsiteX10" fmla="*/ 2095032 w 6881206"/>
              <a:gd name="connsiteY10" fmla="*/ 0 h 857047"/>
              <a:gd name="connsiteX11" fmla="*/ 2574748 w 6881206"/>
              <a:gd name="connsiteY11" fmla="*/ 0 h 857047"/>
              <a:gd name="connsiteX12" fmla="*/ 2712413 w 6881206"/>
              <a:gd name="connsiteY12" fmla="*/ 0 h 857047"/>
              <a:gd name="connsiteX13" fmla="*/ 2724164 w 6881206"/>
              <a:gd name="connsiteY13" fmla="*/ 0 h 857047"/>
              <a:gd name="connsiteX14" fmla="*/ 2806423 w 6881206"/>
              <a:gd name="connsiteY14" fmla="*/ 0 h 857047"/>
              <a:gd name="connsiteX15" fmla="*/ 2975563 w 6881206"/>
              <a:gd name="connsiteY15" fmla="*/ 0 h 857047"/>
              <a:gd name="connsiteX16" fmla="*/ 3029696 w 6881206"/>
              <a:gd name="connsiteY16" fmla="*/ 0 h 857047"/>
              <a:gd name="connsiteX17" fmla="*/ 3216247 w 6881206"/>
              <a:gd name="connsiteY17" fmla="*/ 0 h 857047"/>
              <a:gd name="connsiteX18" fmla="*/ 3464491 w 6881206"/>
              <a:gd name="connsiteY18" fmla="*/ 0 h 857047"/>
              <a:gd name="connsiteX19" fmla="*/ 3476820 w 6881206"/>
              <a:gd name="connsiteY19" fmla="*/ 0 h 857047"/>
              <a:gd name="connsiteX20" fmla="*/ 3508932 w 6881206"/>
              <a:gd name="connsiteY20" fmla="*/ 0 h 857047"/>
              <a:gd name="connsiteX21" fmla="*/ 3518154 w 6881206"/>
              <a:gd name="connsiteY21" fmla="*/ 0 h 857047"/>
              <a:gd name="connsiteX22" fmla="*/ 3563124 w 6881206"/>
              <a:gd name="connsiteY22" fmla="*/ 0 h 857047"/>
              <a:gd name="connsiteX23" fmla="*/ 3568615 w 6881206"/>
              <a:gd name="connsiteY23" fmla="*/ 0 h 857047"/>
              <a:gd name="connsiteX24" fmla="*/ 3582711 w 6881206"/>
              <a:gd name="connsiteY24" fmla="*/ 0 h 857047"/>
              <a:gd name="connsiteX25" fmla="*/ 3607047 w 6881206"/>
              <a:gd name="connsiteY25" fmla="*/ 0 h 857047"/>
              <a:gd name="connsiteX26" fmla="*/ 3711363 w 6881206"/>
              <a:gd name="connsiteY26" fmla="*/ 0 h 857047"/>
              <a:gd name="connsiteX27" fmla="*/ 3757936 w 6881206"/>
              <a:gd name="connsiteY27" fmla="*/ 0 h 857047"/>
              <a:gd name="connsiteX28" fmla="*/ 3914505 w 6881206"/>
              <a:gd name="connsiteY28" fmla="*/ 0 h 857047"/>
              <a:gd name="connsiteX29" fmla="*/ 4099165 w 6881206"/>
              <a:gd name="connsiteY29" fmla="*/ 0 h 857047"/>
              <a:gd name="connsiteX30" fmla="*/ 4176573 w 6881206"/>
              <a:gd name="connsiteY30" fmla="*/ 0 h 857047"/>
              <a:gd name="connsiteX31" fmla="*/ 4211043 w 6881206"/>
              <a:gd name="connsiteY31" fmla="*/ 0 h 857047"/>
              <a:gd name="connsiteX32" fmla="*/ 4249415 w 6881206"/>
              <a:gd name="connsiteY32" fmla="*/ 0 h 857047"/>
              <a:gd name="connsiteX33" fmla="*/ 4292911 w 6881206"/>
              <a:gd name="connsiteY33" fmla="*/ 0 h 857047"/>
              <a:gd name="connsiteX34" fmla="*/ 4715176 w 6881206"/>
              <a:gd name="connsiteY34" fmla="*/ 0 h 857047"/>
              <a:gd name="connsiteX35" fmla="*/ 4749035 w 6881206"/>
              <a:gd name="connsiteY35" fmla="*/ 0 h 857047"/>
              <a:gd name="connsiteX36" fmla="*/ 5107279 w 6881206"/>
              <a:gd name="connsiteY36" fmla="*/ 0 h 857047"/>
              <a:gd name="connsiteX37" fmla="*/ 5446306 w 6881206"/>
              <a:gd name="connsiteY37" fmla="*/ 0 h 857047"/>
              <a:gd name="connsiteX38" fmla="*/ 5654500 w 6881206"/>
              <a:gd name="connsiteY38" fmla="*/ 0 h 857047"/>
              <a:gd name="connsiteX39" fmla="*/ 5879355 w 6881206"/>
              <a:gd name="connsiteY39" fmla="*/ 0 h 857047"/>
              <a:gd name="connsiteX40" fmla="*/ 6374171 w 6881206"/>
              <a:gd name="connsiteY40" fmla="*/ 0 h 857047"/>
              <a:gd name="connsiteX41" fmla="*/ 6382691 w 6881206"/>
              <a:gd name="connsiteY41" fmla="*/ 0 h 857047"/>
              <a:gd name="connsiteX42" fmla="*/ 6406881 w 6881206"/>
              <a:gd name="connsiteY42" fmla="*/ 10516 h 857047"/>
              <a:gd name="connsiteX43" fmla="*/ 6411719 w 6881206"/>
              <a:gd name="connsiteY43" fmla="*/ 15774 h 857047"/>
              <a:gd name="connsiteX44" fmla="*/ 6412418 w 6881206"/>
              <a:gd name="connsiteY44" fmla="*/ 16534 h 857047"/>
              <a:gd name="connsiteX45" fmla="*/ 6413765 w 6881206"/>
              <a:gd name="connsiteY45" fmla="*/ 17998 h 857047"/>
              <a:gd name="connsiteX46" fmla="*/ 6418286 w 6881206"/>
              <a:gd name="connsiteY46" fmla="*/ 21854 h 857047"/>
              <a:gd name="connsiteX47" fmla="*/ 6867337 w 6881206"/>
              <a:gd name="connsiteY47" fmla="*/ 404863 h 857047"/>
              <a:gd name="connsiteX48" fmla="*/ 6867337 w 6881206"/>
              <a:gd name="connsiteY48" fmla="*/ 452185 h 857047"/>
              <a:gd name="connsiteX49" fmla="*/ 6491457 w 6881206"/>
              <a:gd name="connsiteY49" fmla="*/ 772784 h 857047"/>
              <a:gd name="connsiteX50" fmla="*/ 6413765 w 6881206"/>
              <a:gd name="connsiteY50" fmla="*/ 839050 h 857047"/>
              <a:gd name="connsiteX51" fmla="*/ 6411719 w 6881206"/>
              <a:gd name="connsiteY51" fmla="*/ 841273 h 857047"/>
              <a:gd name="connsiteX52" fmla="*/ 6406881 w 6881206"/>
              <a:gd name="connsiteY52" fmla="*/ 846531 h 857047"/>
              <a:gd name="connsiteX53" fmla="*/ 6382691 w 6881206"/>
              <a:gd name="connsiteY53" fmla="*/ 857047 h 857047"/>
              <a:gd name="connsiteX54" fmla="*/ 6374171 w 6881206"/>
              <a:gd name="connsiteY54" fmla="*/ 857047 h 857047"/>
              <a:gd name="connsiteX55" fmla="*/ 6368680 w 6881206"/>
              <a:gd name="connsiteY55" fmla="*/ 857047 h 857047"/>
              <a:gd name="connsiteX56" fmla="*/ 6348221 w 6881206"/>
              <a:gd name="connsiteY56" fmla="*/ 857047 h 857047"/>
              <a:gd name="connsiteX57" fmla="*/ 6330248 w 6881206"/>
              <a:gd name="connsiteY57" fmla="*/ 857047 h 857047"/>
              <a:gd name="connsiteX58" fmla="*/ 6266353 w 6881206"/>
              <a:gd name="connsiteY58" fmla="*/ 857047 h 857047"/>
              <a:gd name="connsiteX59" fmla="*/ 6225932 w 6881206"/>
              <a:gd name="connsiteY59" fmla="*/ 857047 h 857047"/>
              <a:gd name="connsiteX60" fmla="*/ 6106926 w 6881206"/>
              <a:gd name="connsiteY60" fmla="*/ 857047 h 857047"/>
              <a:gd name="connsiteX61" fmla="*/ 6022790 w 6881206"/>
              <a:gd name="connsiteY61" fmla="*/ 857047 h 857047"/>
              <a:gd name="connsiteX62" fmla="*/ 5844088 w 6881206"/>
              <a:gd name="connsiteY62" fmla="*/ 857047 h 857047"/>
              <a:gd name="connsiteX63" fmla="*/ 5687880 w 6881206"/>
              <a:gd name="connsiteY63" fmla="*/ 857047 h 857047"/>
              <a:gd name="connsiteX64" fmla="*/ 5451985 w 6881206"/>
              <a:gd name="connsiteY64" fmla="*/ 857047 h 857047"/>
              <a:gd name="connsiteX65" fmla="*/ 5188261 w 6881206"/>
              <a:gd name="connsiteY65" fmla="*/ 857047 h 857047"/>
              <a:gd name="connsiteX66" fmla="*/ 4904764 w 6881206"/>
              <a:gd name="connsiteY66" fmla="*/ 857047 h 857047"/>
              <a:gd name="connsiteX67" fmla="*/ 4490989 w 6881206"/>
              <a:gd name="connsiteY67" fmla="*/ 857047 h 857047"/>
              <a:gd name="connsiteX68" fmla="*/ 4176573 w 6881206"/>
              <a:gd name="connsiteY68" fmla="*/ 857047 h 857047"/>
              <a:gd name="connsiteX69" fmla="*/ 4099165 w 6881206"/>
              <a:gd name="connsiteY69" fmla="*/ 857047 h 857047"/>
              <a:gd name="connsiteX70" fmla="*/ 4089943 w 6881206"/>
              <a:gd name="connsiteY70" fmla="*/ 857047 h 857047"/>
              <a:gd name="connsiteX71" fmla="*/ 4057940 w 6881206"/>
              <a:gd name="connsiteY71" fmla="*/ 857047 h 857047"/>
              <a:gd name="connsiteX72" fmla="*/ 4025386 w 6881206"/>
              <a:gd name="connsiteY72" fmla="*/ 857047 h 857047"/>
              <a:gd name="connsiteX73" fmla="*/ 3850160 w 6881206"/>
              <a:gd name="connsiteY73" fmla="*/ 857047 h 857047"/>
              <a:gd name="connsiteX74" fmla="*/ 3563124 w 6881206"/>
              <a:gd name="connsiteY74" fmla="*/ 857047 h 857047"/>
              <a:gd name="connsiteX75" fmla="*/ 3550795 w 6881206"/>
              <a:gd name="connsiteY75" fmla="*/ 857047 h 857047"/>
              <a:gd name="connsiteX76" fmla="*/ 3508932 w 6881206"/>
              <a:gd name="connsiteY76" fmla="*/ 857047 h 857047"/>
              <a:gd name="connsiteX77" fmla="*/ 3483683 w 6881206"/>
              <a:gd name="connsiteY77" fmla="*/ 857047 h 857047"/>
              <a:gd name="connsiteX78" fmla="*/ 3464491 w 6881206"/>
              <a:gd name="connsiteY78" fmla="*/ 857047 h 857047"/>
              <a:gd name="connsiteX79" fmla="*/ 3452740 w 6881206"/>
              <a:gd name="connsiteY79" fmla="*/ 857047 h 857047"/>
              <a:gd name="connsiteX80" fmla="*/ 3423719 w 6881206"/>
              <a:gd name="connsiteY80" fmla="*/ 857047 h 857047"/>
              <a:gd name="connsiteX81" fmla="*/ 3370481 w 6881206"/>
              <a:gd name="connsiteY81" fmla="*/ 857047 h 857047"/>
              <a:gd name="connsiteX82" fmla="*/ 3306946 w 6881206"/>
              <a:gd name="connsiteY82" fmla="*/ 857047 h 857047"/>
              <a:gd name="connsiteX83" fmla="*/ 3147208 w 6881206"/>
              <a:gd name="connsiteY83" fmla="*/ 857047 h 857047"/>
              <a:gd name="connsiteX84" fmla="*/ 3114429 w 6881206"/>
              <a:gd name="connsiteY84" fmla="*/ 857047 h 857047"/>
              <a:gd name="connsiteX85" fmla="*/ 2960658 w 6881206"/>
              <a:gd name="connsiteY85" fmla="*/ 857047 h 857047"/>
              <a:gd name="connsiteX86" fmla="*/ 2827230 w 6881206"/>
              <a:gd name="connsiteY86" fmla="*/ 857047 h 857047"/>
              <a:gd name="connsiteX87" fmla="*/ 2712413 w 6881206"/>
              <a:gd name="connsiteY87" fmla="*/ 857047 h 857047"/>
              <a:gd name="connsiteX88" fmla="*/ 2680242 w 6881206"/>
              <a:gd name="connsiteY88" fmla="*/ 857047 h 857047"/>
              <a:gd name="connsiteX89" fmla="*/ 2603835 w 6881206"/>
              <a:gd name="connsiteY89" fmla="*/ 857047 h 857047"/>
              <a:gd name="connsiteX90" fmla="*/ 2455042 w 6881206"/>
              <a:gd name="connsiteY90" fmla="*/ 857047 h 857047"/>
              <a:gd name="connsiteX91" fmla="*/ 2426415 w 6881206"/>
              <a:gd name="connsiteY91" fmla="*/ 857047 h 857047"/>
              <a:gd name="connsiteX92" fmla="*/ 2209736 w 6881206"/>
              <a:gd name="connsiteY92" fmla="*/ 857047 h 857047"/>
              <a:gd name="connsiteX93" fmla="*/ 1893047 w 6881206"/>
              <a:gd name="connsiteY93" fmla="*/ 857047 h 857047"/>
              <a:gd name="connsiteX94" fmla="*/ 1885034 w 6881206"/>
              <a:gd name="connsiteY94" fmla="*/ 857047 h 857047"/>
              <a:gd name="connsiteX95" fmla="*/ 1843786 w 6881206"/>
              <a:gd name="connsiteY95" fmla="*/ 857047 h 857047"/>
              <a:gd name="connsiteX96" fmla="*/ 1828944 w 6881206"/>
              <a:gd name="connsiteY96" fmla="*/ 857047 h 857047"/>
              <a:gd name="connsiteX97" fmla="*/ 1380221 w 6881206"/>
              <a:gd name="connsiteY97" fmla="*/ 857047 h 857047"/>
              <a:gd name="connsiteX98" fmla="*/ 1333065 w 6881206"/>
              <a:gd name="connsiteY98" fmla="*/ 857047 h 857047"/>
              <a:gd name="connsiteX99" fmla="*/ 653445 w 6881206"/>
              <a:gd name="connsiteY99" fmla="*/ 857047 h 857047"/>
              <a:gd name="connsiteX100" fmla="*/ 0 w 6881206"/>
              <a:gd name="connsiteY100" fmla="*/ 857047 h 857047"/>
              <a:gd name="connsiteX101" fmla="*/ 0 w 6881206"/>
              <a:gd name="connsiteY101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881206" h="857047">
                <a:moveTo>
                  <a:pt x="0" y="0"/>
                </a:moveTo>
                <a:cubicBezTo>
                  <a:pt x="0" y="0"/>
                  <a:pt x="0" y="0"/>
                  <a:pt x="653445" y="0"/>
                </a:cubicBezTo>
                <a:cubicBezTo>
                  <a:pt x="653445" y="0"/>
                  <a:pt x="653445" y="0"/>
                  <a:pt x="1156123" y="0"/>
                </a:cubicBezTo>
                <a:lnTo>
                  <a:pt x="1380221" y="0"/>
                </a:lnTo>
                <a:cubicBezTo>
                  <a:pt x="1380221" y="0"/>
                  <a:pt x="1380221" y="0"/>
                  <a:pt x="1444324" y="0"/>
                </a:cubicBezTo>
                <a:lnTo>
                  <a:pt x="1522072" y="0"/>
                </a:lnTo>
                <a:lnTo>
                  <a:pt x="1596570" y="0"/>
                </a:lnTo>
                <a:cubicBezTo>
                  <a:pt x="1668686" y="0"/>
                  <a:pt x="1764840" y="0"/>
                  <a:pt x="1893047" y="0"/>
                </a:cubicBezTo>
                <a:cubicBezTo>
                  <a:pt x="1893047" y="0"/>
                  <a:pt x="1893047" y="0"/>
                  <a:pt x="1978260" y="0"/>
                </a:cubicBezTo>
                <a:lnTo>
                  <a:pt x="2032793" y="0"/>
                </a:lnTo>
                <a:lnTo>
                  <a:pt x="2095032" y="0"/>
                </a:lnTo>
                <a:cubicBezTo>
                  <a:pt x="2196025" y="0"/>
                  <a:pt x="2347515" y="0"/>
                  <a:pt x="2574748" y="0"/>
                </a:cubicBezTo>
                <a:lnTo>
                  <a:pt x="2712413" y="0"/>
                </a:lnTo>
                <a:lnTo>
                  <a:pt x="2724164" y="0"/>
                </a:lnTo>
                <a:lnTo>
                  <a:pt x="2806423" y="0"/>
                </a:lnTo>
                <a:lnTo>
                  <a:pt x="2975563" y="0"/>
                </a:lnTo>
                <a:lnTo>
                  <a:pt x="3029696" y="0"/>
                </a:lnTo>
                <a:lnTo>
                  <a:pt x="3216247" y="0"/>
                </a:lnTo>
                <a:lnTo>
                  <a:pt x="3464491" y="0"/>
                </a:lnTo>
                <a:lnTo>
                  <a:pt x="3476820" y="0"/>
                </a:lnTo>
                <a:lnTo>
                  <a:pt x="3508932" y="0"/>
                </a:lnTo>
                <a:cubicBezTo>
                  <a:pt x="3508932" y="0"/>
                  <a:pt x="3508932" y="0"/>
                  <a:pt x="3518154" y="0"/>
                </a:cubicBezTo>
                <a:lnTo>
                  <a:pt x="3563124" y="0"/>
                </a:lnTo>
                <a:lnTo>
                  <a:pt x="3568615" y="0"/>
                </a:lnTo>
                <a:lnTo>
                  <a:pt x="3582711" y="0"/>
                </a:lnTo>
                <a:lnTo>
                  <a:pt x="3607047" y="0"/>
                </a:lnTo>
                <a:lnTo>
                  <a:pt x="3711363" y="0"/>
                </a:lnTo>
                <a:lnTo>
                  <a:pt x="3757936" y="0"/>
                </a:lnTo>
                <a:lnTo>
                  <a:pt x="3914505" y="0"/>
                </a:lnTo>
                <a:lnTo>
                  <a:pt x="4099165" y="0"/>
                </a:lnTo>
                <a:cubicBezTo>
                  <a:pt x="4099165" y="0"/>
                  <a:pt x="4099165" y="0"/>
                  <a:pt x="4176573" y="0"/>
                </a:cubicBezTo>
                <a:cubicBezTo>
                  <a:pt x="4176573" y="0"/>
                  <a:pt x="4176573" y="0"/>
                  <a:pt x="4211043" y="0"/>
                </a:cubicBezTo>
                <a:lnTo>
                  <a:pt x="4249415" y="0"/>
                </a:lnTo>
                <a:lnTo>
                  <a:pt x="4292911" y="0"/>
                </a:lnTo>
                <a:cubicBezTo>
                  <a:pt x="4370470" y="0"/>
                  <a:pt x="4499735" y="0"/>
                  <a:pt x="4715176" y="0"/>
                </a:cubicBezTo>
                <a:lnTo>
                  <a:pt x="4749035" y="0"/>
                </a:lnTo>
                <a:lnTo>
                  <a:pt x="5107279" y="0"/>
                </a:lnTo>
                <a:lnTo>
                  <a:pt x="5446306" y="0"/>
                </a:lnTo>
                <a:lnTo>
                  <a:pt x="5654500" y="0"/>
                </a:lnTo>
                <a:lnTo>
                  <a:pt x="5879355" y="0"/>
                </a:lnTo>
                <a:lnTo>
                  <a:pt x="6374171" y="0"/>
                </a:lnTo>
                <a:lnTo>
                  <a:pt x="6382691" y="0"/>
                </a:lnTo>
                <a:cubicBezTo>
                  <a:pt x="6392367" y="0"/>
                  <a:pt x="6402043" y="5258"/>
                  <a:pt x="6406881" y="10516"/>
                </a:cubicBezTo>
                <a:cubicBezTo>
                  <a:pt x="6406881" y="10516"/>
                  <a:pt x="6411719" y="10516"/>
                  <a:pt x="6411719" y="15774"/>
                </a:cubicBezTo>
                <a:cubicBezTo>
                  <a:pt x="6411719" y="15774"/>
                  <a:pt x="6411719" y="15774"/>
                  <a:pt x="6412418" y="16534"/>
                </a:cubicBezTo>
                <a:lnTo>
                  <a:pt x="6413765" y="17998"/>
                </a:lnTo>
                <a:lnTo>
                  <a:pt x="6418286" y="21854"/>
                </a:lnTo>
                <a:cubicBezTo>
                  <a:pt x="6439669" y="40092"/>
                  <a:pt x="6525203" y="113046"/>
                  <a:pt x="6867337" y="404863"/>
                </a:cubicBezTo>
                <a:cubicBezTo>
                  <a:pt x="6885830" y="415379"/>
                  <a:pt x="6885830" y="436411"/>
                  <a:pt x="6867337" y="452185"/>
                </a:cubicBezTo>
                <a:cubicBezTo>
                  <a:pt x="6867337" y="452185"/>
                  <a:pt x="6867337" y="452185"/>
                  <a:pt x="6491457" y="772784"/>
                </a:cubicBezTo>
                <a:lnTo>
                  <a:pt x="6413765" y="839050"/>
                </a:lnTo>
                <a:lnTo>
                  <a:pt x="6411719" y="841273"/>
                </a:lnTo>
                <a:cubicBezTo>
                  <a:pt x="6411719" y="841273"/>
                  <a:pt x="6406881" y="841273"/>
                  <a:pt x="6406881" y="846531"/>
                </a:cubicBezTo>
                <a:cubicBezTo>
                  <a:pt x="6402043" y="851789"/>
                  <a:pt x="6392367" y="857047"/>
                  <a:pt x="6382691" y="857047"/>
                </a:cubicBezTo>
                <a:lnTo>
                  <a:pt x="6374171" y="857047"/>
                </a:lnTo>
                <a:lnTo>
                  <a:pt x="6368680" y="857047"/>
                </a:lnTo>
                <a:lnTo>
                  <a:pt x="6348221" y="857047"/>
                </a:lnTo>
                <a:lnTo>
                  <a:pt x="6330248" y="857047"/>
                </a:lnTo>
                <a:lnTo>
                  <a:pt x="6266353" y="857047"/>
                </a:lnTo>
                <a:lnTo>
                  <a:pt x="6225932" y="857047"/>
                </a:lnTo>
                <a:lnTo>
                  <a:pt x="6106926" y="857047"/>
                </a:lnTo>
                <a:lnTo>
                  <a:pt x="6022790" y="857047"/>
                </a:lnTo>
                <a:lnTo>
                  <a:pt x="5844088" y="857047"/>
                </a:lnTo>
                <a:lnTo>
                  <a:pt x="5687880" y="857047"/>
                </a:lnTo>
                <a:lnTo>
                  <a:pt x="5451985" y="857047"/>
                </a:lnTo>
                <a:lnTo>
                  <a:pt x="5188261" y="857047"/>
                </a:lnTo>
                <a:lnTo>
                  <a:pt x="4904764" y="857047"/>
                </a:lnTo>
                <a:lnTo>
                  <a:pt x="4490989" y="857047"/>
                </a:lnTo>
                <a:lnTo>
                  <a:pt x="4176573" y="857047"/>
                </a:lnTo>
                <a:cubicBezTo>
                  <a:pt x="4176573" y="857047"/>
                  <a:pt x="4176573" y="857047"/>
                  <a:pt x="4099165" y="857047"/>
                </a:cubicBezTo>
                <a:cubicBezTo>
                  <a:pt x="4099165" y="857047"/>
                  <a:pt x="4099165" y="857047"/>
                  <a:pt x="4089943" y="857047"/>
                </a:cubicBezTo>
                <a:lnTo>
                  <a:pt x="4057940" y="857047"/>
                </a:lnTo>
                <a:lnTo>
                  <a:pt x="4025386" y="857047"/>
                </a:lnTo>
                <a:cubicBezTo>
                  <a:pt x="3988496" y="857047"/>
                  <a:pt x="3933162" y="857047"/>
                  <a:pt x="3850160" y="857047"/>
                </a:cubicBezTo>
                <a:lnTo>
                  <a:pt x="3563124" y="857047"/>
                </a:lnTo>
                <a:lnTo>
                  <a:pt x="3550795" y="857047"/>
                </a:lnTo>
                <a:lnTo>
                  <a:pt x="3508932" y="857047"/>
                </a:lnTo>
                <a:cubicBezTo>
                  <a:pt x="3508932" y="857047"/>
                  <a:pt x="3508932" y="857047"/>
                  <a:pt x="3483683" y="857047"/>
                </a:cubicBezTo>
                <a:lnTo>
                  <a:pt x="3464491" y="857047"/>
                </a:lnTo>
                <a:lnTo>
                  <a:pt x="3452740" y="857047"/>
                </a:lnTo>
                <a:lnTo>
                  <a:pt x="3423719" y="857047"/>
                </a:lnTo>
                <a:lnTo>
                  <a:pt x="3370481" y="857047"/>
                </a:lnTo>
                <a:lnTo>
                  <a:pt x="3306946" y="857047"/>
                </a:lnTo>
                <a:lnTo>
                  <a:pt x="3147208" y="857047"/>
                </a:lnTo>
                <a:lnTo>
                  <a:pt x="3114429" y="857047"/>
                </a:lnTo>
                <a:lnTo>
                  <a:pt x="2960658" y="857047"/>
                </a:lnTo>
                <a:lnTo>
                  <a:pt x="2827230" y="857047"/>
                </a:lnTo>
                <a:lnTo>
                  <a:pt x="2712413" y="857047"/>
                </a:lnTo>
                <a:lnTo>
                  <a:pt x="2680242" y="857047"/>
                </a:lnTo>
                <a:lnTo>
                  <a:pt x="2603835" y="857047"/>
                </a:lnTo>
                <a:lnTo>
                  <a:pt x="2455042" y="857047"/>
                </a:lnTo>
                <a:lnTo>
                  <a:pt x="2426415" y="857047"/>
                </a:lnTo>
                <a:lnTo>
                  <a:pt x="2209736" y="857047"/>
                </a:lnTo>
                <a:lnTo>
                  <a:pt x="1893047" y="857047"/>
                </a:lnTo>
                <a:cubicBezTo>
                  <a:pt x="1893047" y="857047"/>
                  <a:pt x="1893047" y="857047"/>
                  <a:pt x="1885034" y="857047"/>
                </a:cubicBezTo>
                <a:lnTo>
                  <a:pt x="1843786" y="857047"/>
                </a:lnTo>
                <a:lnTo>
                  <a:pt x="1828944" y="857047"/>
                </a:lnTo>
                <a:cubicBezTo>
                  <a:pt x="1764840" y="857047"/>
                  <a:pt x="1636634" y="857047"/>
                  <a:pt x="1380221" y="857047"/>
                </a:cubicBezTo>
                <a:lnTo>
                  <a:pt x="1333065" y="857047"/>
                </a:lnTo>
                <a:cubicBezTo>
                  <a:pt x="1136016" y="857047"/>
                  <a:pt x="910816" y="857047"/>
                  <a:pt x="653445" y="857047"/>
                </a:cubicBezTo>
                <a:cubicBezTo>
                  <a:pt x="653445" y="857047"/>
                  <a:pt x="653445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196BE-DF9D-96E6-61C5-80AB2128D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253" y="2536589"/>
            <a:ext cx="5992461" cy="24489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AA7D17-BB31-191A-A51D-E764D86F4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241" y="72818"/>
            <a:ext cx="5992461" cy="2404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8C2DE-C208-D925-5E78-EB533B6DBA2B}"/>
              </a:ext>
            </a:extLst>
          </p:cNvPr>
          <p:cNvSpPr txBox="1"/>
          <p:nvPr/>
        </p:nvSpPr>
        <p:spPr>
          <a:xfrm>
            <a:off x="6634983" y="177096"/>
            <a:ext cx="106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/>
              </a:rPr>
              <a:t>Suicide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2A124-1C11-6371-3C53-01BCEDC9FB5C}"/>
              </a:ext>
            </a:extLst>
          </p:cNvPr>
          <p:cNvSpPr txBox="1"/>
          <p:nvPr/>
        </p:nvSpPr>
        <p:spPr>
          <a:xfrm>
            <a:off x="6876176" y="2703484"/>
            <a:ext cx="57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613111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5 Results: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Rural and Urban Hispanic VA Patients who Died by Suicide were generally similar.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Overall suicide rate higher in rural than urban.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27.6 per 100K rural versus 19.6 per 100K urban; RR 1.4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Small numbers precluded rural versus urban reporting in several demographic subgroups.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Rural rates were higher in all subgroups we could report, but were particularly elevated for: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Living in areas with low deprivation</a:t>
            </a:r>
          </a:p>
          <a:p>
            <a:pPr lvl="2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35.8 per 100K rural versus 18.5 per 100K urban; RR 1.9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Living in the Midwest</a:t>
            </a:r>
          </a:p>
          <a:p>
            <a:pPr lvl="2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30.5 per 100K rural versus 16.5 per 100K urban; RR 1.9</a:t>
            </a:r>
          </a:p>
        </p:txBody>
      </p:sp>
    </p:spTree>
    <p:extLst>
      <p:ext uri="{BB962C8B-B14F-4D97-AF65-F5344CB8AC3E}">
        <p14:creationId xmlns:p14="http://schemas.microsoft.com/office/powerpoint/2010/main" val="3350923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 287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89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0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1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4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6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3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6" name="Rectangle 31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8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320" name="Rectangle 319">
            <a:extLst>
              <a:ext uri="{FF2B5EF4-FFF2-40B4-BE49-F238E27FC236}">
                <a16:creationId xmlns:a16="http://schemas.microsoft.com/office/drawing/2014/main" id="{F6167D22-B2B2-4469-BE4E-6B0DC972E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9E146-DAD5-4ED6-8C10-17F78060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261853"/>
            <a:ext cx="8915399" cy="823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Study 5 Results: Prediction models had limited performance (Rural Accuracy: 0.62; 95% CI 0.61, 0.73, Urban Accuracy: 0.67; 95% CI 0.63, 0.70), and the most important predictors were mental health and substance use disorders for both rural and urban patients.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E27E2F65-D0DD-4710-977A-873706F9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5872BF-8478-DCE4-78C2-FAE117285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34963"/>
            <a:ext cx="9069738" cy="4467436"/>
          </a:xfrm>
          <a:prstGeom prst="rect">
            <a:avLst/>
          </a:prstGeom>
        </p:spPr>
      </p:pic>
      <p:sp>
        <p:nvSpPr>
          <p:cNvPr id="324" name="Freeform 33">
            <a:extLst>
              <a:ext uri="{FF2B5EF4-FFF2-40B4-BE49-F238E27FC236}">
                <a16:creationId xmlns:a16="http://schemas.microsoft.com/office/drawing/2014/main" id="{783A863A-BB4D-4ECD-8D75-B5B6F03D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81489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1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32" y="942108"/>
            <a:ext cx="3538597" cy="49691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 dirty="0">
                <a:solidFill>
                  <a:schemeClr val="tx2">
                    <a:lumMod val="75000"/>
                  </a:schemeClr>
                </a:solidFill>
              </a:rPr>
              <a:t>Study 6:</a:t>
            </a: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2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500" dirty="0">
                <a:solidFill>
                  <a:schemeClr val="tx2">
                    <a:lumMod val="75000"/>
                  </a:schemeClr>
                </a:solidFill>
              </a:rPr>
              <a:t>Can leveraging unstructured EHR help identify differences between rural and urban Hispanic VA patients that died by suicide?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47B6C6A-CA84-4F72-8BB7-F983B5DEF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7" y="400104"/>
            <a:ext cx="7200583" cy="627902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Stratified sample of rural and urban Hispanic VA patients that died by suicide in 2015-18 (cases)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Age, sex, rurality, and care interval matched patients that did not die by suicide (controls); four controls per case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Rural: Cases = 39; Controls = 148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Urban: Cases = 273; Controls = 1090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Extraction of unstructured EHR from all clinical encounters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Semantic analysis of EHR corpus using Python-based toolkit that evaluates 500+ psychosocial variables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Dimensional reduction using LASSO, a penalized logistic regression method that is helpful for highly collinear data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Analysis of LASSO-identified variables using non-penalized logistic regression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Calculation of area under the receiver operating characteristic curve (AUC) to estimate average sensitivity and odds ratios to calculate variable directionality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Analysis of derived psychosocial variables in rural and urban models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395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10" y="274157"/>
            <a:ext cx="9712998" cy="947515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300" b="1" dirty="0"/>
              <a:t>Study 6 Results:</a:t>
            </a:r>
            <a:r>
              <a:rPr lang="en-US" sz="2300" dirty="0"/>
              <a:t> </a:t>
            </a:r>
            <a:br>
              <a:rPr lang="en-US" sz="2300" dirty="0"/>
            </a:br>
            <a:br>
              <a:rPr lang="en-US" sz="2300" dirty="0"/>
            </a:br>
            <a:r>
              <a:rPr lang="en-US" sz="2300" dirty="0"/>
              <a:t>Differences Between Rural and Urban Hispanic VA Suicide risk models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1C1046F-D482-7C48-0CB9-FC9DEE873D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992640"/>
              </p:ext>
            </p:extLst>
          </p:nvPr>
        </p:nvGraphicFramePr>
        <p:xfrm>
          <a:off x="2315528" y="1413357"/>
          <a:ext cx="7560944" cy="249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B0130B7-3363-FED3-B3CD-64F0E5303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935621"/>
              </p:ext>
            </p:extLst>
          </p:nvPr>
        </p:nvGraphicFramePr>
        <p:xfrm>
          <a:off x="2456838" y="3584478"/>
          <a:ext cx="8145572" cy="3273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1248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A1E4-0DAA-487B-A669-9E4B6CCF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6" y="624110"/>
            <a:ext cx="10062323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b="1" dirty="0"/>
              <a:t>Study 6 Results:</a:t>
            </a:r>
            <a:r>
              <a:rPr lang="en-US" sz="2300" dirty="0"/>
              <a:t> </a:t>
            </a:r>
            <a:br>
              <a:rPr lang="en-US" sz="2300" dirty="0"/>
            </a:br>
            <a:br>
              <a:rPr lang="en-US" sz="2300" dirty="0"/>
            </a:br>
            <a:r>
              <a:rPr lang="en-US" sz="2300" dirty="0"/>
              <a:t>Differences between Rural and Urban Hispanic VA suicide risk models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8" name="Content Placeholder 2">
            <a:extLst>
              <a:ext uri="{FF2B5EF4-FFF2-40B4-BE49-F238E27FC236}">
                <a16:creationId xmlns:a16="http://schemas.microsoft.com/office/drawing/2014/main" id="{A42BD989-5BB8-3B93-FF2C-397DF773B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668089"/>
              </p:ext>
            </p:extLst>
          </p:nvPr>
        </p:nvGraphicFramePr>
        <p:xfrm>
          <a:off x="1460114" y="1711299"/>
          <a:ext cx="10022352" cy="4854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1619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CBA207-3FB1-4DF0-8870-07355F990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EFFFF"/>
                </a:solidFill>
              </a:rPr>
              <a:t>General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D5C9F-679A-4D9C-A4F5-D5D4CD55F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1999"/>
            <a:ext cx="7386792" cy="447297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EFFFF"/>
                </a:solidFill>
              </a:rPr>
              <a:t>We were funded by the Office of Rural Health to Study the Rural-Urban Suicide Disparity among VA Patients so we could do something about it.</a:t>
            </a:r>
          </a:p>
          <a:p>
            <a:r>
              <a:rPr lang="en-US" dirty="0">
                <a:solidFill>
                  <a:srgbClr val="FEFFFF"/>
                </a:solidFill>
              </a:rPr>
              <a:t>Among non-Hispanic VA patients, I am not convinced there is a Rural-Urban Suicide disparity.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But there could still be a need for tailored rural and urban prevention.</a:t>
            </a:r>
          </a:p>
          <a:p>
            <a:r>
              <a:rPr lang="en-US" dirty="0">
                <a:solidFill>
                  <a:srgbClr val="FEFFFF"/>
                </a:solidFill>
              </a:rPr>
              <a:t>Among Hispanic VA patients, there appears to be a Rural-Urban Suicide disparity, but the cause is not clear.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I had not initially thought of a next “database” project in this area with the White River Junction Rural Health Resource Center.</a:t>
            </a:r>
          </a:p>
          <a:p>
            <a:pPr lvl="2"/>
            <a:r>
              <a:rPr lang="en-US" dirty="0">
                <a:solidFill>
                  <a:srgbClr val="FEFFFF"/>
                </a:solidFill>
              </a:rPr>
              <a:t>Examining additional demographic groups becomes challenging due to small sample size within the rural stratum.</a:t>
            </a:r>
          </a:p>
          <a:p>
            <a:pPr lvl="1"/>
            <a:r>
              <a:rPr lang="en-US" dirty="0">
                <a:solidFill>
                  <a:srgbClr val="FEFFFF"/>
                </a:solidFill>
              </a:rPr>
              <a:t>The NLP Work Suggest Thematic Differences in Clinical notes between Rural and Urban Hispanic Patients, but again data gets thin.</a:t>
            </a:r>
          </a:p>
        </p:txBody>
      </p:sp>
    </p:spTree>
    <p:extLst>
      <p:ext uri="{BB962C8B-B14F-4D97-AF65-F5344CB8AC3E}">
        <p14:creationId xmlns:p14="http://schemas.microsoft.com/office/powerpoint/2010/main" val="2475502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CD4C1-F9CB-4A60-96F0-3C811E53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5" y="965147"/>
            <a:ext cx="3650279" cy="970860"/>
          </a:xfrm>
        </p:spPr>
        <p:txBody>
          <a:bodyPr>
            <a:normAutofit/>
          </a:bodyPr>
          <a:lstStyle/>
          <a:p>
            <a:r>
              <a:rPr lang="en-US" dirty="0"/>
              <a:t>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31AF-4EDB-42A3-BBC8-B3585F089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White River Junction</a:t>
            </a:r>
          </a:p>
          <a:p>
            <a:pPr lvl="1"/>
            <a:r>
              <a:rPr lang="en-US" dirty="0"/>
              <a:t>Epidemiologists: Talya Peltzman, Dan Gottlieb</a:t>
            </a:r>
          </a:p>
          <a:p>
            <a:pPr lvl="1"/>
            <a:r>
              <a:rPr lang="en-US" dirty="0"/>
              <a:t>Statisticians: Jiang Gui, Sara Cornelius</a:t>
            </a:r>
          </a:p>
          <a:p>
            <a:pPr lvl="1"/>
            <a:r>
              <a:rPr lang="en-US" dirty="0"/>
              <a:t>Psychiatrists: Natalie Riblet, Vince Watts</a:t>
            </a:r>
          </a:p>
          <a:p>
            <a:pPr lvl="1"/>
            <a:r>
              <a:rPr lang="en-US" dirty="0"/>
              <a:t>Health Services Researchers: Jenna Park (Forehand), Maxwell </a:t>
            </a:r>
            <a:r>
              <a:rPr lang="en-US" dirty="0" err="1"/>
              <a:t>Levis</a:t>
            </a:r>
            <a:endParaRPr lang="en-US" dirty="0"/>
          </a:p>
          <a:p>
            <a:r>
              <a:rPr lang="en-US" dirty="0"/>
              <a:t>Gainesville</a:t>
            </a:r>
          </a:p>
          <a:p>
            <a:pPr lvl="1"/>
            <a:r>
              <a:rPr lang="en-US" dirty="0"/>
              <a:t>Health Services Researcher: Maggie Freytes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D51290-D679-4803-A21D-58F74638F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02" r="28294" b="-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72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482AD-E32F-B2FC-E8EC-2874625D3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DB6E84-BAC7-2666-8294-27146B830D6F}"/>
              </a:ext>
            </a:extLst>
          </p:cNvPr>
          <p:cNvGrpSpPr/>
          <p:nvPr/>
        </p:nvGrpSpPr>
        <p:grpSpPr>
          <a:xfrm>
            <a:off x="4713144" y="169150"/>
            <a:ext cx="6832212" cy="4884905"/>
            <a:chOff x="4713144" y="169150"/>
            <a:chExt cx="6832212" cy="488490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EE969C4-1A22-A21D-11E7-724BFE98DF6E}"/>
                </a:ext>
              </a:extLst>
            </p:cNvPr>
            <p:cNvSpPr/>
            <p:nvPr/>
          </p:nvSpPr>
          <p:spPr>
            <a:xfrm>
              <a:off x="4713144" y="169150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Shiner, B., Peltzman, T., Cornelius S.L., Gui, J., Forehand, J., Watts, B.V. (2021) Recent Trends in the Rural-Urban Suicide Disparity among Veterans using VA Health Care, </a:t>
              </a:r>
              <a:r>
                <a:rPr lang="en-US" sz="1400" i="1" kern="1200" dirty="0"/>
                <a:t>Journal of Behavioral Medicine</a:t>
              </a:r>
              <a:r>
                <a:rPr lang="en-US" sz="1400" kern="1200" dirty="0"/>
                <a:t>, 44(4):492-506.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B066F4E-94C5-2437-7363-6C2C612C7DF0}"/>
                </a:ext>
              </a:extLst>
            </p:cNvPr>
            <p:cNvSpPr/>
            <p:nvPr/>
          </p:nvSpPr>
          <p:spPr>
            <a:xfrm>
              <a:off x="4713144" y="991565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961627"/>
                <a:satOff val="-1953"/>
                <a:lumOff val="1255"/>
                <a:alphaOff val="0"/>
              </a:schemeClr>
            </a:fillRef>
            <a:effectRef idx="2">
              <a:schemeClr val="accent5">
                <a:hueOff val="961627"/>
                <a:satOff val="-1953"/>
                <a:lumOff val="1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Shiner, B., Peltzman, T., Cornelius, S.L., Gui, J., Jiang, T., Riblet, N., Gottlieb, D.J., Watts, B.V. (2022) Influence of Contextual Factors on Death by Suicide in Rural and Urban Settings, </a:t>
              </a:r>
              <a:r>
                <a:rPr lang="en-US" sz="1400" i="1" kern="1200" dirty="0"/>
                <a:t>Journal of Rural Health</a:t>
              </a:r>
              <a:r>
                <a:rPr lang="en-US" sz="1400" kern="1200" dirty="0"/>
                <a:t>, 38(2):336-45.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1785285-9F35-44A7-CEBE-BBE56646ABE7}"/>
                </a:ext>
              </a:extLst>
            </p:cNvPr>
            <p:cNvSpPr/>
            <p:nvPr/>
          </p:nvSpPr>
          <p:spPr>
            <a:xfrm>
              <a:off x="4713144" y="1813980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1923253"/>
                <a:satOff val="-3906"/>
                <a:lumOff val="2510"/>
                <a:alphaOff val="0"/>
              </a:schemeClr>
            </a:fillRef>
            <a:effectRef idx="2">
              <a:schemeClr val="accent5">
                <a:hueOff val="1923253"/>
                <a:satOff val="-3906"/>
                <a:lumOff val="251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Peltzman, T., Gottlieb, D.J., Levis, M., Shiner, B. (2022) The Role of Race in </a:t>
              </a:r>
              <a:r>
                <a:rPr lang="en-US" sz="1400" dirty="0"/>
                <a:t>Rural-Urban</a:t>
              </a:r>
              <a:r>
                <a:rPr lang="en-US" sz="1400" kern="1200" dirty="0"/>
                <a:t> Suicide Disparities, </a:t>
              </a:r>
              <a:r>
                <a:rPr lang="en-US" sz="1400" i="1" kern="1200" dirty="0"/>
                <a:t>Journal of Rural Health</a:t>
              </a:r>
              <a:r>
                <a:rPr lang="en-US" sz="1400" kern="1200" dirty="0"/>
                <a:t>, 38(2):346-54.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4116ACD-BA4D-1CB2-CBDE-834D4477B639}"/>
                </a:ext>
              </a:extLst>
            </p:cNvPr>
            <p:cNvSpPr/>
            <p:nvPr/>
          </p:nvSpPr>
          <p:spPr>
            <a:xfrm>
              <a:off x="4713144" y="2636395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2884880"/>
                <a:satOff val="-5858"/>
                <a:lumOff val="3765"/>
                <a:alphaOff val="0"/>
              </a:schemeClr>
            </a:fillRef>
            <a:effectRef idx="2">
              <a:schemeClr val="accent5">
                <a:hueOff val="2884880"/>
                <a:satOff val="-5858"/>
                <a:lumOff val="3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Peltzman, T., Rice, K., Jones, K.T., Washington, D.L., Shiner, B. (2022) Optimizing Data on Race and Ethnicity for Veterans Affairs Patients. </a:t>
              </a:r>
              <a:r>
                <a:rPr lang="en-US" sz="1400" i="1" kern="1200" dirty="0"/>
                <a:t>Military Medicine</a:t>
              </a:r>
              <a:r>
                <a:rPr lang="en-US" sz="1400" kern="1200" dirty="0"/>
                <a:t>, 187(7-8): e955-962.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0D04142-77DC-2070-41A2-3C5A5D87B15C}"/>
                </a:ext>
              </a:extLst>
            </p:cNvPr>
            <p:cNvSpPr/>
            <p:nvPr/>
          </p:nvSpPr>
          <p:spPr>
            <a:xfrm>
              <a:off x="4713144" y="3453792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3846506"/>
                <a:satOff val="-7811"/>
                <a:lumOff val="5020"/>
                <a:alphaOff val="0"/>
              </a:schemeClr>
            </a:fillRef>
            <a:effectRef idx="2">
              <a:schemeClr val="accent5">
                <a:hueOff val="3846506"/>
                <a:satOff val="-7811"/>
                <a:lumOff val="502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Peltzman, T., Forehand, J.A., Freytes, I.M., Shiner, B. (2022) Rural and Urban Hispanic Patients of the Veterans Health Administration, </a:t>
              </a:r>
              <a:r>
                <a:rPr lang="en-US" sz="1400" i="1" kern="1200" dirty="0"/>
                <a:t>Journal of Racial and Ethnic Health Disparities</a:t>
              </a:r>
              <a:r>
                <a:rPr lang="en-US" sz="1400" kern="1200" dirty="0"/>
                <a:t>, 10(5):2273-83.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128D636-9AC6-8003-F53F-F5613C55D878}"/>
                </a:ext>
              </a:extLst>
            </p:cNvPr>
            <p:cNvSpPr/>
            <p:nvPr/>
          </p:nvSpPr>
          <p:spPr>
            <a:xfrm>
              <a:off x="4713144" y="4267815"/>
              <a:ext cx="6832212" cy="786240"/>
            </a:xfrm>
            <a:custGeom>
              <a:avLst/>
              <a:gdLst>
                <a:gd name="connsiteX0" fmla="*/ 0 w 6832212"/>
                <a:gd name="connsiteY0" fmla="*/ 131043 h 786240"/>
                <a:gd name="connsiteX1" fmla="*/ 131043 w 6832212"/>
                <a:gd name="connsiteY1" fmla="*/ 0 h 786240"/>
                <a:gd name="connsiteX2" fmla="*/ 6701169 w 6832212"/>
                <a:gd name="connsiteY2" fmla="*/ 0 h 786240"/>
                <a:gd name="connsiteX3" fmla="*/ 6832212 w 6832212"/>
                <a:gd name="connsiteY3" fmla="*/ 131043 h 786240"/>
                <a:gd name="connsiteX4" fmla="*/ 6832212 w 6832212"/>
                <a:gd name="connsiteY4" fmla="*/ 655197 h 786240"/>
                <a:gd name="connsiteX5" fmla="*/ 6701169 w 6832212"/>
                <a:gd name="connsiteY5" fmla="*/ 786240 h 786240"/>
                <a:gd name="connsiteX6" fmla="*/ 131043 w 6832212"/>
                <a:gd name="connsiteY6" fmla="*/ 786240 h 786240"/>
                <a:gd name="connsiteX7" fmla="*/ 0 w 6832212"/>
                <a:gd name="connsiteY7" fmla="*/ 655197 h 786240"/>
                <a:gd name="connsiteX8" fmla="*/ 0 w 6832212"/>
                <a:gd name="connsiteY8" fmla="*/ 131043 h 78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2212" h="786240">
                  <a:moveTo>
                    <a:pt x="0" y="131043"/>
                  </a:moveTo>
                  <a:cubicBezTo>
                    <a:pt x="0" y="58670"/>
                    <a:pt x="58670" y="0"/>
                    <a:pt x="131043" y="0"/>
                  </a:cubicBezTo>
                  <a:lnTo>
                    <a:pt x="6701169" y="0"/>
                  </a:lnTo>
                  <a:cubicBezTo>
                    <a:pt x="6773542" y="0"/>
                    <a:pt x="6832212" y="58670"/>
                    <a:pt x="6832212" y="131043"/>
                  </a:cubicBezTo>
                  <a:lnTo>
                    <a:pt x="6832212" y="655197"/>
                  </a:lnTo>
                  <a:cubicBezTo>
                    <a:pt x="6832212" y="727570"/>
                    <a:pt x="6773542" y="786240"/>
                    <a:pt x="6701169" y="786240"/>
                  </a:cubicBezTo>
                  <a:lnTo>
                    <a:pt x="131043" y="786240"/>
                  </a:lnTo>
                  <a:cubicBezTo>
                    <a:pt x="58670" y="786240"/>
                    <a:pt x="0" y="727570"/>
                    <a:pt x="0" y="655197"/>
                  </a:cubicBezTo>
                  <a:lnTo>
                    <a:pt x="0" y="13104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4808133"/>
                <a:satOff val="-9764"/>
                <a:lumOff val="6275"/>
                <a:alphaOff val="0"/>
              </a:schemeClr>
            </a:fillRef>
            <a:effectRef idx="2">
              <a:schemeClr val="accent5">
                <a:hueOff val="4808133"/>
                <a:satOff val="-9764"/>
                <a:lumOff val="627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21" tIns="91721" rIns="91721" bIns="91721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Shiner, B., Peltzman, T., Forehand, J., Gui, J., Freytes, I.M., Watts, B.V. (2022). Examination of Increasing Suicide Rates Among Rural Hispanic VA Patients. </a:t>
              </a:r>
              <a:r>
                <a:rPr lang="en-US" sz="1400" i="1" kern="1200" dirty="0"/>
                <a:t>Journal of Rural Health</a:t>
              </a:r>
              <a:r>
                <a:rPr lang="en-US" sz="1400" kern="1200" dirty="0"/>
                <a:t>, 39(3):565-74.</a:t>
              </a: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ED28036-547B-AD80-92C2-6347F65D871D}"/>
              </a:ext>
            </a:extLst>
          </p:cNvPr>
          <p:cNvSpPr/>
          <p:nvPr/>
        </p:nvSpPr>
        <p:spPr>
          <a:xfrm>
            <a:off x="4713144" y="5902610"/>
            <a:ext cx="6832212" cy="786240"/>
          </a:xfrm>
          <a:custGeom>
            <a:avLst/>
            <a:gdLst>
              <a:gd name="connsiteX0" fmla="*/ 0 w 6832212"/>
              <a:gd name="connsiteY0" fmla="*/ 131043 h 786240"/>
              <a:gd name="connsiteX1" fmla="*/ 131043 w 6832212"/>
              <a:gd name="connsiteY1" fmla="*/ 0 h 786240"/>
              <a:gd name="connsiteX2" fmla="*/ 6701169 w 6832212"/>
              <a:gd name="connsiteY2" fmla="*/ 0 h 786240"/>
              <a:gd name="connsiteX3" fmla="*/ 6832212 w 6832212"/>
              <a:gd name="connsiteY3" fmla="*/ 131043 h 786240"/>
              <a:gd name="connsiteX4" fmla="*/ 6832212 w 6832212"/>
              <a:gd name="connsiteY4" fmla="*/ 655197 h 786240"/>
              <a:gd name="connsiteX5" fmla="*/ 6701169 w 6832212"/>
              <a:gd name="connsiteY5" fmla="*/ 786240 h 786240"/>
              <a:gd name="connsiteX6" fmla="*/ 131043 w 6832212"/>
              <a:gd name="connsiteY6" fmla="*/ 786240 h 786240"/>
              <a:gd name="connsiteX7" fmla="*/ 0 w 6832212"/>
              <a:gd name="connsiteY7" fmla="*/ 655197 h 786240"/>
              <a:gd name="connsiteX8" fmla="*/ 0 w 6832212"/>
              <a:gd name="connsiteY8" fmla="*/ 131043 h 78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2212" h="786240">
                <a:moveTo>
                  <a:pt x="0" y="131043"/>
                </a:moveTo>
                <a:cubicBezTo>
                  <a:pt x="0" y="58670"/>
                  <a:pt x="58670" y="0"/>
                  <a:pt x="131043" y="0"/>
                </a:cubicBezTo>
                <a:lnTo>
                  <a:pt x="6701169" y="0"/>
                </a:lnTo>
                <a:cubicBezTo>
                  <a:pt x="6773542" y="0"/>
                  <a:pt x="6832212" y="58670"/>
                  <a:pt x="6832212" y="131043"/>
                </a:cubicBezTo>
                <a:lnTo>
                  <a:pt x="6832212" y="655197"/>
                </a:lnTo>
                <a:cubicBezTo>
                  <a:pt x="6832212" y="727570"/>
                  <a:pt x="6773542" y="786240"/>
                  <a:pt x="6701169" y="786240"/>
                </a:cubicBezTo>
                <a:lnTo>
                  <a:pt x="131043" y="786240"/>
                </a:lnTo>
                <a:cubicBezTo>
                  <a:pt x="58670" y="786240"/>
                  <a:pt x="0" y="727570"/>
                  <a:pt x="0" y="655197"/>
                </a:cubicBezTo>
                <a:lnTo>
                  <a:pt x="0" y="131043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4808133"/>
              <a:satOff val="-9764"/>
              <a:lumOff val="6275"/>
              <a:alphaOff val="0"/>
            </a:schemeClr>
          </a:fillRef>
          <a:effectRef idx="2">
            <a:schemeClr val="accent5">
              <a:hueOff val="4808133"/>
              <a:satOff val="-9764"/>
              <a:lumOff val="62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721" tIns="91721" rIns="91721" bIns="91721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Levis, M., Dimambro, M., Levy, J., Natalie, R., Watts., B.V., Shiner, B. (2025) Using Natural Language Processing to Inform Targeted Rural and Urban Hispanic VA Suicide Prediction Models, </a:t>
            </a:r>
            <a:r>
              <a:rPr lang="en-US" sz="1400" i="1" kern="1200" dirty="0"/>
              <a:t>Journal of Rural Mental Health</a:t>
            </a:r>
            <a:r>
              <a:rPr lang="en-US" sz="1400" kern="1200" dirty="0"/>
              <a:t>, 10.1037/rmh0000320.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497101A-DE42-0094-7F3E-427D04E7BC3A}"/>
              </a:ext>
            </a:extLst>
          </p:cNvPr>
          <p:cNvSpPr/>
          <p:nvPr/>
        </p:nvSpPr>
        <p:spPr>
          <a:xfrm>
            <a:off x="4713144" y="5081838"/>
            <a:ext cx="6832212" cy="786240"/>
          </a:xfrm>
          <a:custGeom>
            <a:avLst/>
            <a:gdLst>
              <a:gd name="connsiteX0" fmla="*/ 0 w 6832212"/>
              <a:gd name="connsiteY0" fmla="*/ 131043 h 786240"/>
              <a:gd name="connsiteX1" fmla="*/ 131043 w 6832212"/>
              <a:gd name="connsiteY1" fmla="*/ 0 h 786240"/>
              <a:gd name="connsiteX2" fmla="*/ 6701169 w 6832212"/>
              <a:gd name="connsiteY2" fmla="*/ 0 h 786240"/>
              <a:gd name="connsiteX3" fmla="*/ 6832212 w 6832212"/>
              <a:gd name="connsiteY3" fmla="*/ 131043 h 786240"/>
              <a:gd name="connsiteX4" fmla="*/ 6832212 w 6832212"/>
              <a:gd name="connsiteY4" fmla="*/ 655197 h 786240"/>
              <a:gd name="connsiteX5" fmla="*/ 6701169 w 6832212"/>
              <a:gd name="connsiteY5" fmla="*/ 786240 h 786240"/>
              <a:gd name="connsiteX6" fmla="*/ 131043 w 6832212"/>
              <a:gd name="connsiteY6" fmla="*/ 786240 h 786240"/>
              <a:gd name="connsiteX7" fmla="*/ 0 w 6832212"/>
              <a:gd name="connsiteY7" fmla="*/ 655197 h 786240"/>
              <a:gd name="connsiteX8" fmla="*/ 0 w 6832212"/>
              <a:gd name="connsiteY8" fmla="*/ 131043 h 78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2212" h="786240">
                <a:moveTo>
                  <a:pt x="0" y="131043"/>
                </a:moveTo>
                <a:cubicBezTo>
                  <a:pt x="0" y="58670"/>
                  <a:pt x="58670" y="0"/>
                  <a:pt x="131043" y="0"/>
                </a:cubicBezTo>
                <a:lnTo>
                  <a:pt x="6701169" y="0"/>
                </a:lnTo>
                <a:cubicBezTo>
                  <a:pt x="6773542" y="0"/>
                  <a:pt x="6832212" y="58670"/>
                  <a:pt x="6832212" y="131043"/>
                </a:cubicBezTo>
                <a:lnTo>
                  <a:pt x="6832212" y="655197"/>
                </a:lnTo>
                <a:cubicBezTo>
                  <a:pt x="6832212" y="727570"/>
                  <a:pt x="6773542" y="786240"/>
                  <a:pt x="6701169" y="786240"/>
                </a:cubicBezTo>
                <a:lnTo>
                  <a:pt x="131043" y="786240"/>
                </a:lnTo>
                <a:cubicBezTo>
                  <a:pt x="58670" y="786240"/>
                  <a:pt x="0" y="727570"/>
                  <a:pt x="0" y="655197"/>
                </a:cubicBezTo>
                <a:lnTo>
                  <a:pt x="0" y="131043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4808133"/>
              <a:satOff val="-9764"/>
              <a:lumOff val="6275"/>
              <a:alphaOff val="0"/>
            </a:schemeClr>
          </a:fillRef>
          <a:effectRef idx="2">
            <a:schemeClr val="accent5">
              <a:hueOff val="4808133"/>
              <a:satOff val="-9764"/>
              <a:lumOff val="62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721" tIns="91721" rIns="91721" bIns="91721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Peltzman, T., Park, J., Shiner, B. (2023) Development and validation of a prognostic index for mental health and substance use disorder burden, </a:t>
            </a:r>
            <a:r>
              <a:rPr lang="en-US" sz="1400" i="1" kern="1200" dirty="0"/>
              <a:t>General Hospital Psychiatry</a:t>
            </a:r>
            <a:r>
              <a:rPr lang="en-US" sz="1400" kern="1200" dirty="0"/>
              <a:t>, 85:213-19.  </a:t>
            </a:r>
          </a:p>
        </p:txBody>
      </p:sp>
    </p:spTree>
    <p:extLst>
      <p:ext uri="{BB962C8B-B14F-4D97-AF65-F5344CB8AC3E}">
        <p14:creationId xmlns:p14="http://schemas.microsoft.com/office/powerpoint/2010/main" val="144490276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2756</Words>
  <Application>Microsoft Office PowerPoint</Application>
  <PresentationFormat>Widescreen</PresentationFormat>
  <Paragraphs>276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Century Gothic</vt:lpstr>
      <vt:lpstr>Wingdings 3</vt:lpstr>
      <vt:lpstr>Wisp</vt:lpstr>
      <vt:lpstr>Understanding the Rural-Urban Suicide Disparity among VA Patients</vt:lpstr>
      <vt:lpstr>Part A Ecological Fallacy 101: Rurality Causes Suicide</vt:lpstr>
      <vt:lpstr>Restaurants and Wealth</vt:lpstr>
      <vt:lpstr>Walt Disney World and Children</vt:lpstr>
      <vt:lpstr>But what about Rurality and Suicide?</vt:lpstr>
      <vt:lpstr>The CDC found that suicide rates are higher and climbing faster for rural Americans than urban Americans (Ivey-Stephenson et al., MMWR, 2017). </vt:lpstr>
      <vt:lpstr>The suicide rate appears to be highest in the most deprived rural enclaves (Steelesmith et al., JAMA Open, 2019).  </vt:lpstr>
      <vt:lpstr>Rural VA patients have 20% higher suicide rates both overall (McCarthy et al., 2012), and following psychiatric discharge (Britton et al., 2017).   </vt:lpstr>
      <vt:lpstr>Rural VA patients have 20% higher suicide rates both overall (McCarthy et al., 2012), and following psychiatric discharge (Britton et al., 2017).   </vt:lpstr>
      <vt:lpstr>Perhaps this improved when the VA increased mental health resources at rural CBOCs</vt:lpstr>
      <vt:lpstr>Study 1:   Did the Rural-Urban Suicide Disparity Decrease Among VA Patients Following the 2007 implementation of the Office of Rural Health and the 2008 implementation of the VA Suicide Prevention Program? </vt:lpstr>
      <vt:lpstr>Study 1 Result A: Yearly Rural-Urban Death by Suicide Disparity</vt:lpstr>
      <vt:lpstr>Study 1 Result B: Rural and Urban Suicide Trends</vt:lpstr>
      <vt:lpstr>Study 1 Interpretation:  That Seems Incorrect</vt:lpstr>
      <vt:lpstr>Study 1 Conclusion:  We May Looking at an Ecological Fallacy</vt:lpstr>
      <vt:lpstr>Study 2:   How do suicide trends compare by race and rurality?</vt:lpstr>
      <vt:lpstr>Study 2 Result: Trends in Suicide Rates Among VA Patients by Race/Ethnicity</vt:lpstr>
      <vt:lpstr>Study 2 Interpretation: Whether Rurality Is a Risk Factor for Suicide Depends on Race/Ethnicity</vt:lpstr>
      <vt:lpstr>Part B Rural Hispanic VA Patients Do Have a Higher Rate of Death by Suicide.</vt:lpstr>
      <vt:lpstr>Study 3:   Are we identifying Rural Hispanic VA Patients as well as we could?</vt:lpstr>
      <vt:lpstr>Study 3:   Available Sources of Race and Ethnicity Data for VA Patients</vt:lpstr>
      <vt:lpstr>Study 3:   Strategy to prioritize race and ethnicity data when missing or conflicting.</vt:lpstr>
      <vt:lpstr>Study 3 Result: Comparison of Algorithm to CDW Data</vt:lpstr>
      <vt:lpstr>Study 4:   What are some ways that Rural and Urban Hispanic VA Patients Differ?</vt:lpstr>
      <vt:lpstr>Study 4 Results: Geographic Distribution</vt:lpstr>
      <vt:lpstr>Study 4 Results:   Biggest Differences Between Rural and Urban Hispanic VA Patients</vt:lpstr>
      <vt:lpstr>Study 5 Results:   Biggest Changes over Time for Hispanic new VA Patients (2013-18 versus 2001-06)</vt:lpstr>
      <vt:lpstr>Study 5:   Are any differences between rural and urban Hispanic VA Patients Driving the difference in suicide rate?</vt:lpstr>
      <vt:lpstr>Study 5 Results: Suicide and Self Injury Mortality</vt:lpstr>
      <vt:lpstr>Study 5 Results:   Rural and Urban Hispanic VA Patients who Died by Suicide were generally similar.</vt:lpstr>
      <vt:lpstr>Study 5 Results: Prediction models had limited performance (Rural Accuracy: 0.62; 95% CI 0.61, 0.73, Urban Accuracy: 0.67; 95% CI 0.63, 0.70), and the most important predictors were mental health and substance use disorders for both rural and urban patients.</vt:lpstr>
      <vt:lpstr>Study 6:   Can leveraging unstructured EHR help identify differences between rural and urban Hispanic VA patients that died by suicide?</vt:lpstr>
      <vt:lpstr>Study 6 Results:   Differences Between Rural and Urban Hispanic VA Suicide risk models</vt:lpstr>
      <vt:lpstr>Study 6 Results:   Differences between Rural and Urban Hispanic VA suicide risk models</vt:lpstr>
      <vt:lpstr>General Thoughts</vt:lpstr>
      <vt:lpstr>Team Members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Ecological Fallacy 101: Rurality Causes Suicide</dc:title>
  <dc:creator>Shiner, Brian</dc:creator>
  <cp:lastModifiedBy>Shiner, Brian</cp:lastModifiedBy>
  <cp:revision>18</cp:revision>
  <dcterms:created xsi:type="dcterms:W3CDTF">2020-06-18T22:54:46Z</dcterms:created>
  <dcterms:modified xsi:type="dcterms:W3CDTF">2026-10-19T14:45:46Z</dcterms:modified>
</cp:coreProperties>
</file>