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Lst>
  <p:notesMasterIdLst>
    <p:notesMasterId r:id="rId72"/>
  </p:notesMasterIdLst>
  <p:sldIdLst>
    <p:sldId id="301" r:id="rId2"/>
    <p:sldId id="298" r:id="rId3"/>
    <p:sldId id="300" r:id="rId4"/>
    <p:sldId id="531" r:id="rId5"/>
    <p:sldId id="610" r:id="rId6"/>
    <p:sldId id="682" r:id="rId7"/>
    <p:sldId id="684" r:id="rId8"/>
    <p:sldId id="683" r:id="rId9"/>
    <p:sldId id="686" r:id="rId10"/>
    <p:sldId id="588" r:id="rId11"/>
    <p:sldId id="544" r:id="rId12"/>
    <p:sldId id="546" r:id="rId13"/>
    <p:sldId id="602" r:id="rId14"/>
    <p:sldId id="603" r:id="rId15"/>
    <p:sldId id="604" r:id="rId16"/>
    <p:sldId id="688" r:id="rId17"/>
    <p:sldId id="605" r:id="rId18"/>
    <p:sldId id="611" r:id="rId19"/>
    <p:sldId id="612" r:id="rId20"/>
    <p:sldId id="615" r:id="rId21"/>
    <p:sldId id="616" r:id="rId22"/>
    <p:sldId id="660" r:id="rId23"/>
    <p:sldId id="657" r:id="rId24"/>
    <p:sldId id="669" r:id="rId25"/>
    <p:sldId id="672" r:id="rId26"/>
    <p:sldId id="673" r:id="rId27"/>
    <p:sldId id="606" r:id="rId28"/>
    <p:sldId id="618" r:id="rId29"/>
    <p:sldId id="619" r:id="rId30"/>
    <p:sldId id="621" r:id="rId31"/>
    <p:sldId id="641" r:id="rId32"/>
    <p:sldId id="661" r:id="rId33"/>
    <p:sldId id="658" r:id="rId34"/>
    <p:sldId id="663" r:id="rId35"/>
    <p:sldId id="666" r:id="rId36"/>
    <p:sldId id="667" r:id="rId37"/>
    <p:sldId id="607" r:id="rId38"/>
    <p:sldId id="624" r:id="rId39"/>
    <p:sldId id="626" r:id="rId40"/>
    <p:sldId id="625" r:id="rId41"/>
    <p:sldId id="628" r:id="rId42"/>
    <p:sldId id="662" r:id="rId43"/>
    <p:sldId id="659" r:id="rId44"/>
    <p:sldId id="674" r:id="rId45"/>
    <p:sldId id="679" r:id="rId46"/>
    <p:sldId id="680" r:id="rId47"/>
    <p:sldId id="608" r:id="rId48"/>
    <p:sldId id="652" r:id="rId49"/>
    <p:sldId id="651" r:id="rId50"/>
    <p:sldId id="655" r:id="rId51"/>
    <p:sldId id="656" r:id="rId52"/>
    <p:sldId id="642" r:id="rId53"/>
    <p:sldId id="643" r:id="rId54"/>
    <p:sldId id="644" r:id="rId55"/>
    <p:sldId id="648" r:id="rId56"/>
    <p:sldId id="649" r:id="rId57"/>
    <p:sldId id="609" r:id="rId58"/>
    <p:sldId id="634" r:id="rId59"/>
    <p:sldId id="635" r:id="rId60"/>
    <p:sldId id="637" r:id="rId61"/>
    <p:sldId id="638" r:id="rId62"/>
    <p:sldId id="681" r:id="rId63"/>
    <p:sldId id="629" r:id="rId64"/>
    <p:sldId id="630" r:id="rId65"/>
    <p:sldId id="631" r:id="rId66"/>
    <p:sldId id="632" r:id="rId67"/>
    <p:sldId id="687" r:id="rId68"/>
    <p:sldId id="668" r:id="rId69"/>
    <p:sldId id="528" r:id="rId70"/>
    <p:sldId id="689" r:id="rId71"/>
  </p:sldIdLst>
  <p:sldSz cx="12192000" cy="6858000"/>
  <p:notesSz cx="7019925" cy="9305925"/>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31">
          <p15:clr>
            <a:srgbClr val="A4A3A4"/>
          </p15:clr>
        </p15:guide>
        <p15:guide id="2" pos="22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67" autoAdjust="0"/>
    <p:restoredTop sz="97371" autoAdjust="0"/>
  </p:normalViewPr>
  <p:slideViewPr>
    <p:cSldViewPr snapToGrid="0">
      <p:cViewPr varScale="1">
        <p:scale>
          <a:sx n="126" d="100"/>
          <a:sy n="126" d="100"/>
        </p:scale>
        <p:origin x="200" y="192"/>
      </p:cViewPr>
      <p:guideLst>
        <p:guide orient="horz" pos="2160"/>
        <p:guide pos="3840"/>
      </p:guideLst>
    </p:cSldViewPr>
  </p:slideViewPr>
  <p:outlineViewPr>
    <p:cViewPr>
      <p:scale>
        <a:sx n="33" d="100"/>
        <a:sy n="33" d="100"/>
      </p:scale>
      <p:origin x="0" y="21664"/>
    </p:cViewPr>
  </p:outlineViewPr>
  <p:notesTextViewPr>
    <p:cViewPr>
      <p:scale>
        <a:sx n="1" d="1"/>
        <a:sy n="1" d="1"/>
      </p:scale>
      <p:origin x="0" y="0"/>
    </p:cViewPr>
  </p:notesTextViewPr>
  <p:sorterViewPr>
    <p:cViewPr>
      <p:scale>
        <a:sx n="107" d="100"/>
        <a:sy n="107" d="100"/>
      </p:scale>
      <p:origin x="0" y="0"/>
    </p:cViewPr>
  </p:sorterViewPr>
  <p:notesViewPr>
    <p:cSldViewPr snapToGrid="0">
      <p:cViewPr varScale="1">
        <p:scale>
          <a:sx n="93" d="100"/>
          <a:sy n="93" d="100"/>
        </p:scale>
        <p:origin x="-2912" y="-112"/>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7EB717-01FA-F4CA-9B93-9DADCE610A3D}"/>
              </a:ext>
            </a:extLst>
          </p:cNvPr>
          <p:cNvSpPr>
            <a:spLocks noGrp="1"/>
          </p:cNvSpPr>
          <p:nvPr>
            <p:ph type="hdr" sz="quarter"/>
          </p:nvPr>
        </p:nvSpPr>
        <p:spPr>
          <a:xfrm>
            <a:off x="0" y="0"/>
            <a:ext cx="3041650" cy="4667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0C87244F-F17D-7A77-188D-1D339B925D77}"/>
              </a:ext>
            </a:extLst>
          </p:cNvPr>
          <p:cNvSpPr>
            <a:spLocks noGrp="1"/>
          </p:cNvSpPr>
          <p:nvPr>
            <p:ph type="dt" idx="1"/>
          </p:nvPr>
        </p:nvSpPr>
        <p:spPr>
          <a:xfrm>
            <a:off x="3976688" y="0"/>
            <a:ext cx="3041650" cy="46672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A8EB375-CE9B-2349-A14C-245F05DDE1AB}" type="datetimeFigureOut">
              <a:rPr lang="en-US"/>
              <a:pPr>
                <a:defRPr/>
              </a:pPr>
              <a:t>10/18/26</a:t>
            </a:fld>
            <a:endParaRPr lang="en-US"/>
          </a:p>
        </p:txBody>
      </p:sp>
      <p:sp>
        <p:nvSpPr>
          <p:cNvPr id="4" name="Slide Image Placeholder 3">
            <a:extLst>
              <a:ext uri="{FF2B5EF4-FFF2-40B4-BE49-F238E27FC236}">
                <a16:creationId xmlns:a16="http://schemas.microsoft.com/office/drawing/2014/main" id="{76C6AD30-A3CD-C086-2655-CE0003B4C9C1}"/>
              </a:ext>
            </a:extLst>
          </p:cNvPr>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43113AA-F689-C4F7-DE52-AE993620AE9F}"/>
              </a:ext>
            </a:extLst>
          </p:cNvPr>
          <p:cNvSpPr>
            <a:spLocks noGrp="1"/>
          </p:cNvSpPr>
          <p:nvPr>
            <p:ph type="body" sz="quarter" idx="3"/>
          </p:nvPr>
        </p:nvSpPr>
        <p:spPr>
          <a:xfrm>
            <a:off x="701675" y="4478338"/>
            <a:ext cx="5616575" cy="36639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AE0A58E-2BD5-5FF0-37B7-FD45F1EC2D65}"/>
              </a:ext>
            </a:extLst>
          </p:cNvPr>
          <p:cNvSpPr>
            <a:spLocks noGrp="1"/>
          </p:cNvSpPr>
          <p:nvPr>
            <p:ph type="ftr" sz="quarter" idx="4"/>
          </p:nvPr>
        </p:nvSpPr>
        <p:spPr>
          <a:xfrm>
            <a:off x="0" y="8839200"/>
            <a:ext cx="3041650" cy="4667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1D5094D0-9B64-EE3F-3AFB-FAE6DFD53AF3}"/>
              </a:ext>
            </a:extLst>
          </p:cNvPr>
          <p:cNvSpPr>
            <a:spLocks noGrp="1"/>
          </p:cNvSpPr>
          <p:nvPr>
            <p:ph type="sldNum" sz="quarter" idx="5"/>
          </p:nvPr>
        </p:nvSpPr>
        <p:spPr>
          <a:xfrm>
            <a:off x="3976688" y="8839200"/>
            <a:ext cx="3041650" cy="466725"/>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43570B0-C27D-4A42-9778-AA819271A75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62FF9-45E9-97A0-6B84-84DE60FC3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77F6E-69AD-F424-36A7-BE0C940681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782485-6E3A-65F7-C1D8-E07E2DDC3D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0ACFFC-BDC9-FCEF-561C-841C5878EBD3}"/>
              </a:ext>
            </a:extLst>
          </p:cNvPr>
          <p:cNvSpPr>
            <a:spLocks noGrp="1"/>
          </p:cNvSpPr>
          <p:nvPr>
            <p:ph type="sldNum" sz="quarter" idx="5"/>
          </p:nvPr>
        </p:nvSpPr>
        <p:spPr/>
        <p:txBody>
          <a:bodyPr/>
          <a:lstStyle/>
          <a:p>
            <a:pPr>
              <a:defRPr/>
            </a:pPr>
            <a:fld id="{F43570B0-C27D-4A42-9778-AA819271A756}" type="slidenum">
              <a:rPr lang="en-US" smtClean="0"/>
              <a:pPr>
                <a:defRPr/>
              </a:pPr>
              <a:t>16</a:t>
            </a:fld>
            <a:endParaRPr lang="en-US"/>
          </a:p>
        </p:txBody>
      </p:sp>
    </p:spTree>
    <p:extLst>
      <p:ext uri="{BB962C8B-B14F-4D97-AF65-F5344CB8AC3E}">
        <p14:creationId xmlns:p14="http://schemas.microsoft.com/office/powerpoint/2010/main" val="3512635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18</a:t>
            </a:fld>
            <a:endParaRPr lang="en-US"/>
          </a:p>
        </p:txBody>
      </p:sp>
    </p:spTree>
    <p:extLst>
      <p:ext uri="{BB962C8B-B14F-4D97-AF65-F5344CB8AC3E}">
        <p14:creationId xmlns:p14="http://schemas.microsoft.com/office/powerpoint/2010/main" val="57563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19</a:t>
            </a:fld>
            <a:endParaRPr lang="en-US"/>
          </a:p>
        </p:txBody>
      </p:sp>
    </p:spTree>
    <p:extLst>
      <p:ext uri="{BB962C8B-B14F-4D97-AF65-F5344CB8AC3E}">
        <p14:creationId xmlns:p14="http://schemas.microsoft.com/office/powerpoint/2010/main" val="4016989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20</a:t>
            </a:fld>
            <a:endParaRPr lang="en-US"/>
          </a:p>
        </p:txBody>
      </p:sp>
    </p:spTree>
    <p:extLst>
      <p:ext uri="{BB962C8B-B14F-4D97-AF65-F5344CB8AC3E}">
        <p14:creationId xmlns:p14="http://schemas.microsoft.com/office/powerpoint/2010/main" val="420416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21</a:t>
            </a:fld>
            <a:endParaRPr lang="en-US"/>
          </a:p>
        </p:txBody>
      </p:sp>
    </p:spTree>
    <p:extLst>
      <p:ext uri="{BB962C8B-B14F-4D97-AF65-F5344CB8AC3E}">
        <p14:creationId xmlns:p14="http://schemas.microsoft.com/office/powerpoint/2010/main" val="1765397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23</a:t>
            </a:fld>
            <a:endParaRPr lang="en-US"/>
          </a:p>
        </p:txBody>
      </p:sp>
    </p:spTree>
    <p:extLst>
      <p:ext uri="{BB962C8B-B14F-4D97-AF65-F5344CB8AC3E}">
        <p14:creationId xmlns:p14="http://schemas.microsoft.com/office/powerpoint/2010/main" val="3691758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24</a:t>
            </a:fld>
            <a:endParaRPr lang="en-US"/>
          </a:p>
        </p:txBody>
      </p:sp>
    </p:spTree>
    <p:extLst>
      <p:ext uri="{BB962C8B-B14F-4D97-AF65-F5344CB8AC3E}">
        <p14:creationId xmlns:p14="http://schemas.microsoft.com/office/powerpoint/2010/main" val="2046181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25</a:t>
            </a:fld>
            <a:endParaRPr lang="en-US"/>
          </a:p>
        </p:txBody>
      </p:sp>
    </p:spTree>
    <p:extLst>
      <p:ext uri="{BB962C8B-B14F-4D97-AF65-F5344CB8AC3E}">
        <p14:creationId xmlns:p14="http://schemas.microsoft.com/office/powerpoint/2010/main" val="2619421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26</a:t>
            </a:fld>
            <a:endParaRPr lang="en-US"/>
          </a:p>
        </p:txBody>
      </p:sp>
    </p:spTree>
    <p:extLst>
      <p:ext uri="{BB962C8B-B14F-4D97-AF65-F5344CB8AC3E}">
        <p14:creationId xmlns:p14="http://schemas.microsoft.com/office/powerpoint/2010/main" val="3871007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31</a:t>
            </a:fld>
            <a:endParaRPr lang="en-US"/>
          </a:p>
        </p:txBody>
      </p:sp>
    </p:spTree>
    <p:extLst>
      <p:ext uri="{BB962C8B-B14F-4D97-AF65-F5344CB8AC3E}">
        <p14:creationId xmlns:p14="http://schemas.microsoft.com/office/powerpoint/2010/main" val="3250977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33</a:t>
            </a:fld>
            <a:endParaRPr lang="en-US"/>
          </a:p>
        </p:txBody>
      </p:sp>
    </p:spTree>
    <p:extLst>
      <p:ext uri="{BB962C8B-B14F-4D97-AF65-F5344CB8AC3E}">
        <p14:creationId xmlns:p14="http://schemas.microsoft.com/office/powerpoint/2010/main" val="3500688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34</a:t>
            </a:fld>
            <a:endParaRPr lang="en-US"/>
          </a:p>
        </p:txBody>
      </p:sp>
    </p:spTree>
    <p:extLst>
      <p:ext uri="{BB962C8B-B14F-4D97-AF65-F5344CB8AC3E}">
        <p14:creationId xmlns:p14="http://schemas.microsoft.com/office/powerpoint/2010/main" val="298776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35</a:t>
            </a:fld>
            <a:endParaRPr lang="en-US"/>
          </a:p>
        </p:txBody>
      </p:sp>
    </p:spTree>
    <p:extLst>
      <p:ext uri="{BB962C8B-B14F-4D97-AF65-F5344CB8AC3E}">
        <p14:creationId xmlns:p14="http://schemas.microsoft.com/office/powerpoint/2010/main" val="725650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36</a:t>
            </a:fld>
            <a:endParaRPr lang="en-US"/>
          </a:p>
        </p:txBody>
      </p:sp>
    </p:spTree>
    <p:extLst>
      <p:ext uri="{BB962C8B-B14F-4D97-AF65-F5344CB8AC3E}">
        <p14:creationId xmlns:p14="http://schemas.microsoft.com/office/powerpoint/2010/main" val="539675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37</a:t>
            </a:fld>
            <a:endParaRPr lang="en-US"/>
          </a:p>
        </p:txBody>
      </p:sp>
    </p:spTree>
    <p:extLst>
      <p:ext uri="{BB962C8B-B14F-4D97-AF65-F5344CB8AC3E}">
        <p14:creationId xmlns:p14="http://schemas.microsoft.com/office/powerpoint/2010/main" val="2145357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38</a:t>
            </a:fld>
            <a:endParaRPr lang="en-US"/>
          </a:p>
        </p:txBody>
      </p:sp>
    </p:spTree>
    <p:extLst>
      <p:ext uri="{BB962C8B-B14F-4D97-AF65-F5344CB8AC3E}">
        <p14:creationId xmlns:p14="http://schemas.microsoft.com/office/powerpoint/2010/main" val="385934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39</a:t>
            </a:fld>
            <a:endParaRPr lang="en-US"/>
          </a:p>
        </p:txBody>
      </p:sp>
    </p:spTree>
    <p:extLst>
      <p:ext uri="{BB962C8B-B14F-4D97-AF65-F5344CB8AC3E}">
        <p14:creationId xmlns:p14="http://schemas.microsoft.com/office/powerpoint/2010/main" val="260180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40</a:t>
            </a:fld>
            <a:endParaRPr lang="en-US"/>
          </a:p>
        </p:txBody>
      </p:sp>
    </p:spTree>
    <p:extLst>
      <p:ext uri="{BB962C8B-B14F-4D97-AF65-F5344CB8AC3E}">
        <p14:creationId xmlns:p14="http://schemas.microsoft.com/office/powerpoint/2010/main" val="363991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41</a:t>
            </a:fld>
            <a:endParaRPr lang="en-US"/>
          </a:p>
        </p:txBody>
      </p:sp>
    </p:spTree>
    <p:extLst>
      <p:ext uri="{BB962C8B-B14F-4D97-AF65-F5344CB8AC3E}">
        <p14:creationId xmlns:p14="http://schemas.microsoft.com/office/powerpoint/2010/main" val="1099738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42</a:t>
            </a:fld>
            <a:endParaRPr lang="en-US"/>
          </a:p>
        </p:txBody>
      </p:sp>
    </p:spTree>
    <p:extLst>
      <p:ext uri="{BB962C8B-B14F-4D97-AF65-F5344CB8AC3E}">
        <p14:creationId xmlns:p14="http://schemas.microsoft.com/office/powerpoint/2010/main" val="3577901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43</a:t>
            </a:fld>
            <a:endParaRPr lang="en-US"/>
          </a:p>
        </p:txBody>
      </p:sp>
    </p:spTree>
    <p:extLst>
      <p:ext uri="{BB962C8B-B14F-4D97-AF65-F5344CB8AC3E}">
        <p14:creationId xmlns:p14="http://schemas.microsoft.com/office/powerpoint/2010/main" val="1803797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44</a:t>
            </a:fld>
            <a:endParaRPr lang="en-US"/>
          </a:p>
        </p:txBody>
      </p:sp>
    </p:spTree>
    <p:extLst>
      <p:ext uri="{BB962C8B-B14F-4D97-AF65-F5344CB8AC3E}">
        <p14:creationId xmlns:p14="http://schemas.microsoft.com/office/powerpoint/2010/main" val="620842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45</a:t>
            </a:fld>
            <a:endParaRPr lang="en-US"/>
          </a:p>
        </p:txBody>
      </p:sp>
    </p:spTree>
    <p:extLst>
      <p:ext uri="{BB962C8B-B14F-4D97-AF65-F5344CB8AC3E}">
        <p14:creationId xmlns:p14="http://schemas.microsoft.com/office/powerpoint/2010/main" val="1244101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46</a:t>
            </a:fld>
            <a:endParaRPr lang="en-US"/>
          </a:p>
        </p:txBody>
      </p:sp>
    </p:spTree>
    <p:extLst>
      <p:ext uri="{BB962C8B-B14F-4D97-AF65-F5344CB8AC3E}">
        <p14:creationId xmlns:p14="http://schemas.microsoft.com/office/powerpoint/2010/main" val="494856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47</a:t>
            </a:fld>
            <a:endParaRPr lang="en-US"/>
          </a:p>
        </p:txBody>
      </p:sp>
    </p:spTree>
    <p:extLst>
      <p:ext uri="{BB962C8B-B14F-4D97-AF65-F5344CB8AC3E}">
        <p14:creationId xmlns:p14="http://schemas.microsoft.com/office/powerpoint/2010/main" val="3452950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48</a:t>
            </a:fld>
            <a:endParaRPr lang="en-US"/>
          </a:p>
        </p:txBody>
      </p:sp>
    </p:spTree>
    <p:extLst>
      <p:ext uri="{BB962C8B-B14F-4D97-AF65-F5344CB8AC3E}">
        <p14:creationId xmlns:p14="http://schemas.microsoft.com/office/powerpoint/2010/main" val="1300698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49</a:t>
            </a:fld>
            <a:endParaRPr lang="en-US"/>
          </a:p>
        </p:txBody>
      </p:sp>
    </p:spTree>
    <p:extLst>
      <p:ext uri="{BB962C8B-B14F-4D97-AF65-F5344CB8AC3E}">
        <p14:creationId xmlns:p14="http://schemas.microsoft.com/office/powerpoint/2010/main" val="2135414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50</a:t>
            </a:fld>
            <a:endParaRPr lang="en-US"/>
          </a:p>
        </p:txBody>
      </p:sp>
    </p:spTree>
    <p:extLst>
      <p:ext uri="{BB962C8B-B14F-4D97-AF65-F5344CB8AC3E}">
        <p14:creationId xmlns:p14="http://schemas.microsoft.com/office/powerpoint/2010/main" val="459683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51</a:t>
            </a:fld>
            <a:endParaRPr lang="en-US"/>
          </a:p>
        </p:txBody>
      </p:sp>
    </p:spTree>
    <p:extLst>
      <p:ext uri="{BB962C8B-B14F-4D97-AF65-F5344CB8AC3E}">
        <p14:creationId xmlns:p14="http://schemas.microsoft.com/office/powerpoint/2010/main" val="22788021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52</a:t>
            </a:fld>
            <a:endParaRPr lang="en-US"/>
          </a:p>
        </p:txBody>
      </p:sp>
    </p:spTree>
    <p:extLst>
      <p:ext uri="{BB962C8B-B14F-4D97-AF65-F5344CB8AC3E}">
        <p14:creationId xmlns:p14="http://schemas.microsoft.com/office/powerpoint/2010/main" val="639543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53</a:t>
            </a:fld>
            <a:endParaRPr lang="en-US"/>
          </a:p>
        </p:txBody>
      </p:sp>
    </p:spTree>
    <p:extLst>
      <p:ext uri="{BB962C8B-B14F-4D97-AF65-F5344CB8AC3E}">
        <p14:creationId xmlns:p14="http://schemas.microsoft.com/office/powerpoint/2010/main" val="21659864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54</a:t>
            </a:fld>
            <a:endParaRPr lang="en-US"/>
          </a:p>
        </p:txBody>
      </p:sp>
    </p:spTree>
    <p:extLst>
      <p:ext uri="{BB962C8B-B14F-4D97-AF65-F5344CB8AC3E}">
        <p14:creationId xmlns:p14="http://schemas.microsoft.com/office/powerpoint/2010/main" val="2465048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55</a:t>
            </a:fld>
            <a:endParaRPr lang="en-US"/>
          </a:p>
        </p:txBody>
      </p:sp>
    </p:spTree>
    <p:extLst>
      <p:ext uri="{BB962C8B-B14F-4D97-AF65-F5344CB8AC3E}">
        <p14:creationId xmlns:p14="http://schemas.microsoft.com/office/powerpoint/2010/main" val="785965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56</a:t>
            </a:fld>
            <a:endParaRPr lang="en-US"/>
          </a:p>
        </p:txBody>
      </p:sp>
    </p:spTree>
    <p:extLst>
      <p:ext uri="{BB962C8B-B14F-4D97-AF65-F5344CB8AC3E}">
        <p14:creationId xmlns:p14="http://schemas.microsoft.com/office/powerpoint/2010/main" val="3278314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57</a:t>
            </a:fld>
            <a:endParaRPr lang="en-US"/>
          </a:p>
        </p:txBody>
      </p:sp>
    </p:spTree>
    <p:extLst>
      <p:ext uri="{BB962C8B-B14F-4D97-AF65-F5344CB8AC3E}">
        <p14:creationId xmlns:p14="http://schemas.microsoft.com/office/powerpoint/2010/main" val="35141694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58</a:t>
            </a:fld>
            <a:endParaRPr lang="en-US"/>
          </a:p>
        </p:txBody>
      </p:sp>
    </p:spTree>
    <p:extLst>
      <p:ext uri="{BB962C8B-B14F-4D97-AF65-F5344CB8AC3E}">
        <p14:creationId xmlns:p14="http://schemas.microsoft.com/office/powerpoint/2010/main" val="1396085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59</a:t>
            </a:fld>
            <a:endParaRPr lang="en-US"/>
          </a:p>
        </p:txBody>
      </p:sp>
    </p:spTree>
    <p:extLst>
      <p:ext uri="{BB962C8B-B14F-4D97-AF65-F5344CB8AC3E}">
        <p14:creationId xmlns:p14="http://schemas.microsoft.com/office/powerpoint/2010/main" val="8271264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60</a:t>
            </a:fld>
            <a:endParaRPr lang="en-US"/>
          </a:p>
        </p:txBody>
      </p:sp>
    </p:spTree>
    <p:extLst>
      <p:ext uri="{BB962C8B-B14F-4D97-AF65-F5344CB8AC3E}">
        <p14:creationId xmlns:p14="http://schemas.microsoft.com/office/powerpoint/2010/main" val="1715310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61</a:t>
            </a:fld>
            <a:endParaRPr lang="en-US"/>
          </a:p>
        </p:txBody>
      </p:sp>
    </p:spTree>
    <p:extLst>
      <p:ext uri="{BB962C8B-B14F-4D97-AF65-F5344CB8AC3E}">
        <p14:creationId xmlns:p14="http://schemas.microsoft.com/office/powerpoint/2010/main" val="636689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62</a:t>
            </a:fld>
            <a:endParaRPr lang="en-US"/>
          </a:p>
        </p:txBody>
      </p:sp>
    </p:spTree>
    <p:extLst>
      <p:ext uri="{BB962C8B-B14F-4D97-AF65-F5344CB8AC3E}">
        <p14:creationId xmlns:p14="http://schemas.microsoft.com/office/powerpoint/2010/main" val="853452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63</a:t>
            </a:fld>
            <a:endParaRPr lang="en-US"/>
          </a:p>
        </p:txBody>
      </p:sp>
    </p:spTree>
    <p:extLst>
      <p:ext uri="{BB962C8B-B14F-4D97-AF65-F5344CB8AC3E}">
        <p14:creationId xmlns:p14="http://schemas.microsoft.com/office/powerpoint/2010/main" val="29571518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64</a:t>
            </a:fld>
            <a:endParaRPr lang="en-US"/>
          </a:p>
        </p:txBody>
      </p:sp>
    </p:spTree>
    <p:extLst>
      <p:ext uri="{BB962C8B-B14F-4D97-AF65-F5344CB8AC3E}">
        <p14:creationId xmlns:p14="http://schemas.microsoft.com/office/powerpoint/2010/main" val="20902658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65</a:t>
            </a:fld>
            <a:endParaRPr lang="en-US"/>
          </a:p>
        </p:txBody>
      </p:sp>
    </p:spTree>
    <p:extLst>
      <p:ext uri="{BB962C8B-B14F-4D97-AF65-F5344CB8AC3E}">
        <p14:creationId xmlns:p14="http://schemas.microsoft.com/office/powerpoint/2010/main" val="32237406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66</a:t>
            </a:fld>
            <a:endParaRPr lang="en-US"/>
          </a:p>
        </p:txBody>
      </p:sp>
    </p:spTree>
    <p:extLst>
      <p:ext uri="{BB962C8B-B14F-4D97-AF65-F5344CB8AC3E}">
        <p14:creationId xmlns:p14="http://schemas.microsoft.com/office/powerpoint/2010/main" val="30158871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67</a:t>
            </a:fld>
            <a:endParaRPr lang="en-US"/>
          </a:p>
        </p:txBody>
      </p:sp>
    </p:spTree>
    <p:extLst>
      <p:ext uri="{BB962C8B-B14F-4D97-AF65-F5344CB8AC3E}">
        <p14:creationId xmlns:p14="http://schemas.microsoft.com/office/powerpoint/2010/main" val="13320052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43570B0-C27D-4A42-9778-AA819271A756}" type="slidenum">
              <a:rPr lang="en-US" smtClean="0"/>
              <a:pPr>
                <a:defRPr/>
              </a:pPr>
              <a:t>68</a:t>
            </a:fld>
            <a:endParaRPr lang="en-US"/>
          </a:p>
        </p:txBody>
      </p:sp>
    </p:spTree>
    <p:extLst>
      <p:ext uri="{BB962C8B-B14F-4D97-AF65-F5344CB8AC3E}">
        <p14:creationId xmlns:p14="http://schemas.microsoft.com/office/powerpoint/2010/main" val="2150336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757E5C-A72D-13B0-89E9-4AAD8D9F30D5}"/>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Rectangle 4">
            <a:extLst>
              <a:ext uri="{FF2B5EF4-FFF2-40B4-BE49-F238E27FC236}">
                <a16:creationId xmlns:a16="http://schemas.microsoft.com/office/drawing/2014/main" id="{CC6AE25D-4ADF-CEE1-6D55-8ED145E9F89D}"/>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6" name="Straight Connector 5">
            <a:extLst>
              <a:ext uri="{FF2B5EF4-FFF2-40B4-BE49-F238E27FC236}">
                <a16:creationId xmlns:a16="http://schemas.microsoft.com/office/drawing/2014/main" id="{1DF0C25A-54A8-0F70-EFC3-D4B1F688C237}"/>
              </a:ext>
            </a:extLst>
          </p:cNvPr>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4D305577-5871-D726-67C4-975F4BBD0AEC}"/>
              </a:ext>
            </a:extLst>
          </p:cNvPr>
          <p:cNvSpPr>
            <a:spLocks noGrp="1"/>
          </p:cNvSpPr>
          <p:nvPr>
            <p:ph type="dt" sz="half" idx="10"/>
          </p:nvPr>
        </p:nvSpPr>
        <p:spPr/>
        <p:txBody>
          <a:bodyPr/>
          <a:lstStyle>
            <a:lvl1pPr>
              <a:defRPr/>
            </a:lvl1pPr>
          </a:lstStyle>
          <a:p>
            <a:pPr>
              <a:defRPr/>
            </a:pPr>
            <a:fld id="{EBC0FC26-EDA0-5F40-AD2D-77BD0B4259E5}" type="datetimeFigureOut">
              <a:rPr lang="en-US"/>
              <a:pPr>
                <a:defRPr/>
              </a:pPr>
              <a:t>10/18/26</a:t>
            </a:fld>
            <a:endParaRPr lang="en-US"/>
          </a:p>
        </p:txBody>
      </p:sp>
      <p:sp>
        <p:nvSpPr>
          <p:cNvPr id="8" name="Footer Placeholder 4">
            <a:extLst>
              <a:ext uri="{FF2B5EF4-FFF2-40B4-BE49-F238E27FC236}">
                <a16:creationId xmlns:a16="http://schemas.microsoft.com/office/drawing/2014/main" id="{F0F6E5F5-6B8F-BABE-F1E7-8E9A6578246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C67A298-117C-B073-0B46-76101B97C5FF}"/>
              </a:ext>
            </a:extLst>
          </p:cNvPr>
          <p:cNvSpPr>
            <a:spLocks noGrp="1"/>
          </p:cNvSpPr>
          <p:nvPr>
            <p:ph type="sldNum" sz="quarter" idx="12"/>
          </p:nvPr>
        </p:nvSpPr>
        <p:spPr/>
        <p:txBody>
          <a:bodyPr/>
          <a:lstStyle>
            <a:lvl1pPr>
              <a:defRPr/>
            </a:lvl1pPr>
          </a:lstStyle>
          <a:p>
            <a:pPr>
              <a:defRPr/>
            </a:pPr>
            <a:fld id="{22DB3012-2183-7842-B2DF-46C6969EF180}" type="slidenum">
              <a:rPr lang="en-US"/>
              <a:pPr>
                <a:defRPr/>
              </a:pPr>
              <a:t>‹#›</a:t>
            </a:fld>
            <a:endParaRPr lang="en-US"/>
          </a:p>
        </p:txBody>
      </p:sp>
    </p:spTree>
    <p:extLst>
      <p:ext uri="{BB962C8B-B14F-4D97-AF65-F5344CB8AC3E}">
        <p14:creationId xmlns:p14="http://schemas.microsoft.com/office/powerpoint/2010/main" val="1053969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673E676-BE8C-9884-7044-637BDE80B267}"/>
              </a:ext>
            </a:extLst>
          </p:cNvPr>
          <p:cNvSpPr>
            <a:spLocks noGrp="1"/>
          </p:cNvSpPr>
          <p:nvPr>
            <p:ph type="dt" sz="half" idx="10"/>
          </p:nvPr>
        </p:nvSpPr>
        <p:spPr/>
        <p:txBody>
          <a:bodyPr/>
          <a:lstStyle>
            <a:lvl1pPr>
              <a:defRPr/>
            </a:lvl1pPr>
          </a:lstStyle>
          <a:p>
            <a:pPr>
              <a:defRPr/>
            </a:pPr>
            <a:fld id="{C21B0991-98AA-774A-AE62-54FC08A43F79}" type="datetimeFigureOut">
              <a:rPr lang="en-US"/>
              <a:pPr>
                <a:defRPr/>
              </a:pPr>
              <a:t>10/18/26</a:t>
            </a:fld>
            <a:endParaRPr lang="en-US"/>
          </a:p>
        </p:txBody>
      </p:sp>
      <p:sp>
        <p:nvSpPr>
          <p:cNvPr id="5" name="Footer Placeholder 4">
            <a:extLst>
              <a:ext uri="{FF2B5EF4-FFF2-40B4-BE49-F238E27FC236}">
                <a16:creationId xmlns:a16="http://schemas.microsoft.com/office/drawing/2014/main" id="{854C9ABD-0551-62F2-02FC-F969E11ACA9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13CC593-EBDE-0455-B10E-9F28E31335E6}"/>
              </a:ext>
            </a:extLst>
          </p:cNvPr>
          <p:cNvSpPr>
            <a:spLocks noGrp="1"/>
          </p:cNvSpPr>
          <p:nvPr>
            <p:ph type="sldNum" sz="quarter" idx="12"/>
          </p:nvPr>
        </p:nvSpPr>
        <p:spPr/>
        <p:txBody>
          <a:bodyPr/>
          <a:lstStyle>
            <a:lvl1pPr>
              <a:defRPr/>
            </a:lvl1pPr>
          </a:lstStyle>
          <a:p>
            <a:pPr>
              <a:defRPr/>
            </a:pPr>
            <a:fld id="{B3D00490-031E-B04D-B5F6-DA79C1547927}" type="slidenum">
              <a:rPr lang="en-US"/>
              <a:pPr>
                <a:defRPr/>
              </a:pPr>
              <a:t>‹#›</a:t>
            </a:fld>
            <a:endParaRPr lang="en-US"/>
          </a:p>
        </p:txBody>
      </p:sp>
    </p:spTree>
    <p:extLst>
      <p:ext uri="{BB962C8B-B14F-4D97-AF65-F5344CB8AC3E}">
        <p14:creationId xmlns:p14="http://schemas.microsoft.com/office/powerpoint/2010/main" val="1100265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2F1CA4-1941-DC20-35F0-A2B0621CE89F}"/>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Rectangle 4">
            <a:extLst>
              <a:ext uri="{FF2B5EF4-FFF2-40B4-BE49-F238E27FC236}">
                <a16:creationId xmlns:a16="http://schemas.microsoft.com/office/drawing/2014/main" id="{AEFFE33B-D0A3-6F77-120B-C394960206E2}"/>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6" name="Straight Connector 5">
            <a:extLst>
              <a:ext uri="{FF2B5EF4-FFF2-40B4-BE49-F238E27FC236}">
                <a16:creationId xmlns:a16="http://schemas.microsoft.com/office/drawing/2014/main" id="{F6C5E0E7-8B65-762F-33DB-E44B2BAA85EF}"/>
              </a:ext>
            </a:extLst>
          </p:cNvPr>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nchorCtr="0"/>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5112B38C-BDD8-209B-68E9-5F9B45C1C0C5}"/>
              </a:ext>
            </a:extLst>
          </p:cNvPr>
          <p:cNvSpPr>
            <a:spLocks noGrp="1"/>
          </p:cNvSpPr>
          <p:nvPr>
            <p:ph type="dt" sz="half" idx="10"/>
          </p:nvPr>
        </p:nvSpPr>
        <p:spPr/>
        <p:txBody>
          <a:bodyPr/>
          <a:lstStyle>
            <a:lvl1pPr>
              <a:defRPr/>
            </a:lvl1pPr>
          </a:lstStyle>
          <a:p>
            <a:pPr>
              <a:defRPr/>
            </a:pPr>
            <a:fld id="{6134E1F6-815D-F144-87EC-A1A3360683DD}" type="datetimeFigureOut">
              <a:rPr lang="en-US"/>
              <a:pPr>
                <a:defRPr/>
              </a:pPr>
              <a:t>10/18/26</a:t>
            </a:fld>
            <a:endParaRPr lang="en-US"/>
          </a:p>
        </p:txBody>
      </p:sp>
      <p:sp>
        <p:nvSpPr>
          <p:cNvPr id="8" name="Footer Placeholder 4">
            <a:extLst>
              <a:ext uri="{FF2B5EF4-FFF2-40B4-BE49-F238E27FC236}">
                <a16:creationId xmlns:a16="http://schemas.microsoft.com/office/drawing/2014/main" id="{1BB7504D-B065-27DC-176B-94FFE51F4FA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81C1FD4-CACA-28EB-97AE-36DA89811C34}"/>
              </a:ext>
            </a:extLst>
          </p:cNvPr>
          <p:cNvSpPr>
            <a:spLocks noGrp="1"/>
          </p:cNvSpPr>
          <p:nvPr>
            <p:ph type="sldNum" sz="quarter" idx="12"/>
          </p:nvPr>
        </p:nvSpPr>
        <p:spPr/>
        <p:txBody>
          <a:bodyPr/>
          <a:lstStyle>
            <a:lvl1pPr>
              <a:defRPr/>
            </a:lvl1pPr>
          </a:lstStyle>
          <a:p>
            <a:pPr>
              <a:defRPr/>
            </a:pPr>
            <a:fld id="{032DAD3D-1B95-DC42-B99D-A5FE57B2F80A}" type="slidenum">
              <a:rPr lang="en-US"/>
              <a:pPr>
                <a:defRPr/>
              </a:pPr>
              <a:t>‹#›</a:t>
            </a:fld>
            <a:endParaRPr lang="en-US"/>
          </a:p>
        </p:txBody>
      </p:sp>
    </p:spTree>
    <p:extLst>
      <p:ext uri="{BB962C8B-B14F-4D97-AF65-F5344CB8AC3E}">
        <p14:creationId xmlns:p14="http://schemas.microsoft.com/office/powerpoint/2010/main" val="3156034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71B5117-4A01-46C1-BE29-B13B2097A9C4}"/>
              </a:ext>
            </a:extLst>
          </p:cNvPr>
          <p:cNvSpPr>
            <a:spLocks noGrp="1"/>
          </p:cNvSpPr>
          <p:nvPr>
            <p:ph type="dt" sz="half" idx="10"/>
          </p:nvPr>
        </p:nvSpPr>
        <p:spPr/>
        <p:txBody>
          <a:bodyPr/>
          <a:lstStyle>
            <a:lvl1pPr>
              <a:defRPr/>
            </a:lvl1pPr>
          </a:lstStyle>
          <a:p>
            <a:pPr>
              <a:defRPr/>
            </a:pPr>
            <a:fld id="{505F0C05-F66F-E043-B660-A4C90AA5A3B8}" type="datetimeFigureOut">
              <a:rPr lang="en-US"/>
              <a:pPr>
                <a:defRPr/>
              </a:pPr>
              <a:t>10/18/26</a:t>
            </a:fld>
            <a:endParaRPr lang="en-US"/>
          </a:p>
        </p:txBody>
      </p:sp>
      <p:sp>
        <p:nvSpPr>
          <p:cNvPr id="6" name="Footer Placeholder 4">
            <a:extLst>
              <a:ext uri="{FF2B5EF4-FFF2-40B4-BE49-F238E27FC236}">
                <a16:creationId xmlns:a16="http://schemas.microsoft.com/office/drawing/2014/main" id="{F76F2255-EB6F-106A-62BB-137C1F61B9C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ED163CD-AD0F-C482-C4FA-5A41A7BB6BC7}"/>
              </a:ext>
            </a:extLst>
          </p:cNvPr>
          <p:cNvSpPr>
            <a:spLocks noGrp="1"/>
          </p:cNvSpPr>
          <p:nvPr>
            <p:ph type="sldNum" sz="quarter" idx="12"/>
          </p:nvPr>
        </p:nvSpPr>
        <p:spPr/>
        <p:txBody>
          <a:bodyPr/>
          <a:lstStyle>
            <a:lvl1pPr>
              <a:defRPr/>
            </a:lvl1pPr>
          </a:lstStyle>
          <a:p>
            <a:pPr>
              <a:defRPr/>
            </a:pPr>
            <a:fld id="{C561AD7D-045F-5143-A38F-605DE18F1425}" type="slidenum">
              <a:rPr lang="en-US"/>
              <a:pPr>
                <a:defRPr/>
              </a:pPr>
              <a:t>‹#›</a:t>
            </a:fld>
            <a:endParaRPr lang="en-US"/>
          </a:p>
        </p:txBody>
      </p:sp>
    </p:spTree>
    <p:extLst>
      <p:ext uri="{BB962C8B-B14F-4D97-AF65-F5344CB8AC3E}">
        <p14:creationId xmlns:p14="http://schemas.microsoft.com/office/powerpoint/2010/main" val="213452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B2A819C9-EF8F-12B1-00CE-833D861229D2}"/>
              </a:ext>
            </a:extLst>
          </p:cNvPr>
          <p:cNvSpPr>
            <a:spLocks noGrp="1"/>
          </p:cNvSpPr>
          <p:nvPr>
            <p:ph type="dt" sz="half" idx="10"/>
          </p:nvPr>
        </p:nvSpPr>
        <p:spPr/>
        <p:txBody>
          <a:bodyPr/>
          <a:lstStyle>
            <a:lvl1pPr>
              <a:defRPr/>
            </a:lvl1pPr>
          </a:lstStyle>
          <a:p>
            <a:pPr>
              <a:defRPr/>
            </a:pPr>
            <a:fld id="{B1C0DD24-24C6-7740-9B85-C873F50CC569}" type="datetimeFigureOut">
              <a:rPr lang="en-US"/>
              <a:pPr>
                <a:defRPr/>
              </a:pPr>
              <a:t>10/18/26</a:t>
            </a:fld>
            <a:endParaRPr lang="en-US"/>
          </a:p>
        </p:txBody>
      </p:sp>
      <p:sp>
        <p:nvSpPr>
          <p:cNvPr id="8" name="Footer Placeholder 4">
            <a:extLst>
              <a:ext uri="{FF2B5EF4-FFF2-40B4-BE49-F238E27FC236}">
                <a16:creationId xmlns:a16="http://schemas.microsoft.com/office/drawing/2014/main" id="{7F2B7768-C645-7393-2054-46629A51A4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32FB842-E071-35CE-DF2E-333F3222C33A}"/>
              </a:ext>
            </a:extLst>
          </p:cNvPr>
          <p:cNvSpPr>
            <a:spLocks noGrp="1"/>
          </p:cNvSpPr>
          <p:nvPr>
            <p:ph type="sldNum" sz="quarter" idx="12"/>
          </p:nvPr>
        </p:nvSpPr>
        <p:spPr/>
        <p:txBody>
          <a:bodyPr/>
          <a:lstStyle>
            <a:lvl1pPr>
              <a:defRPr/>
            </a:lvl1pPr>
          </a:lstStyle>
          <a:p>
            <a:pPr>
              <a:defRPr/>
            </a:pPr>
            <a:fld id="{584BAAA5-3203-EF42-9244-1DA8CF33274B}" type="slidenum">
              <a:rPr lang="en-US"/>
              <a:pPr>
                <a:defRPr/>
              </a:pPr>
              <a:t>‹#›</a:t>
            </a:fld>
            <a:endParaRPr lang="en-US"/>
          </a:p>
        </p:txBody>
      </p:sp>
    </p:spTree>
    <p:extLst>
      <p:ext uri="{BB962C8B-B14F-4D97-AF65-F5344CB8AC3E}">
        <p14:creationId xmlns:p14="http://schemas.microsoft.com/office/powerpoint/2010/main" val="1469561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A18A3F50-861E-1B93-617C-751BD98187E2}"/>
              </a:ext>
            </a:extLst>
          </p:cNvPr>
          <p:cNvSpPr>
            <a:spLocks noGrp="1"/>
          </p:cNvSpPr>
          <p:nvPr>
            <p:ph type="dt" sz="half" idx="10"/>
          </p:nvPr>
        </p:nvSpPr>
        <p:spPr/>
        <p:txBody>
          <a:bodyPr/>
          <a:lstStyle>
            <a:lvl1pPr>
              <a:defRPr/>
            </a:lvl1pPr>
          </a:lstStyle>
          <a:p>
            <a:pPr>
              <a:defRPr/>
            </a:pPr>
            <a:fld id="{70BCB749-1983-E348-A1B1-359CA0ABB5F1}" type="datetimeFigureOut">
              <a:rPr lang="en-US"/>
              <a:pPr>
                <a:defRPr/>
              </a:pPr>
              <a:t>10/18/26</a:t>
            </a:fld>
            <a:endParaRPr lang="en-US"/>
          </a:p>
        </p:txBody>
      </p:sp>
      <p:sp>
        <p:nvSpPr>
          <p:cNvPr id="4" name="Footer Placeholder 4">
            <a:extLst>
              <a:ext uri="{FF2B5EF4-FFF2-40B4-BE49-F238E27FC236}">
                <a16:creationId xmlns:a16="http://schemas.microsoft.com/office/drawing/2014/main" id="{75F34803-1660-F6A2-534B-05FA52DC357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7E70A4F-78B3-8277-F5C4-A09CBA8C0528}"/>
              </a:ext>
            </a:extLst>
          </p:cNvPr>
          <p:cNvSpPr>
            <a:spLocks noGrp="1"/>
          </p:cNvSpPr>
          <p:nvPr>
            <p:ph type="sldNum" sz="quarter" idx="12"/>
          </p:nvPr>
        </p:nvSpPr>
        <p:spPr/>
        <p:txBody>
          <a:bodyPr/>
          <a:lstStyle>
            <a:lvl1pPr>
              <a:defRPr/>
            </a:lvl1pPr>
          </a:lstStyle>
          <a:p>
            <a:pPr>
              <a:defRPr/>
            </a:pPr>
            <a:fld id="{58A3D29E-1F13-144E-8417-6E594BE571F0}" type="slidenum">
              <a:rPr lang="en-US"/>
              <a:pPr>
                <a:defRPr/>
              </a:pPr>
              <a:t>‹#›</a:t>
            </a:fld>
            <a:endParaRPr lang="en-US"/>
          </a:p>
        </p:txBody>
      </p:sp>
    </p:spTree>
    <p:extLst>
      <p:ext uri="{BB962C8B-B14F-4D97-AF65-F5344CB8AC3E}">
        <p14:creationId xmlns:p14="http://schemas.microsoft.com/office/powerpoint/2010/main" val="1247218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E812A9-5BC0-32FC-2978-B75AED941C3A}"/>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Rectangle 2">
            <a:extLst>
              <a:ext uri="{FF2B5EF4-FFF2-40B4-BE49-F238E27FC236}">
                <a16:creationId xmlns:a16="http://schemas.microsoft.com/office/drawing/2014/main" id="{CBC5B621-7947-6C2B-1A71-D08C41C9F214}"/>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Date Placeholder 6">
            <a:extLst>
              <a:ext uri="{FF2B5EF4-FFF2-40B4-BE49-F238E27FC236}">
                <a16:creationId xmlns:a16="http://schemas.microsoft.com/office/drawing/2014/main" id="{0FD68E96-1C95-0B93-4AB0-08D63237EE83}"/>
              </a:ext>
            </a:extLst>
          </p:cNvPr>
          <p:cNvSpPr>
            <a:spLocks noGrp="1"/>
          </p:cNvSpPr>
          <p:nvPr>
            <p:ph type="dt" sz="half" idx="10"/>
          </p:nvPr>
        </p:nvSpPr>
        <p:spPr/>
        <p:txBody>
          <a:bodyPr/>
          <a:lstStyle>
            <a:lvl1pPr>
              <a:defRPr/>
            </a:lvl1pPr>
          </a:lstStyle>
          <a:p>
            <a:pPr>
              <a:defRPr/>
            </a:pPr>
            <a:fld id="{8EB171E1-B722-7046-941B-1636236B1976}" type="datetimeFigureOut">
              <a:rPr lang="en-US"/>
              <a:pPr>
                <a:defRPr/>
              </a:pPr>
              <a:t>10/18/26</a:t>
            </a:fld>
            <a:endParaRPr lang="en-US"/>
          </a:p>
        </p:txBody>
      </p:sp>
      <p:sp>
        <p:nvSpPr>
          <p:cNvPr id="5" name="Footer Placeholder 7">
            <a:extLst>
              <a:ext uri="{FF2B5EF4-FFF2-40B4-BE49-F238E27FC236}">
                <a16:creationId xmlns:a16="http://schemas.microsoft.com/office/drawing/2014/main" id="{16BD9817-2DBE-956D-0753-DEED9F9BC119}"/>
              </a:ext>
            </a:extLst>
          </p:cNvPr>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8">
            <a:extLst>
              <a:ext uri="{FF2B5EF4-FFF2-40B4-BE49-F238E27FC236}">
                <a16:creationId xmlns:a16="http://schemas.microsoft.com/office/drawing/2014/main" id="{D933F6AB-201D-B72F-8678-5D26069713D7}"/>
              </a:ext>
            </a:extLst>
          </p:cNvPr>
          <p:cNvSpPr>
            <a:spLocks noGrp="1"/>
          </p:cNvSpPr>
          <p:nvPr>
            <p:ph type="sldNum" sz="quarter" idx="12"/>
          </p:nvPr>
        </p:nvSpPr>
        <p:spPr/>
        <p:txBody>
          <a:bodyPr/>
          <a:lstStyle>
            <a:lvl1pPr>
              <a:defRPr/>
            </a:lvl1pPr>
          </a:lstStyle>
          <a:p>
            <a:pPr>
              <a:defRPr/>
            </a:pPr>
            <a:fld id="{78B14C15-9768-EB4E-9D11-18D1690E1679}" type="slidenum">
              <a:rPr lang="en-US"/>
              <a:pPr>
                <a:defRPr/>
              </a:pPr>
              <a:t>‹#›</a:t>
            </a:fld>
            <a:endParaRPr lang="en-US"/>
          </a:p>
        </p:txBody>
      </p:sp>
    </p:spTree>
    <p:extLst>
      <p:ext uri="{BB962C8B-B14F-4D97-AF65-F5344CB8AC3E}">
        <p14:creationId xmlns:p14="http://schemas.microsoft.com/office/powerpoint/2010/main" val="354689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93C2F6-4D21-C0E0-D4ED-714D1422A5F9}"/>
              </a:ext>
            </a:extLst>
          </p:cNvPr>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a:extLst>
              <a:ext uri="{FF2B5EF4-FFF2-40B4-BE49-F238E27FC236}">
                <a16:creationId xmlns:a16="http://schemas.microsoft.com/office/drawing/2014/main" id="{FD9D8F29-DD92-0819-5751-F154139B5930}"/>
              </a:ext>
            </a:extLst>
          </p:cNvPr>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3174A484-ECA9-2D19-0898-0615DCB2EA0C}"/>
              </a:ext>
            </a:extLst>
          </p:cNvPr>
          <p:cNvSpPr>
            <a:spLocks noGrp="1"/>
          </p:cNvSpPr>
          <p:nvPr>
            <p:ph type="dt" sz="half" idx="10"/>
          </p:nvPr>
        </p:nvSpPr>
        <p:spPr>
          <a:xfrm>
            <a:off x="465138" y="6459538"/>
            <a:ext cx="2619375" cy="365125"/>
          </a:xfrm>
        </p:spPr>
        <p:txBody>
          <a:bodyPr/>
          <a:lstStyle>
            <a:lvl1pPr algn="l">
              <a:defRPr/>
            </a:lvl1pPr>
          </a:lstStyle>
          <a:p>
            <a:pPr>
              <a:defRPr/>
            </a:pPr>
            <a:fld id="{7A4BBC21-0248-5849-94D7-93D0D4CE79B5}" type="datetimeFigureOut">
              <a:rPr lang="en-US"/>
              <a:pPr>
                <a:defRPr/>
              </a:pPr>
              <a:t>10/18/26</a:t>
            </a:fld>
            <a:endParaRPr lang="en-US"/>
          </a:p>
        </p:txBody>
      </p:sp>
      <p:sp>
        <p:nvSpPr>
          <p:cNvPr id="8" name="Footer Placeholder 5">
            <a:extLst>
              <a:ext uri="{FF2B5EF4-FFF2-40B4-BE49-F238E27FC236}">
                <a16:creationId xmlns:a16="http://schemas.microsoft.com/office/drawing/2014/main" id="{8D738AD8-3FE0-537C-F8FF-34503DE83293}"/>
              </a:ext>
            </a:extLst>
          </p:cNvPr>
          <p:cNvSpPr>
            <a:spLocks noGrp="1"/>
          </p:cNvSpPr>
          <p:nvPr>
            <p:ph type="ftr" sz="quarter" idx="11"/>
          </p:nvPr>
        </p:nvSpPr>
        <p:spPr>
          <a:xfrm>
            <a:off x="4800600" y="6459538"/>
            <a:ext cx="4648200" cy="365125"/>
          </a:xfrm>
        </p:spPr>
        <p:txBody>
          <a:bodyPr/>
          <a:lstStyle>
            <a:lvl1pPr algn="l">
              <a:defRPr>
                <a:solidFill>
                  <a:schemeClr val="tx2"/>
                </a:solidFill>
              </a:defRPr>
            </a:lvl1pPr>
          </a:lstStyle>
          <a:p>
            <a:pPr>
              <a:defRPr/>
            </a:pPr>
            <a:endParaRPr lang="en-US"/>
          </a:p>
        </p:txBody>
      </p:sp>
      <p:sp>
        <p:nvSpPr>
          <p:cNvPr id="9" name="Slide Number Placeholder 6">
            <a:extLst>
              <a:ext uri="{FF2B5EF4-FFF2-40B4-BE49-F238E27FC236}">
                <a16:creationId xmlns:a16="http://schemas.microsoft.com/office/drawing/2014/main" id="{3F6AD631-8EFD-A2D1-185F-E038BB4CA53F}"/>
              </a:ext>
            </a:extLst>
          </p:cNvPr>
          <p:cNvSpPr>
            <a:spLocks noGrp="1"/>
          </p:cNvSpPr>
          <p:nvPr>
            <p:ph type="sldNum" sz="quarter" idx="12"/>
          </p:nvPr>
        </p:nvSpPr>
        <p:spPr/>
        <p:txBody>
          <a:bodyPr/>
          <a:lstStyle>
            <a:lvl1pPr>
              <a:defRPr>
                <a:solidFill>
                  <a:schemeClr val="tx2"/>
                </a:solidFill>
              </a:defRPr>
            </a:lvl1pPr>
          </a:lstStyle>
          <a:p>
            <a:pPr>
              <a:defRPr/>
            </a:pPr>
            <a:fld id="{0D2E88ED-7F92-E84D-A039-F1BC01A5F3FF}" type="slidenum">
              <a:rPr lang="en-US"/>
              <a:pPr>
                <a:defRPr/>
              </a:pPr>
              <a:t>‹#›</a:t>
            </a:fld>
            <a:endParaRPr lang="en-US"/>
          </a:p>
        </p:txBody>
      </p:sp>
    </p:spTree>
    <p:extLst>
      <p:ext uri="{BB962C8B-B14F-4D97-AF65-F5344CB8AC3E}">
        <p14:creationId xmlns:p14="http://schemas.microsoft.com/office/powerpoint/2010/main" val="211546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AB64C4B-F6C3-7483-3586-DC616E1A4B8E}"/>
              </a:ext>
            </a:extLst>
          </p:cNvPr>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a:extLst>
              <a:ext uri="{FF2B5EF4-FFF2-40B4-BE49-F238E27FC236}">
                <a16:creationId xmlns:a16="http://schemas.microsoft.com/office/drawing/2014/main" id="{1933F1BE-EE72-5A12-944E-7228F200F35D}"/>
              </a:ext>
            </a:extLst>
          </p:cNvPr>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645" cy="822960"/>
          </a:xfrm>
        </p:spPr>
        <p:txBody>
          <a:bodyPr tIns="0" bIns="0">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D83EA5BD-864E-07FF-3747-364D0E4D4837}"/>
              </a:ext>
            </a:extLst>
          </p:cNvPr>
          <p:cNvSpPr>
            <a:spLocks noGrp="1"/>
          </p:cNvSpPr>
          <p:nvPr>
            <p:ph type="dt" sz="half" idx="10"/>
          </p:nvPr>
        </p:nvSpPr>
        <p:spPr/>
        <p:txBody>
          <a:bodyPr/>
          <a:lstStyle>
            <a:lvl1pPr>
              <a:defRPr/>
            </a:lvl1pPr>
          </a:lstStyle>
          <a:p>
            <a:pPr>
              <a:defRPr/>
            </a:pPr>
            <a:fld id="{ABF5A657-ACCF-694B-8CE1-6C44D1CBFFB4}" type="datetimeFigureOut">
              <a:rPr lang="en-US"/>
              <a:pPr>
                <a:defRPr/>
              </a:pPr>
              <a:t>10/18/26</a:t>
            </a:fld>
            <a:endParaRPr lang="en-US"/>
          </a:p>
        </p:txBody>
      </p:sp>
      <p:sp>
        <p:nvSpPr>
          <p:cNvPr id="8" name="Footer Placeholder 5">
            <a:extLst>
              <a:ext uri="{FF2B5EF4-FFF2-40B4-BE49-F238E27FC236}">
                <a16:creationId xmlns:a16="http://schemas.microsoft.com/office/drawing/2014/main" id="{36478BC7-F527-444F-BC28-D6DD28F87C4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EC5FDC69-07D6-ED93-9274-45D5B3FA8828}"/>
              </a:ext>
            </a:extLst>
          </p:cNvPr>
          <p:cNvSpPr>
            <a:spLocks noGrp="1"/>
          </p:cNvSpPr>
          <p:nvPr>
            <p:ph type="sldNum" sz="quarter" idx="12"/>
          </p:nvPr>
        </p:nvSpPr>
        <p:spPr/>
        <p:txBody>
          <a:bodyPr/>
          <a:lstStyle>
            <a:lvl1pPr>
              <a:defRPr/>
            </a:lvl1pPr>
          </a:lstStyle>
          <a:p>
            <a:pPr>
              <a:defRPr/>
            </a:pPr>
            <a:fld id="{BA8A8013-ADBB-AC4B-BAFA-9D8587EFB46F}" type="slidenum">
              <a:rPr lang="en-US"/>
              <a:pPr>
                <a:defRPr/>
              </a:pPr>
              <a:t>‹#›</a:t>
            </a:fld>
            <a:endParaRPr lang="en-US"/>
          </a:p>
        </p:txBody>
      </p:sp>
    </p:spTree>
    <p:extLst>
      <p:ext uri="{BB962C8B-B14F-4D97-AF65-F5344CB8AC3E}">
        <p14:creationId xmlns:p14="http://schemas.microsoft.com/office/powerpoint/2010/main" val="3779358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730898B-310B-2864-B1E8-3BF5144FC883}"/>
              </a:ext>
            </a:extLst>
          </p:cNvPr>
          <p:cNvSpPr>
            <a:spLocks noGrp="1"/>
          </p:cNvSpPr>
          <p:nvPr>
            <p:ph type="dt" sz="half" idx="10"/>
          </p:nvPr>
        </p:nvSpPr>
        <p:spPr/>
        <p:txBody>
          <a:bodyPr/>
          <a:lstStyle>
            <a:lvl1pPr>
              <a:defRPr/>
            </a:lvl1pPr>
          </a:lstStyle>
          <a:p>
            <a:pPr>
              <a:defRPr/>
            </a:pPr>
            <a:fld id="{B8644F42-C7EA-A64F-987C-8CE55C5E2620}" type="datetimeFigureOut">
              <a:rPr lang="en-US"/>
              <a:pPr>
                <a:defRPr/>
              </a:pPr>
              <a:t>10/18/26</a:t>
            </a:fld>
            <a:endParaRPr lang="en-US"/>
          </a:p>
        </p:txBody>
      </p:sp>
      <p:sp>
        <p:nvSpPr>
          <p:cNvPr id="5" name="Footer Placeholder 4">
            <a:extLst>
              <a:ext uri="{FF2B5EF4-FFF2-40B4-BE49-F238E27FC236}">
                <a16:creationId xmlns:a16="http://schemas.microsoft.com/office/drawing/2014/main" id="{F04F08F5-2E67-2CF5-8379-6BD3CEEB47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94EE6D-0C6B-C95B-0DA2-FE63FE344167}"/>
              </a:ext>
            </a:extLst>
          </p:cNvPr>
          <p:cNvSpPr>
            <a:spLocks noGrp="1"/>
          </p:cNvSpPr>
          <p:nvPr>
            <p:ph type="sldNum" sz="quarter" idx="12"/>
          </p:nvPr>
        </p:nvSpPr>
        <p:spPr/>
        <p:txBody>
          <a:bodyPr/>
          <a:lstStyle>
            <a:lvl1pPr>
              <a:defRPr/>
            </a:lvl1pPr>
          </a:lstStyle>
          <a:p>
            <a:pPr>
              <a:defRPr/>
            </a:pPr>
            <a:fld id="{AB492008-711C-C248-8734-97767B139EAC}" type="slidenum">
              <a:rPr lang="en-US"/>
              <a:pPr>
                <a:defRPr/>
              </a:pPr>
              <a:t>‹#›</a:t>
            </a:fld>
            <a:endParaRPr lang="en-US"/>
          </a:p>
        </p:txBody>
      </p:sp>
    </p:spTree>
    <p:extLst>
      <p:ext uri="{BB962C8B-B14F-4D97-AF65-F5344CB8AC3E}">
        <p14:creationId xmlns:p14="http://schemas.microsoft.com/office/powerpoint/2010/main" val="560877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EB4052-7475-6872-F54D-FE62126C1C9E}"/>
              </a:ext>
            </a:extLst>
          </p:cNvPr>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Rectangle 4">
            <a:extLst>
              <a:ext uri="{FF2B5EF4-FFF2-40B4-BE49-F238E27FC236}">
                <a16:creationId xmlns:a16="http://schemas.microsoft.com/office/drawing/2014/main" id="{0D137E2A-33B8-F2B8-3705-4773BACD39D1}"/>
              </a:ext>
            </a:extLst>
          </p:cNvPr>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EA4BA4CA-F75D-BCC9-3614-2F1C976D44A3}"/>
              </a:ext>
            </a:extLst>
          </p:cNvPr>
          <p:cNvSpPr>
            <a:spLocks noGrp="1"/>
          </p:cNvSpPr>
          <p:nvPr>
            <p:ph type="dt" sz="half" idx="10"/>
          </p:nvPr>
        </p:nvSpPr>
        <p:spPr/>
        <p:txBody>
          <a:bodyPr/>
          <a:lstStyle>
            <a:lvl1pPr>
              <a:defRPr/>
            </a:lvl1pPr>
          </a:lstStyle>
          <a:p>
            <a:pPr>
              <a:defRPr/>
            </a:pPr>
            <a:fld id="{05B7D8AB-C4F2-A243-80F7-DA702EB7BD5E}" type="datetimeFigureOut">
              <a:rPr lang="en-US"/>
              <a:pPr>
                <a:defRPr/>
              </a:pPr>
              <a:t>10/18/26</a:t>
            </a:fld>
            <a:endParaRPr lang="en-US"/>
          </a:p>
        </p:txBody>
      </p:sp>
      <p:sp>
        <p:nvSpPr>
          <p:cNvPr id="7" name="Footer Placeholder 4">
            <a:extLst>
              <a:ext uri="{FF2B5EF4-FFF2-40B4-BE49-F238E27FC236}">
                <a16:creationId xmlns:a16="http://schemas.microsoft.com/office/drawing/2014/main" id="{D4D8ACBF-C411-C44A-39F1-7E504B2FD41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A989F776-99B5-3B35-371F-A4ACCBFC8E1E}"/>
              </a:ext>
            </a:extLst>
          </p:cNvPr>
          <p:cNvSpPr>
            <a:spLocks noGrp="1"/>
          </p:cNvSpPr>
          <p:nvPr>
            <p:ph type="sldNum" sz="quarter" idx="12"/>
          </p:nvPr>
        </p:nvSpPr>
        <p:spPr/>
        <p:txBody>
          <a:bodyPr/>
          <a:lstStyle>
            <a:lvl1pPr>
              <a:defRPr/>
            </a:lvl1pPr>
          </a:lstStyle>
          <a:p>
            <a:pPr>
              <a:defRPr/>
            </a:pPr>
            <a:fld id="{85D163FB-D742-6349-9DAB-C0252FCEABDC}" type="slidenum">
              <a:rPr lang="en-US"/>
              <a:pPr>
                <a:defRPr/>
              </a:pPr>
              <a:t>‹#›</a:t>
            </a:fld>
            <a:endParaRPr lang="en-US"/>
          </a:p>
        </p:txBody>
      </p:sp>
    </p:spTree>
    <p:extLst>
      <p:ext uri="{BB962C8B-B14F-4D97-AF65-F5344CB8AC3E}">
        <p14:creationId xmlns:p14="http://schemas.microsoft.com/office/powerpoint/2010/main" val="1611799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CB9858-8D84-7F54-5238-2853A308981F}"/>
              </a:ext>
            </a:extLst>
          </p:cNvPr>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4003328A-1A38-D957-ECCC-324245D3E92D}"/>
              </a:ext>
            </a:extLst>
          </p:cNvPr>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a:extLst>
              <a:ext uri="{FF2B5EF4-FFF2-40B4-BE49-F238E27FC236}">
                <a16:creationId xmlns:a16="http://schemas.microsoft.com/office/drawing/2014/main" id="{48EAFD88-700D-62AC-13D3-0F982502339E}"/>
              </a:ext>
            </a:extLst>
          </p:cNvPr>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29" name="Text Placeholder 2">
            <a:extLst>
              <a:ext uri="{FF2B5EF4-FFF2-40B4-BE49-F238E27FC236}">
                <a16:creationId xmlns:a16="http://schemas.microsoft.com/office/drawing/2014/main" id="{051EE838-465C-B272-69BE-70E2C318D3D0}"/>
              </a:ext>
            </a:extLst>
          </p:cNvPr>
          <p:cNvSpPr>
            <a:spLocks noGrp="1" noChangeArrowheads="1"/>
          </p:cNvSpPr>
          <p:nvPr>
            <p:ph type="body" idx="1"/>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10F9C63-9AA8-2F73-316B-C4186AC4DE07}"/>
              </a:ext>
            </a:extLst>
          </p:cNvPr>
          <p:cNvSpPr>
            <a:spLocks noGrp="1"/>
          </p:cNvSpPr>
          <p:nvPr>
            <p:ph type="dt" sz="half" idx="2"/>
          </p:nvPr>
        </p:nvSpPr>
        <p:spPr>
          <a:xfrm>
            <a:off x="1096963" y="6459538"/>
            <a:ext cx="2473325"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rgbClr val="FFFFFF"/>
                </a:solidFill>
                <a:latin typeface="+mn-lt"/>
              </a:defRPr>
            </a:lvl1pPr>
          </a:lstStyle>
          <a:p>
            <a:pPr>
              <a:defRPr/>
            </a:pPr>
            <a:fld id="{FAC9B996-8182-6440-9DAD-F68A663CC8C6}" type="datetimeFigureOut">
              <a:rPr lang="en-US"/>
              <a:pPr>
                <a:defRPr/>
              </a:pPr>
              <a:t>10/18/26</a:t>
            </a:fld>
            <a:endParaRPr lang="en-US"/>
          </a:p>
        </p:txBody>
      </p:sp>
      <p:sp>
        <p:nvSpPr>
          <p:cNvPr id="5" name="Footer Placeholder 4">
            <a:extLst>
              <a:ext uri="{FF2B5EF4-FFF2-40B4-BE49-F238E27FC236}">
                <a16:creationId xmlns:a16="http://schemas.microsoft.com/office/drawing/2014/main" id="{B3946787-65A7-3060-C508-057C06EE5DB1}"/>
              </a:ext>
            </a:extLst>
          </p:cNvPr>
          <p:cNvSpPr>
            <a:spLocks noGrp="1"/>
          </p:cNvSpPr>
          <p:nvPr>
            <p:ph type="ftr" sz="quarter" idx="3"/>
          </p:nvPr>
        </p:nvSpPr>
        <p:spPr>
          <a:xfrm>
            <a:off x="3686175" y="6459538"/>
            <a:ext cx="4822825" cy="365125"/>
          </a:xfrm>
          <a:prstGeom prst="rect">
            <a:avLst/>
          </a:prstGeom>
        </p:spPr>
        <p:txBody>
          <a:bodyPr vert="horz" lIns="91440" tIns="45720" rIns="91440" bIns="45720" rtlCol="0" anchor="ctr"/>
          <a:lstStyle>
            <a:lvl1pPr algn="ctr" eaLnBrk="1" fontAlgn="auto" hangingPunct="1">
              <a:spcBef>
                <a:spcPts val="0"/>
              </a:spcBef>
              <a:spcAft>
                <a:spcPts val="0"/>
              </a:spcAft>
              <a:defRPr sz="900" cap="all" baseline="0">
                <a:solidFill>
                  <a:srgbClr val="FFFFFF"/>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6C0EB947-A39F-4840-90C6-8C179BA0D91E}"/>
              </a:ext>
            </a:extLst>
          </p:cNvPr>
          <p:cNvSpPr>
            <a:spLocks noGrp="1"/>
          </p:cNvSpPr>
          <p:nvPr>
            <p:ph type="sldNum" sz="quarter" idx="4"/>
          </p:nvPr>
        </p:nvSpPr>
        <p:spPr>
          <a:xfrm>
            <a:off x="9901238" y="6459538"/>
            <a:ext cx="1311275" cy="365125"/>
          </a:xfrm>
          <a:prstGeom prst="rect">
            <a:avLst/>
          </a:prstGeom>
        </p:spPr>
        <p:txBody>
          <a:bodyPr vert="horz" lIns="91440" tIns="45720" rIns="91440" bIns="45720" rtlCol="0" anchor="ctr"/>
          <a:lstStyle>
            <a:lvl1pPr algn="r" eaLnBrk="1" fontAlgn="auto" hangingPunct="1">
              <a:spcBef>
                <a:spcPts val="0"/>
              </a:spcBef>
              <a:spcAft>
                <a:spcPts val="0"/>
              </a:spcAft>
              <a:defRPr sz="1050">
                <a:solidFill>
                  <a:srgbClr val="FFFFFF"/>
                </a:solidFill>
                <a:latin typeface="+mn-lt"/>
              </a:defRPr>
            </a:lvl1pPr>
          </a:lstStyle>
          <a:p>
            <a:pPr>
              <a:defRPr/>
            </a:pPr>
            <a:fld id="{F413021E-8D5F-6247-8826-A076A5B49978}" type="slidenum">
              <a:rPr lang="en-US"/>
              <a:pPr>
                <a:defRPr/>
              </a:pPr>
              <a:t>‹#›</a:t>
            </a:fld>
            <a:endParaRPr lang="en-US"/>
          </a:p>
        </p:txBody>
      </p:sp>
      <p:cxnSp>
        <p:nvCxnSpPr>
          <p:cNvPr id="10" name="Straight Connector 9">
            <a:extLst>
              <a:ext uri="{FF2B5EF4-FFF2-40B4-BE49-F238E27FC236}">
                <a16:creationId xmlns:a16="http://schemas.microsoft.com/office/drawing/2014/main" id="{996E34F3-4955-0BA4-1641-C7FF20DB9F79}"/>
              </a:ext>
            </a:extLst>
          </p:cNvPr>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97" r:id="rId1"/>
    <p:sldLayoutId id="2147483892" r:id="rId2"/>
    <p:sldLayoutId id="2147483898" r:id="rId3"/>
    <p:sldLayoutId id="2147483893" r:id="rId4"/>
    <p:sldLayoutId id="2147483894" r:id="rId5"/>
    <p:sldLayoutId id="2147483895" r:id="rId6"/>
    <p:sldLayoutId id="2147483899" r:id="rId7"/>
    <p:sldLayoutId id="2147483900" r:id="rId8"/>
    <p:sldLayoutId id="2147483901" r:id="rId9"/>
    <p:sldLayoutId id="2147483896" r:id="rId10"/>
    <p:sldLayoutId id="2147483902" r:id="rId11"/>
  </p:sldLayoutIdLst>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2EA3-EA26-600D-F02C-3323FBBC17C0}"/>
              </a:ext>
            </a:extLst>
          </p:cNvPr>
          <p:cNvSpPr>
            <a:spLocks noGrp="1"/>
          </p:cNvSpPr>
          <p:nvPr>
            <p:ph type="title"/>
          </p:nvPr>
        </p:nvSpPr>
        <p:spPr>
          <a:xfrm>
            <a:off x="196850" y="1587500"/>
            <a:ext cx="11360150" cy="2379663"/>
          </a:xfrm>
        </p:spPr>
        <p:txBody>
          <a:bodyPr>
            <a:normAutofit/>
          </a:bodyPr>
          <a:lstStyle/>
          <a:p>
            <a:pPr algn="ctr" eaLnBrk="1" fontAlgn="auto" hangingPunct="1">
              <a:spcAft>
                <a:spcPts val="0"/>
              </a:spcAft>
              <a:defRPr/>
            </a:pPr>
            <a:r>
              <a:rPr lang="en-US" b="1" dirty="0">
                <a:solidFill>
                  <a:srgbClr val="000000"/>
                </a:solidFill>
                <a:latin typeface="Arial Black"/>
                <a:cs typeface="Arial Black"/>
              </a:rPr>
              <a:t>Evaluating Your Self-Assessment for Promotion to Nurse III</a:t>
            </a:r>
          </a:p>
        </p:txBody>
      </p:sp>
      <p:sp>
        <p:nvSpPr>
          <p:cNvPr id="14338" name="Content Placeholder 2">
            <a:extLst>
              <a:ext uri="{FF2B5EF4-FFF2-40B4-BE49-F238E27FC236}">
                <a16:creationId xmlns:a16="http://schemas.microsoft.com/office/drawing/2014/main" id="{562B1448-A660-10FA-CF17-EB531E16D4BD}"/>
              </a:ext>
            </a:extLst>
          </p:cNvPr>
          <p:cNvSpPr>
            <a:spLocks noGrp="1" noChangeArrowheads="1"/>
          </p:cNvSpPr>
          <p:nvPr>
            <p:ph idx="1"/>
          </p:nvPr>
        </p:nvSpPr>
        <p:spPr>
          <a:xfrm>
            <a:off x="0" y="4474761"/>
            <a:ext cx="11987684" cy="2087563"/>
          </a:xfrm>
        </p:spPr>
        <p:txBody>
          <a:bodyPr/>
          <a:lstStyle/>
          <a:p>
            <a:pPr algn="ctr" eaLnBrk="1" hangingPunct="1"/>
            <a:r>
              <a:rPr lang="en-US" altLang="en-US" sz="2800" b="1" dirty="0">
                <a:solidFill>
                  <a:srgbClr val="000000"/>
                </a:solidFill>
                <a:latin typeface="Arial" panose="020B0604020202020204" pitchFamily="34" charset="0"/>
                <a:cs typeface="Arial" panose="020B0604020202020204" pitchFamily="34" charset="0"/>
              </a:rPr>
              <a:t>Nancy Claflin DNP MS RN NEA-BC CENP CNEcl CCRN CPHQ FNAHQ</a:t>
            </a:r>
            <a:endParaRPr lang="en-US" altLang="en-US" sz="2800" b="1" dirty="0">
              <a:solidFill>
                <a:srgbClr val="000000"/>
              </a:solidFill>
            </a:endParaRPr>
          </a:p>
        </p:txBody>
      </p:sp>
      <p:pic>
        <p:nvPicPr>
          <p:cNvPr id="4" name="Picture 3" descr="A logo with a heart and a letter&#10;&#10;AI-generated content may be incorrect.">
            <a:extLst>
              <a:ext uri="{FF2B5EF4-FFF2-40B4-BE49-F238E27FC236}">
                <a16:creationId xmlns:a16="http://schemas.microsoft.com/office/drawing/2014/main" id="{8E3447B2-4857-7E66-C7CC-FA09F004D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BF77C-3217-DE15-727E-0315CFFB1CD4}"/>
              </a:ext>
            </a:extLst>
          </p:cNvPr>
          <p:cNvSpPr>
            <a:spLocks noGrp="1"/>
          </p:cNvSpPr>
          <p:nvPr>
            <p:ph type="title"/>
          </p:nvPr>
        </p:nvSpPr>
        <p:spPr>
          <a:xfrm>
            <a:off x="5744307" y="287338"/>
            <a:ext cx="5411055" cy="809625"/>
          </a:xfrm>
        </p:spPr>
        <p:txBody>
          <a:bodyPr>
            <a:normAutofit/>
          </a:bodyPr>
          <a:lstStyle/>
          <a:p>
            <a:pPr eaLnBrk="1" fontAlgn="auto" hangingPunct="1">
              <a:spcAft>
                <a:spcPts val="0"/>
              </a:spcAft>
              <a:defRPr/>
            </a:pPr>
            <a:r>
              <a:rPr lang="en-US" sz="5400" b="1">
                <a:solidFill>
                  <a:srgbClr val="000000"/>
                </a:solidFill>
                <a:latin typeface="+mn-lt"/>
                <a:cs typeface="Times New Roman"/>
              </a:rPr>
              <a:t>Disclosures</a:t>
            </a:r>
          </a:p>
        </p:txBody>
      </p:sp>
      <p:sp>
        <p:nvSpPr>
          <p:cNvPr id="3" name="Content Placeholder 2">
            <a:extLst>
              <a:ext uri="{FF2B5EF4-FFF2-40B4-BE49-F238E27FC236}">
                <a16:creationId xmlns:a16="http://schemas.microsoft.com/office/drawing/2014/main" id="{A4B78140-8335-0B07-A9C2-9F6F0BBFBAD4}"/>
              </a:ext>
            </a:extLst>
          </p:cNvPr>
          <p:cNvSpPr>
            <a:spLocks noGrp="1"/>
          </p:cNvSpPr>
          <p:nvPr>
            <p:ph idx="1"/>
          </p:nvPr>
        </p:nvSpPr>
        <p:spPr>
          <a:xfrm>
            <a:off x="1" y="1771650"/>
            <a:ext cx="12014199" cy="4617575"/>
          </a:xfrm>
        </p:spPr>
        <p:txBody>
          <a:bodyPr rtlCol="0">
            <a:normAutofit fontScale="77500" lnSpcReduction="20000"/>
          </a:bodyPr>
          <a:lstStyle/>
          <a:p>
            <a:pPr marL="384048" lvl="1" indent="-182880" eaLnBrk="1" fontAlgn="auto" hangingPunct="1">
              <a:buFont typeface="Wingdings" charset="0"/>
              <a:buChar char="§"/>
              <a:defRPr/>
            </a:pPr>
            <a:r>
              <a:rPr lang="en-US" sz="2700">
                <a:solidFill>
                  <a:schemeClr val="tx1"/>
                </a:solidFill>
                <a:ea typeface="MS PGothic" charset="0"/>
                <a:cs typeface="Times New Roman"/>
              </a:rPr>
              <a:t>Accreditation Statement:  </a:t>
            </a:r>
            <a:r>
              <a:rPr lang="en-US" sz="2700">
                <a:solidFill>
                  <a:schemeClr val="tx1"/>
                </a:solidFill>
                <a:cs typeface="Times New Roman"/>
              </a:rPr>
              <a:t>The Nurses Organization of Veterans Affairs is accredited as a provider of nursing continuing professional development by the American Nurses Credentialing Center’s Commission on Accreditation. </a:t>
            </a:r>
          </a:p>
          <a:p>
            <a:pPr marL="384048" lvl="1" indent="-182880" eaLnBrk="1" fontAlgn="auto" hangingPunct="1">
              <a:buFont typeface="Wingdings" charset="0"/>
              <a:buChar char="§"/>
              <a:defRPr/>
            </a:pPr>
            <a:r>
              <a:rPr lang="en-US" sz="2700">
                <a:solidFill>
                  <a:schemeClr val="tx1"/>
                </a:solidFill>
                <a:ea typeface="MS PGothic" charset="0"/>
                <a:cs typeface="Times New Roman"/>
              </a:rPr>
              <a:t>Requirement to Receive Contact Hours:  </a:t>
            </a:r>
            <a:r>
              <a:rPr lang="en-US" sz="2700">
                <a:solidFill>
                  <a:schemeClr val="tx1"/>
                </a:solidFill>
                <a:cs typeface="Times New Roman"/>
              </a:rPr>
              <a:t>In order to receive full contact hour credit for this nursing continuing professional development activity you must attend, at a minimum, 90% of the program; participate in individual or group activities, such as discussion, question and answer, exercises, practice questions, pre- or post- testing, etc., complete and submit the evaluation form. </a:t>
            </a:r>
          </a:p>
          <a:p>
            <a:pPr marL="384048" lvl="1" indent="-182880" eaLnBrk="1" fontAlgn="auto" hangingPunct="1">
              <a:buFont typeface="Wingdings" charset="0"/>
              <a:buChar char="§"/>
              <a:defRPr/>
            </a:pPr>
            <a:r>
              <a:rPr lang="en-US" sz="2700">
                <a:solidFill>
                  <a:schemeClr val="tx1"/>
                </a:solidFill>
                <a:ea typeface="MS PGothic" charset="0"/>
                <a:cs typeface="Times New Roman"/>
              </a:rPr>
              <a:t>Relevant Financial Relationships:  </a:t>
            </a:r>
            <a:r>
              <a:rPr lang="en-US" sz="2700">
                <a:solidFill>
                  <a:schemeClr val="tx1"/>
                </a:solidFill>
                <a:cs typeface="Times New Roman"/>
              </a:rPr>
              <a:t>Information regarding financial relationships with ineligible companies who would be in the position to control content must be disclosed for clinical topics only.  Ineligible companies are those whose primary business is producing, marketing, selling, re-selling, or distributing healthcare products used by or on patients.  The planners/content experts, speakers of this NCPD activity have disclosed no relevant financial, professional, or personal relationships with any ineligible companies pertaining to this activity. </a:t>
            </a:r>
          </a:p>
          <a:p>
            <a:pPr marL="384048" lvl="1" indent="-182880" eaLnBrk="1" fontAlgn="auto" hangingPunct="1">
              <a:buFont typeface="Wingdings" charset="0"/>
              <a:buChar char="§"/>
              <a:defRPr/>
            </a:pPr>
            <a:r>
              <a:rPr lang="en-US" sz="2700">
                <a:solidFill>
                  <a:schemeClr val="tx1"/>
                </a:solidFill>
                <a:ea typeface="MS PGothic" charset="0"/>
                <a:cs typeface="Times New Roman"/>
              </a:rPr>
              <a:t>Commercial Support:  </a:t>
            </a:r>
            <a:r>
              <a:rPr lang="en-US" sz="2700">
                <a:solidFill>
                  <a:schemeClr val="tx1"/>
                </a:solidFill>
                <a:cs typeface="Times New Roman"/>
              </a:rPr>
              <a:t>There is no commercial support for this activity.</a:t>
            </a:r>
          </a:p>
          <a:p>
            <a:pPr marL="384048" lvl="1" indent="-182880" eaLnBrk="1" fontAlgn="auto" hangingPunct="1">
              <a:buFont typeface="Wingdings" charset="0"/>
              <a:buChar char="§"/>
              <a:defRPr/>
            </a:pPr>
            <a:r>
              <a:rPr lang="en-US" sz="2700">
                <a:solidFill>
                  <a:schemeClr val="tx1"/>
                </a:solidFill>
                <a:ea typeface="MS PGothic" charset="0"/>
                <a:cs typeface="Times New Roman"/>
              </a:rPr>
              <a:t>Non-endorsement of Products:  </a:t>
            </a:r>
            <a:r>
              <a:rPr lang="en-US" sz="2700">
                <a:solidFill>
                  <a:schemeClr val="tx1"/>
                </a:solidFill>
                <a:cs typeface="Times New Roman"/>
              </a:rPr>
              <a:t>NOVA’s accredited provider status refers only to nursing continuing professional development activities and does not imply that there is real or implied endorsement of any product, service, or company referred to in this activity nor of any company subsidizing costs related to the activity. </a:t>
            </a:r>
          </a:p>
          <a:p>
            <a:pPr marL="384048" lvl="1" indent="-182880" eaLnBrk="1" fontAlgn="auto" hangingPunct="1">
              <a:buFont typeface="Wingdings" charset="0"/>
              <a:buChar char="§"/>
              <a:defRPr/>
            </a:pPr>
            <a:endParaRPr lang="en-US" sz="2400">
              <a:solidFill>
                <a:schemeClr val="tx1"/>
              </a:solidFill>
              <a:latin typeface="Times New Roman" panose="02020603050405020304" pitchFamily="18" charset="0"/>
              <a:ea typeface="MS PGothic" charset="0"/>
              <a:cs typeface="Times New Roman" panose="02020603050405020304" pitchFamily="18" charset="0"/>
            </a:endParaRPr>
          </a:p>
          <a:p>
            <a:pPr marL="91440" indent="-91440" eaLnBrk="1" fontAlgn="auto" hangingPunct="1">
              <a:defRPr/>
            </a:pPr>
            <a:endParaRPr lang="en-US">
              <a:solidFill>
                <a:schemeClr val="tx1">
                  <a:lumMod val="75000"/>
                  <a:lumOff val="25000"/>
                </a:schemeClr>
              </a:solidFill>
            </a:endParaRPr>
          </a:p>
        </p:txBody>
      </p:sp>
      <p:pic>
        <p:nvPicPr>
          <p:cNvPr id="4" name="Picture 3" descr="A logo with a heart and a letter&#10;&#10;AI-generated content may be incorrect.">
            <a:extLst>
              <a:ext uri="{FF2B5EF4-FFF2-40B4-BE49-F238E27FC236}">
                <a16:creationId xmlns:a16="http://schemas.microsoft.com/office/drawing/2014/main" id="{67A260D9-6B37-1B3E-71C7-CA20897E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446206" y="223838"/>
            <a:ext cx="5615493" cy="811212"/>
          </a:xfrm>
        </p:spPr>
        <p:txBody>
          <a:bodyPr/>
          <a:lstStyle/>
          <a:p>
            <a:pPr eaLnBrk="1" fontAlgn="auto" hangingPunct="1">
              <a:spcAft>
                <a:spcPts val="0"/>
              </a:spcAft>
              <a:defRPr/>
            </a:pPr>
            <a:r>
              <a:rPr lang="en-US" sz="5400" b="1">
                <a:solidFill>
                  <a:srgbClr val="000000"/>
                </a:solidFill>
                <a:latin typeface="+mn-lt"/>
                <a:cs typeface="Times New Roman"/>
              </a:rPr>
              <a:t>Learning Outcomes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425303" y="1755775"/>
            <a:ext cx="11610754" cy="4468813"/>
          </a:xfrm>
        </p:spPr>
        <p:txBody>
          <a:bodyPr/>
          <a:lstStyle/>
          <a:p>
            <a:pPr eaLnBrk="1" hangingPunct="1">
              <a:buFont typeface="Wingdings" pitchFamily="2" charset="2"/>
              <a:buChar char="§"/>
            </a:pPr>
            <a:r>
              <a:rPr lang="en-US" altLang="en-US" sz="3600">
                <a:solidFill>
                  <a:srgbClr val="000000"/>
                </a:solidFill>
                <a:latin typeface="Arial" panose="020B0604020202020204" pitchFamily="34" charset="0"/>
                <a:ea typeface="MS PGothic" panose="020B0600070205080204" pitchFamily="34" charset="-128"/>
                <a:cs typeface="Arial" panose="020B0604020202020204" pitchFamily="34" charset="0"/>
              </a:rPr>
              <a:t>After </a:t>
            </a:r>
            <a:r>
              <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rPr>
              <a:t>participating</a:t>
            </a:r>
            <a:r>
              <a:rPr lang="en-US" altLang="en-US" sz="3600">
                <a:solidFill>
                  <a:srgbClr val="000000"/>
                </a:solidFill>
                <a:latin typeface="Arial" panose="020B0604020202020204" pitchFamily="34" charset="0"/>
                <a:ea typeface="MS PGothic" panose="020B0600070205080204" pitchFamily="34" charset="-128"/>
                <a:cs typeface="Arial" panose="020B0604020202020204" pitchFamily="34" charset="0"/>
              </a:rPr>
              <a:t> in this educational activity, the participant will be able to:</a:t>
            </a:r>
          </a:p>
          <a:p>
            <a:pPr eaLnBrk="1" hangingPunct="1">
              <a:buFont typeface="Wingdings" pitchFamily="2" charset="2"/>
              <a:buChar char="§"/>
            </a:pPr>
            <a:r>
              <a:rPr lang="en-US" altLang="en-US" sz="3600">
                <a:solidFill>
                  <a:srgbClr val="000000"/>
                </a:solidFill>
                <a:latin typeface="Arial" panose="020B0604020202020204" pitchFamily="34" charset="0"/>
                <a:ea typeface="MS PGothic" panose="020B0600070205080204" pitchFamily="34" charset="-128"/>
                <a:cs typeface="Arial" panose="020B0604020202020204" pitchFamily="34" charset="0"/>
              </a:rPr>
              <a:t>Identify examples of meaningful input for a self-assessment for the five dimensions of practice for Nurse III:  Practice, Veteran/Patient Driven Care, Leadership, Professional Development, and Evidence-Based Practice/Research</a:t>
            </a:r>
            <a:endParaRPr lang="en-US" altLang="en-US" sz="360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8CB31220-484E-9494-D67E-7C56B6C54B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486400" y="339017"/>
            <a:ext cx="6491700" cy="1143794"/>
          </a:xfrm>
        </p:spPr>
        <p:txBody>
          <a:bodyPr>
            <a:normAutofit/>
          </a:bodyPr>
          <a:lstStyle/>
          <a:p>
            <a:pPr algn="ctr" eaLnBrk="1" fontAlgn="auto" hangingPunct="1">
              <a:spcAft>
                <a:spcPts val="0"/>
              </a:spcAft>
              <a:defRPr/>
            </a:pPr>
            <a:r>
              <a:rPr lang="en-US" sz="5400" b="1">
                <a:solidFill>
                  <a:srgbClr val="000000"/>
                </a:solidFill>
                <a:latin typeface="+mn-lt"/>
                <a:cs typeface="Times New Roman"/>
              </a:rPr>
              <a:t>Proficiency Process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595313" y="1755775"/>
            <a:ext cx="11242675" cy="4468813"/>
          </a:xfrm>
        </p:spPr>
        <p:txBody>
          <a:bodyPr/>
          <a:lstStyle/>
          <a:p>
            <a:pPr eaLnBrk="1" hangingPunct="1">
              <a:buFont typeface="Wingdings" pitchFamily="2" charset="2"/>
              <a:buChar char="§"/>
            </a:pPr>
            <a:r>
              <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rPr>
              <a:t>Proficiency process split into two different processes</a:t>
            </a:r>
          </a:p>
          <a:p>
            <a:pPr lvl="1" eaLnBrk="1" hangingPunct="1">
              <a:buFont typeface="Wingdings" pitchFamily="2" charset="2"/>
              <a:buChar char="§"/>
            </a:pPr>
            <a:r>
              <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rPr>
              <a:t>(1) </a:t>
            </a:r>
            <a:r>
              <a:rPr lang="en-US" altLang="en-US" sz="3600" b="1">
                <a:solidFill>
                  <a:schemeClr val="tx1"/>
                </a:solidFill>
                <a:latin typeface="Arial" panose="020B0604020202020204" pitchFamily="34" charset="0"/>
                <a:ea typeface="MS PGothic" panose="020B0600070205080204" pitchFamily="34" charset="-128"/>
                <a:cs typeface="Arial" panose="020B0604020202020204" pitchFamily="34" charset="0"/>
              </a:rPr>
              <a:t>Annual Evaluation</a:t>
            </a:r>
          </a:p>
          <a:p>
            <a:pPr lvl="3" eaLnBrk="1" hangingPunct="1">
              <a:buFont typeface="Wingdings" pitchFamily="2" charset="2"/>
              <a:buChar char="§"/>
            </a:pPr>
            <a:r>
              <a:rPr lang="en-US" sz="3600">
                <a:solidFill>
                  <a:schemeClr val="tx1"/>
                </a:solidFill>
                <a:latin typeface="Arial" panose="020B0604020202020204" pitchFamily="34" charset="0"/>
                <a:ea typeface="Calibri" panose="020F0502020204030204" pitchFamily="34" charset="0"/>
              </a:rPr>
              <a:t>Proficiency rating cycle for all Title 38 employees will now be based on a fiscal year (October 1 through September 30)</a:t>
            </a:r>
          </a:p>
          <a:p>
            <a:pPr lvl="1" eaLnBrk="1" hangingPunct="1">
              <a:buFont typeface="Wingdings" pitchFamily="2" charset="2"/>
              <a:buChar char="§"/>
            </a:pPr>
            <a:r>
              <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rPr>
              <a:t>(2) </a:t>
            </a:r>
            <a:r>
              <a:rPr lang="en-US" altLang="en-US" sz="3600" b="1">
                <a:solidFill>
                  <a:schemeClr val="tx1"/>
                </a:solidFill>
                <a:latin typeface="Arial" panose="020B0604020202020204" pitchFamily="34" charset="0"/>
                <a:ea typeface="MS PGothic" panose="020B0600070205080204" pitchFamily="34" charset="-128"/>
                <a:cs typeface="Arial" panose="020B0604020202020204" pitchFamily="34" charset="0"/>
              </a:rPr>
              <a:t>Promotion</a:t>
            </a:r>
          </a:p>
          <a:p>
            <a:pPr lvl="4" eaLnBrk="1" hangingPunct="1">
              <a:buFont typeface="Wingdings" pitchFamily="2" charset="2"/>
              <a:buChar char="§"/>
            </a:pPr>
            <a:r>
              <a:rPr lang="en-US" sz="3600">
                <a:solidFill>
                  <a:schemeClr val="tx1"/>
                </a:solidFill>
                <a:latin typeface="Arial" panose="020B0604020202020204" pitchFamily="34" charset="0"/>
                <a:cs typeface="Arial" panose="020B0604020202020204" pitchFamily="34" charset="0"/>
              </a:rPr>
              <a:t>Anniversary date of grade promotion reviews (ADOG-date of most recent promotion)</a:t>
            </a:r>
            <a:endPar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EAC433BF-A77E-7725-636D-68A58D7AA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98444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084466" y="223837"/>
            <a:ext cx="6951590"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Promotion Process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38222" y="1872733"/>
            <a:ext cx="12053778" cy="4468813"/>
          </a:xfrm>
        </p:spPr>
        <p:txBody>
          <a:bodyPr/>
          <a:lstStyle/>
          <a:p>
            <a:pPr lvl="1" eaLnBrk="1" hangingPunct="1">
              <a:buFont typeface="Wingdings" pitchFamily="2" charset="2"/>
              <a:buChar char="§"/>
            </a:pPr>
            <a:r>
              <a:rPr lang="en-US" sz="3600">
                <a:solidFill>
                  <a:schemeClr val="tx1"/>
                </a:solidFill>
                <a:latin typeface="Arial" panose="020B0604020202020204" pitchFamily="34" charset="0"/>
                <a:cs typeface="Arial" panose="020B0604020202020204" pitchFamily="34" charset="0"/>
              </a:rPr>
              <a:t>For promotion to Nurse III</a:t>
            </a:r>
          </a:p>
          <a:p>
            <a:pPr lvl="1" eaLnBrk="1" hangingPunct="1">
              <a:buFont typeface="Wingdings" pitchFamily="2" charset="2"/>
              <a:buChar char="§"/>
            </a:pPr>
            <a:r>
              <a:rPr lang="en-US" sz="3600">
                <a:solidFill>
                  <a:schemeClr val="tx1"/>
                </a:solidFill>
                <a:latin typeface="Arial" panose="020B0604020202020204" pitchFamily="34" charset="0"/>
                <a:cs typeface="Arial" panose="020B0604020202020204" pitchFamily="34" charset="0"/>
              </a:rPr>
              <a:t>1. Human Resources notifies supervisor when employee meets basic requirements for promotion</a:t>
            </a:r>
          </a:p>
          <a:p>
            <a:pPr lvl="1" eaLnBrk="1" hangingPunct="1">
              <a:buFont typeface="Wingdings" pitchFamily="2" charset="2"/>
              <a:buChar char="§"/>
            </a:pPr>
            <a:r>
              <a:rPr lang="en-US" sz="3600">
                <a:solidFill>
                  <a:schemeClr val="tx1"/>
                </a:solidFill>
                <a:latin typeface="Arial" panose="020B0604020202020204" pitchFamily="34" charset="0"/>
                <a:cs typeface="Arial" panose="020B0604020202020204" pitchFamily="34" charset="0"/>
              </a:rPr>
              <a:t>2. Supervisor requests input from employee (self-assessment)</a:t>
            </a:r>
          </a:p>
          <a:p>
            <a:pPr lvl="1" eaLnBrk="1" hangingPunct="1">
              <a:buFont typeface="Wingdings" pitchFamily="2" charset="2"/>
              <a:buChar char="§"/>
            </a:pPr>
            <a:r>
              <a:rPr lang="en-US" sz="3600">
                <a:solidFill>
                  <a:schemeClr val="tx1"/>
                </a:solidFill>
                <a:latin typeface="Arial" panose="020B0604020202020204" pitchFamily="34" charset="0"/>
                <a:cs typeface="Arial" panose="020B0604020202020204" pitchFamily="34" charset="0"/>
              </a:rPr>
              <a:t>3. Supervisor reviews input and makes promote/non-promote recommendation</a:t>
            </a:r>
          </a:p>
          <a:p>
            <a:pPr lvl="1" eaLnBrk="1" hangingPunct="1">
              <a:buFont typeface="Wingdings" pitchFamily="2" charset="2"/>
              <a:buChar char="§"/>
            </a:pPr>
            <a:r>
              <a:rPr lang="en-US" sz="3600">
                <a:solidFill>
                  <a:schemeClr val="tx1"/>
                </a:solidFill>
                <a:latin typeface="Arial" panose="020B0604020202020204" pitchFamily="34" charset="0"/>
                <a:cs typeface="Arial" panose="020B0604020202020204" pitchFamily="34" charset="0"/>
              </a:rPr>
              <a:t>4. Approving Official reviews and finalizes decision</a:t>
            </a:r>
          </a:p>
          <a:p>
            <a:pPr lvl="3" eaLnBrk="1" hangingPunct="1">
              <a:buFont typeface="Wingdings" pitchFamily="2" charset="2"/>
              <a:buChar char="§"/>
            </a:pPr>
            <a:endParaRPr lang="en-US" sz="3200">
              <a:solidFill>
                <a:srgbClr val="000000"/>
              </a:solidFill>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A15C1CBE-FB70-F8AD-7609-D3DDBAA12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31713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4803112" y="223837"/>
            <a:ext cx="7232944"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RN Scope of Practice Nurse III</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872733"/>
            <a:ext cx="12192000" cy="4468813"/>
          </a:xfrm>
        </p:spPr>
        <p:txBody>
          <a:bodyPr/>
          <a:lstStyle/>
          <a:p>
            <a:pPr lvl="1" eaLnBrk="1" hangingPunct="1">
              <a:buFont typeface="Wingdings" pitchFamily="2" charset="2"/>
              <a:buChar char="§"/>
            </a:pPr>
            <a:r>
              <a:rPr lang="en-US" altLang="en-US" sz="3600" b="1">
                <a:solidFill>
                  <a:schemeClr val="tx1"/>
                </a:solidFill>
                <a:latin typeface="Arial" panose="020B0604020202020204" pitchFamily="34" charset="0"/>
                <a:ea typeface="MS PGothic" panose="020B0600070205080204" pitchFamily="34" charset="-128"/>
                <a:cs typeface="Arial" panose="020B0604020202020204" pitchFamily="34" charset="0"/>
              </a:rPr>
              <a:t>Scope</a:t>
            </a:r>
            <a:r>
              <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rPr>
              <a:t>: Executes position responsibilities that demonstrate leadership, experience, and creative approaches to management of complex client care beyond the immediate practice setting</a:t>
            </a:r>
          </a:p>
          <a:p>
            <a:pPr marL="384175" lvl="2" indent="0" eaLnBrk="1" hangingPunct="1">
              <a:buNone/>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0DFB35D-6F1A-AFF5-26DE-0FFD1E171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309532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003800" y="223837"/>
            <a:ext cx="7188200" cy="1541168"/>
          </a:xfrm>
        </p:spPr>
        <p:txBody>
          <a:bodyPr>
            <a:noAutofit/>
          </a:bodyPr>
          <a:lstStyle/>
          <a:p>
            <a:pPr algn="ctr" eaLnBrk="1" fontAlgn="auto" hangingPunct="1">
              <a:spcAft>
                <a:spcPts val="0"/>
              </a:spcAft>
              <a:defRPr/>
            </a:pPr>
            <a:r>
              <a:rPr lang="en-US" sz="4200" b="1">
                <a:solidFill>
                  <a:srgbClr val="000000"/>
                </a:solidFill>
                <a:latin typeface="+mn-lt"/>
                <a:cs typeface="Times New Roman"/>
              </a:rPr>
              <a:t>RN Nurse III </a:t>
            </a:r>
            <a:br>
              <a:rPr lang="en-US" sz="4200" b="1">
                <a:solidFill>
                  <a:srgbClr val="000000"/>
                </a:solidFill>
                <a:latin typeface="+mn-lt"/>
                <a:cs typeface="Times New Roman"/>
              </a:rPr>
            </a:br>
            <a:r>
              <a:rPr lang="en-US" sz="4200" b="1">
                <a:solidFill>
                  <a:srgbClr val="000000"/>
                </a:solidFill>
                <a:latin typeface="+mn-lt"/>
                <a:cs typeface="Times New Roman"/>
              </a:rPr>
              <a:t>Education and Experience Requirements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27591" y="1765005"/>
            <a:ext cx="12319591" cy="4576541"/>
          </a:xfrm>
        </p:spPr>
        <p:txBody>
          <a:bodyPr/>
          <a:lstStyle/>
          <a:p>
            <a:pPr lvl="1" eaLnBrk="1" hangingPunct="1">
              <a:buFont typeface="Wingdings" pitchFamily="2" charset="2"/>
              <a:buChar char="§"/>
            </a:pPr>
            <a:r>
              <a:rPr lang="en-US" altLang="en-US" sz="2700" b="1">
                <a:solidFill>
                  <a:srgbClr val="000000"/>
                </a:solidFill>
                <a:latin typeface="Arial" panose="020B0604020202020204" pitchFamily="34" charset="0"/>
                <a:ea typeface="MS PGothic" panose="020B0600070205080204" pitchFamily="34" charset="-128"/>
                <a:cs typeface="Arial" panose="020B0604020202020204" pitchFamily="34" charset="0"/>
              </a:rPr>
              <a:t>Education and Experience Requirement: </a:t>
            </a:r>
            <a:r>
              <a:rPr lang="en-US" sz="2700" b="0" u="none" strike="noStrike">
                <a:solidFill>
                  <a:schemeClr val="tx1"/>
                </a:solidFill>
                <a:effectLst/>
                <a:latin typeface="Arial" panose="020B0604020202020204" pitchFamily="34" charset="0"/>
                <a:cs typeface="Arial" panose="020B0604020202020204" pitchFamily="34" charset="0"/>
              </a:rPr>
              <a:t>Must</a:t>
            </a:r>
            <a:r>
              <a:rPr lang="en-US" sz="2700" b="0" u="none" strike="noStrike">
                <a:solidFill>
                  <a:srgbClr val="000000"/>
                </a:solidFill>
                <a:effectLst/>
                <a:latin typeface="Arial" panose="020B0604020202020204" pitchFamily="34" charset="0"/>
                <a:cs typeface="Arial" panose="020B0604020202020204" pitchFamily="34" charset="0"/>
              </a:rPr>
              <a:t> provide evidence of nursing practice that executes position responsibilities that demonstrate leadership, experience and creative approaches to management of complex client care beyond the immediate practice setting in all VHA Dimensions of Nursing Practice and meet one of the below education/experience requirements</a:t>
            </a:r>
            <a:r>
              <a:rPr lang="en-US" sz="2700" b="0" u="none" strike="noStrike">
                <a:solidFill>
                  <a:srgbClr val="000000"/>
                </a:solidFill>
                <a:effectLst/>
                <a:latin typeface="Arial" panose="020B0604020202020204" pitchFamily="34" charset="0"/>
                <a:ea typeface="MS PGothic" panose="020B0600070205080204" pitchFamily="34" charset="-128"/>
                <a:cs typeface="Arial" panose="020B0604020202020204" pitchFamily="34" charset="0"/>
              </a:rPr>
              <a:t>:</a:t>
            </a:r>
          </a:p>
          <a:p>
            <a:pPr lvl="1" eaLnBrk="1" hangingPunct="1">
              <a:buFont typeface="Wingdings" pitchFamily="2" charset="2"/>
              <a:buChar char="§"/>
            </a:pPr>
            <a:r>
              <a:rPr lang="en-US" sz="2700" b="0" u="none" strike="noStrike">
                <a:solidFill>
                  <a:srgbClr val="000000"/>
                </a:solidFill>
                <a:effectLst/>
                <a:latin typeface="Arial" panose="020B0604020202020204" pitchFamily="34" charset="0"/>
                <a:cs typeface="Arial" panose="020B0604020202020204" pitchFamily="34" charset="0"/>
              </a:rPr>
              <a:t>Master’s degree in nursing with 2 years of specialized nursing experience, 1  of which is equivalent to Nurse II and meets all dimension requirements for Nurse III or</a:t>
            </a:r>
          </a:p>
          <a:p>
            <a:pPr lvl="1" eaLnBrk="1" hangingPunct="1">
              <a:buFont typeface="Wingdings" pitchFamily="2" charset="2"/>
              <a:buChar char="§"/>
            </a:pPr>
            <a:r>
              <a:rPr lang="en-US" sz="2700" b="0" u="none" strike="noStrike">
                <a:solidFill>
                  <a:srgbClr val="000000"/>
                </a:solidFill>
                <a:effectLst/>
                <a:latin typeface="Arial" panose="020B0604020202020204" pitchFamily="34" charset="0"/>
                <a:cs typeface="Arial" panose="020B0604020202020204" pitchFamily="34" charset="0"/>
              </a:rPr>
              <a:t>Master’s degree in a related field (supports nursing role) with a bachelor’s degree in nursing with 2 years of specialized nursing experience, 1 of which is equivalent to Nurse II and meets all dimension requirements for Nurse III or</a:t>
            </a:r>
          </a:p>
          <a:p>
            <a:pPr marL="200025" lvl="1" indent="0" eaLnBrk="1" hangingPunct="1">
              <a:buNone/>
            </a:pPr>
            <a:endParaRPr lang="en-US" sz="2700">
              <a:solidFill>
                <a:srgbClr val="000000"/>
              </a:solidFill>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BDF082D-2C31-A18B-D5B7-33612A4D9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90345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096000" y="223837"/>
            <a:ext cx="5940056" cy="1504479"/>
          </a:xfrm>
        </p:spPr>
        <p:txBody>
          <a:bodyPr>
            <a:noAutofit/>
          </a:bodyPr>
          <a:lstStyle/>
          <a:p>
            <a:pPr algn="ctr" eaLnBrk="1" fontAlgn="auto" hangingPunct="1">
              <a:spcAft>
                <a:spcPts val="0"/>
              </a:spcAft>
              <a:defRPr/>
            </a:pPr>
            <a:r>
              <a:rPr lang="en-US" sz="4200" b="1">
                <a:solidFill>
                  <a:srgbClr val="000000"/>
                </a:solidFill>
                <a:latin typeface="+mn-lt"/>
                <a:cs typeface="Times New Roman"/>
              </a:rPr>
              <a:t>RN Nurse III </a:t>
            </a:r>
            <a:br>
              <a:rPr lang="en-US" sz="4200" b="1">
                <a:solidFill>
                  <a:srgbClr val="000000"/>
                </a:solidFill>
                <a:latin typeface="+mn-lt"/>
                <a:cs typeface="Times New Roman"/>
              </a:rPr>
            </a:br>
            <a:r>
              <a:rPr lang="en-US" sz="4200" b="1">
                <a:solidFill>
                  <a:srgbClr val="000000"/>
                </a:solidFill>
                <a:latin typeface="+mn-lt"/>
                <a:cs typeface="Times New Roman"/>
              </a:rPr>
              <a:t>Education and Experience Requirements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57963" y="1892596"/>
            <a:ext cx="11295320" cy="4587174"/>
          </a:xfrm>
        </p:spPr>
        <p:txBody>
          <a:bodyPr/>
          <a:lstStyle/>
          <a:p>
            <a:pPr eaLnBrk="1" hangingPunct="1">
              <a:buFont typeface="Wingdings" pitchFamily="2" charset="2"/>
              <a:buChar char="§"/>
            </a:pPr>
            <a:r>
              <a:rPr lang="en-US" altLang="en-US" sz="3200" b="1">
                <a:solidFill>
                  <a:schemeClr val="tx1"/>
                </a:solidFill>
                <a:latin typeface="Arial" panose="020B0604020202020204" pitchFamily="34" charset="0"/>
                <a:ea typeface="MS PGothic" panose="020B0600070205080204" pitchFamily="34" charset="-128"/>
                <a:cs typeface="Arial" panose="020B0604020202020204" pitchFamily="34" charset="0"/>
              </a:rPr>
              <a:t>Education and Experience Requirement: </a:t>
            </a:r>
          </a:p>
          <a:p>
            <a:pPr eaLnBrk="1" hangingPunct="1">
              <a:buFont typeface="Wingdings" pitchFamily="2" charset="2"/>
              <a:buChar char="§"/>
            </a:pPr>
            <a:r>
              <a:rPr lang="en-US" sz="3200" b="0" u="none" strike="noStrike">
                <a:solidFill>
                  <a:schemeClr val="tx1"/>
                </a:solidFill>
                <a:effectLst/>
                <a:latin typeface="Arial" panose="020B0604020202020204" pitchFamily="34" charset="0"/>
                <a:cs typeface="Arial" panose="020B0604020202020204" pitchFamily="34" charset="0"/>
              </a:rPr>
              <a:t>Doctorate degree in nursing with 1 year of specialized nursing experience which is equivalent to Nurse II and meets all dimension requirements for Nurse III or</a:t>
            </a:r>
          </a:p>
          <a:p>
            <a:pPr eaLnBrk="1" hangingPunct="1">
              <a:buFont typeface="Wingdings" pitchFamily="2" charset="2"/>
              <a:buChar char="§"/>
            </a:pPr>
            <a:r>
              <a:rPr lang="en-US" sz="3200" b="0" u="none" strike="noStrike">
                <a:solidFill>
                  <a:schemeClr val="tx1"/>
                </a:solidFill>
                <a:effectLst/>
                <a:latin typeface="Arial" panose="020B0604020202020204" pitchFamily="34" charset="0"/>
                <a:cs typeface="Arial" panose="020B0604020202020204" pitchFamily="34" charset="0"/>
              </a:rPr>
              <a:t>Doctorate degree in a related field (supports nursing role) with a master’s or bachelor’s degree in nursing with 1 year of specialized nursing experience equivalent to Nurse II and meets all dimension requirements for Nurse III</a:t>
            </a:r>
            <a:endParaRPr lang="en-US" sz="3200" b="0" i="0" u="none" strike="noStrike">
              <a:solidFill>
                <a:schemeClr val="tx1"/>
              </a:solidFill>
              <a:effectLst/>
              <a:latin typeface="Arial" panose="020B0604020202020204" pitchFamily="34" charset="0"/>
              <a:cs typeface="Arial" panose="020B0604020202020204" pitchFamily="34" charset="0"/>
            </a:endParaRPr>
          </a:p>
          <a:p>
            <a:pPr eaLnBrk="1" hangingPunct="1">
              <a:buFont typeface="Wingdings" pitchFamily="2" charset="2"/>
              <a:buChar char="§"/>
            </a:pPr>
            <a:endParaRPr lang="en-US" sz="2800" b="0" u="none" strike="noStrike">
              <a:solidFill>
                <a:srgbClr val="000000"/>
              </a:solidFill>
              <a:effectLst/>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895A128A-1817-0F3F-79DE-2BF0966330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78044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4682532" y="223837"/>
            <a:ext cx="7353524" cy="1216079"/>
          </a:xfrm>
        </p:spPr>
        <p:txBody>
          <a:bodyPr>
            <a:noAutofit/>
          </a:bodyPr>
          <a:lstStyle/>
          <a:p>
            <a:pPr algn="ctr" eaLnBrk="1" fontAlgn="auto" hangingPunct="1">
              <a:spcAft>
                <a:spcPts val="0"/>
              </a:spcAft>
              <a:defRPr/>
            </a:pPr>
            <a:br>
              <a:rPr lang="en-US" sz="4200" b="1">
                <a:solidFill>
                  <a:srgbClr val="000000"/>
                </a:solidFill>
                <a:latin typeface="+mn-lt"/>
                <a:cs typeface="Times New Roman"/>
              </a:rPr>
            </a:br>
            <a:r>
              <a:rPr lang="en-US" sz="5400" b="1">
                <a:solidFill>
                  <a:srgbClr val="000000"/>
                </a:solidFill>
                <a:latin typeface="+mn-lt"/>
                <a:cs typeface="Times New Roman"/>
              </a:rPr>
              <a:t>Education Waiver</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748413"/>
            <a:ext cx="11897833" cy="4710091"/>
          </a:xfrm>
        </p:spPr>
        <p:txBody>
          <a:bodyPr/>
          <a:lstStyle/>
          <a:p>
            <a:pPr lvl="2" eaLnBrk="1" hangingPunct="1">
              <a:buFont typeface="Wingdings" pitchFamily="2" charset="2"/>
              <a:buChar char="§"/>
            </a:pPr>
            <a:r>
              <a:rPr lang="en-US" sz="2800">
                <a:solidFill>
                  <a:schemeClr val="tx1"/>
                </a:solidFill>
                <a:latin typeface="Arial" panose="020B0604020202020204" pitchFamily="34" charset="0"/>
                <a:cs typeface="Arial" panose="020B0604020202020204" pitchFamily="34" charset="0"/>
              </a:rPr>
              <a:t>Facility Specific Decision-Approving official may authorize a waiver of degree requirements for RNs with professional accomplishments, performance, and qualifications that demonstrate the ability to meet requirements for promotion to next higher grade</a:t>
            </a:r>
          </a:p>
          <a:p>
            <a:pPr lvl="2" eaLnBrk="1" hangingPunct="1">
              <a:buFont typeface="Wingdings" pitchFamily="2" charset="2"/>
              <a:buChar char="§"/>
            </a:pPr>
            <a:r>
              <a:rPr lang="en-US" sz="2800">
                <a:solidFill>
                  <a:schemeClr val="tx1"/>
                </a:solidFill>
                <a:latin typeface="Arial" panose="020B0604020202020204" pitchFamily="34" charset="0"/>
                <a:cs typeface="Arial" panose="020B0604020202020204" pitchFamily="34" charset="0"/>
              </a:rPr>
              <a:t>An RN is eligible for a waiver of one degree only</a:t>
            </a:r>
          </a:p>
          <a:p>
            <a:pPr lvl="2" eaLnBrk="1" hangingPunct="1">
              <a:buFont typeface="Wingdings" pitchFamily="2" charset="2"/>
              <a:buChar char="§"/>
            </a:pPr>
            <a:r>
              <a:rPr lang="en-US" sz="2800">
                <a:solidFill>
                  <a:schemeClr val="tx1"/>
                </a:solidFill>
                <a:latin typeface="Arial" panose="020B0604020202020204" pitchFamily="34" charset="0"/>
                <a:cs typeface="Arial" panose="020B0604020202020204" pitchFamily="34" charset="0"/>
              </a:rPr>
              <a:t>If RN has obtained the degree that was initially waived, may be considered for waiver of another degree</a:t>
            </a:r>
          </a:p>
          <a:p>
            <a:pPr lvl="2" eaLnBrk="1" hangingPunct="1">
              <a:buFont typeface="Wingdings" pitchFamily="2" charset="2"/>
              <a:buChar char="§"/>
            </a:pPr>
            <a:r>
              <a:rPr lang="en-US" sz="2800">
                <a:solidFill>
                  <a:schemeClr val="tx1"/>
                </a:solidFill>
                <a:latin typeface="Arial" panose="020B0604020202020204" pitchFamily="34" charset="0"/>
                <a:cs typeface="Arial" panose="020B0604020202020204" pitchFamily="34" charset="0"/>
              </a:rPr>
              <a:t>For example, if an ADN RN received an education waiver for promotion to Nurse II, then earned a BSN, could be considered for a waiver for MSN for Nurse III if all dimensions of performance are met</a:t>
            </a:r>
            <a:endParaRPr lang="en-US" sz="3200">
              <a:solidFill>
                <a:schemeClr val="tx1"/>
              </a:solidFill>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solidFill>
                <a:schemeClr val="tx1"/>
              </a:solidFill>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F8962569-4B09-BF65-D24A-4FE41DF42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932399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360606" y="223837"/>
            <a:ext cx="5675449"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First Step in Promotion Process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55945" y="1732732"/>
            <a:ext cx="12192000" cy="4758279"/>
          </a:xfrm>
        </p:spPr>
        <p:txBody>
          <a:bodyPr/>
          <a:lstStyle/>
          <a:p>
            <a:pPr lvl="1" eaLnBrk="1" hangingPunct="1">
              <a:buFont typeface="Wingdings" pitchFamily="2" charset="2"/>
              <a:buChar char="§"/>
            </a:pPr>
            <a:r>
              <a:rPr lang="en-US" sz="3000" dirty="0">
                <a:solidFill>
                  <a:schemeClr val="tx1"/>
                </a:solidFill>
                <a:latin typeface="Arial" panose="020B0604020202020204" pitchFamily="34" charset="0"/>
                <a:cs typeface="Arial" panose="020B0604020202020204" pitchFamily="34" charset="0"/>
              </a:rPr>
              <a:t>Schedule meeting with first line supervisor-If not RN, include subject matter expert</a:t>
            </a:r>
          </a:p>
          <a:p>
            <a:pPr lvl="2" eaLnBrk="1" hangingPunct="1">
              <a:buFont typeface="Wingdings" pitchFamily="2" charset="2"/>
              <a:buChar char="§"/>
            </a:pPr>
            <a:r>
              <a:rPr lang="en-US" sz="3000" dirty="0">
                <a:solidFill>
                  <a:schemeClr val="tx1"/>
                </a:solidFill>
                <a:latin typeface="Arial" panose="020B0604020202020204" pitchFamily="34" charset="0"/>
                <a:cs typeface="Arial" panose="020B0604020202020204" pitchFamily="34" charset="0"/>
              </a:rPr>
              <a:t>Discuss promotion to Nurse III and next level supervisor concurrence</a:t>
            </a:r>
          </a:p>
          <a:p>
            <a:pPr lvl="3" eaLnBrk="1" hangingPunct="1">
              <a:buFont typeface="Wingdings" pitchFamily="2" charset="2"/>
              <a:buChar char="§"/>
            </a:pPr>
            <a:r>
              <a:rPr lang="en-US" sz="3000" dirty="0">
                <a:solidFill>
                  <a:schemeClr val="tx1"/>
                </a:solidFill>
                <a:latin typeface="Arial" panose="020B0604020202020204" pitchFamily="34" charset="0"/>
                <a:cs typeface="Arial" panose="020B0604020202020204" pitchFamily="34" charset="0"/>
              </a:rPr>
              <a:t>Confirm promotion date (anniversary/promotion date); discuss waiver (if needed)</a:t>
            </a:r>
          </a:p>
          <a:p>
            <a:pPr lvl="3" eaLnBrk="1" hangingPunct="1">
              <a:buFont typeface="Wingdings" pitchFamily="2" charset="2"/>
              <a:buChar char="§"/>
            </a:pPr>
            <a:r>
              <a:rPr lang="en-US" sz="3000" dirty="0">
                <a:solidFill>
                  <a:schemeClr val="tx1"/>
                </a:solidFill>
                <a:latin typeface="Arial" panose="020B0604020202020204" pitchFamily="34" charset="0"/>
                <a:cs typeface="Arial" panose="020B0604020202020204" pitchFamily="34" charset="0"/>
              </a:rPr>
              <a:t>Review Nurse III dimensions</a:t>
            </a:r>
          </a:p>
          <a:p>
            <a:pPr lvl="3" eaLnBrk="1" hangingPunct="1">
              <a:buFont typeface="Wingdings" pitchFamily="2" charset="2"/>
              <a:buChar char="§"/>
            </a:pPr>
            <a:r>
              <a:rPr lang="en-US" sz="3000" dirty="0">
                <a:solidFill>
                  <a:schemeClr val="tx1"/>
                </a:solidFill>
                <a:latin typeface="Arial" panose="020B0604020202020204" pitchFamily="34" charset="0"/>
                <a:cs typeface="Arial" panose="020B0604020202020204" pitchFamily="34" charset="0"/>
              </a:rPr>
              <a:t>Discuss potential issues/problems to be worked on: Available data (EPRP, satisfaction, etc.); potential projects/activities to meet dimensions; how many dimensions project involves</a:t>
            </a:r>
          </a:p>
          <a:p>
            <a:pPr lvl="3" eaLnBrk="1" hangingPunct="1">
              <a:buFont typeface="Wingdings" pitchFamily="2" charset="2"/>
              <a:buChar char="§"/>
            </a:pPr>
            <a:r>
              <a:rPr lang="en-US" sz="3000" dirty="0">
                <a:solidFill>
                  <a:schemeClr val="tx1"/>
                </a:solidFill>
                <a:latin typeface="Arial" panose="020B0604020202020204" pitchFamily="34" charset="0"/>
                <a:cs typeface="Arial" panose="020B0604020202020204" pitchFamily="34" charset="0"/>
              </a:rPr>
              <a:t>Schedule follow-up meetings to review progress</a:t>
            </a: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dirty="0">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950E43EA-C280-D74F-E09E-664E04DFF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686934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315578" y="223837"/>
            <a:ext cx="6445498" cy="1478775"/>
          </a:xfrm>
        </p:spPr>
        <p:txBody>
          <a:bodyPr>
            <a:noAutofit/>
          </a:bodyPr>
          <a:lstStyle/>
          <a:p>
            <a:pPr algn="ctr" eaLnBrk="1" fontAlgn="auto" hangingPunct="1">
              <a:spcAft>
                <a:spcPts val="0"/>
              </a:spcAft>
              <a:defRPr/>
            </a:pPr>
            <a:r>
              <a:rPr lang="en-US" sz="5400" b="1">
                <a:solidFill>
                  <a:srgbClr val="000000"/>
                </a:solidFill>
                <a:latin typeface="+mn-lt"/>
                <a:cs typeface="Times New Roman"/>
              </a:rPr>
              <a:t>RN Promotion to Nurse III</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06327" y="1702612"/>
            <a:ext cx="11789734" cy="4468813"/>
          </a:xfrm>
        </p:spPr>
        <p:txBody>
          <a:bodyPr/>
          <a:lstStyle/>
          <a:p>
            <a:pPr lvl="2"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For promotion to Nurse III, RN should provide supervisor with self-assessment information related to dimensions</a:t>
            </a:r>
          </a:p>
          <a:p>
            <a:pPr lvl="2"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For promotion to Nurse III, RN must meet all the Dimensions of Practice at the Nurse III level with documented outcomes beyond the immediate practice setting during the rating period</a:t>
            </a:r>
          </a:p>
          <a:p>
            <a:pPr lvl="2"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Examples of locations beyond the immediate practice setting must be broad and complex such as multifaceted programs or services with outcomes impacting the organizational level or beyond</a:t>
            </a: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dirty="0">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B9860353-96A8-B5F8-CCA2-ACE469DFF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374354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596932" y="223837"/>
            <a:ext cx="6164144"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RN Promotion to Nurse III</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95693" y="1702612"/>
            <a:ext cx="11800367" cy="4468813"/>
          </a:xfrm>
        </p:spPr>
        <p:txBody>
          <a:bodyPr/>
          <a:lstStyle/>
          <a:p>
            <a:pPr lvl="2" eaLnBrk="1" hangingPunct="1">
              <a:buFont typeface="Wingdings" pitchFamily="2" charset="2"/>
              <a:buChar char="§"/>
            </a:pPr>
            <a:r>
              <a:rPr lang="en-US" sz="3300">
                <a:solidFill>
                  <a:schemeClr val="tx1"/>
                </a:solidFill>
                <a:latin typeface="Arial" panose="020B0604020202020204" pitchFamily="34" charset="0"/>
                <a:cs typeface="Arial" panose="020B0604020202020204" pitchFamily="34" charset="0"/>
              </a:rPr>
              <a:t>Examples must include </a:t>
            </a:r>
            <a:r>
              <a:rPr lang="en-US" sz="3300" b="1">
                <a:solidFill>
                  <a:schemeClr val="tx1"/>
                </a:solidFill>
                <a:latin typeface="Arial" panose="020B0604020202020204" pitchFamily="34" charset="0"/>
                <a:cs typeface="Arial" panose="020B0604020202020204" pitchFamily="34" charset="0"/>
              </a:rPr>
              <a:t>Action, Population, Outcome</a:t>
            </a:r>
          </a:p>
          <a:p>
            <a:pPr lvl="2" eaLnBrk="1" hangingPunct="1">
              <a:buFont typeface="Wingdings" pitchFamily="2" charset="2"/>
              <a:buChar char="§"/>
            </a:pPr>
            <a:r>
              <a:rPr lang="en-US" sz="3300" b="1">
                <a:solidFill>
                  <a:schemeClr val="tx1"/>
                </a:solidFill>
                <a:latin typeface="Arial" panose="020B0604020202020204" pitchFamily="34" charset="0"/>
                <a:cs typeface="Arial" panose="020B0604020202020204" pitchFamily="34" charset="0"/>
              </a:rPr>
              <a:t>Action: </a:t>
            </a:r>
          </a:p>
          <a:p>
            <a:pPr lvl="3" eaLnBrk="1" hangingPunct="1">
              <a:buFont typeface="Wingdings" pitchFamily="2" charset="2"/>
              <a:buChar char="§"/>
            </a:pPr>
            <a:r>
              <a:rPr lang="en-US" sz="3300">
                <a:solidFill>
                  <a:schemeClr val="tx1"/>
                </a:solidFill>
                <a:latin typeface="Arial" panose="020B0604020202020204" pitchFamily="34" charset="0"/>
                <a:cs typeface="Arial" panose="020B0604020202020204" pitchFamily="34" charset="0"/>
              </a:rPr>
              <a:t>What need did you identify?  What occurred? </a:t>
            </a:r>
          </a:p>
          <a:p>
            <a:pPr lvl="3" eaLnBrk="1" hangingPunct="1">
              <a:buFont typeface="Wingdings" pitchFamily="2" charset="2"/>
              <a:buChar char="§"/>
            </a:pPr>
            <a:r>
              <a:rPr lang="en-US" sz="3300">
                <a:solidFill>
                  <a:schemeClr val="tx1"/>
                </a:solidFill>
                <a:latin typeface="Arial" panose="020B0604020202020204" pitchFamily="34" charset="0"/>
                <a:cs typeface="Arial" panose="020B0604020202020204" pitchFamily="34" charset="0"/>
              </a:rPr>
              <a:t>What did you do specifically beyond the immediate practice setting?</a:t>
            </a:r>
          </a:p>
          <a:p>
            <a:pPr lvl="3" eaLnBrk="1" hangingPunct="1">
              <a:buFont typeface="Wingdings" pitchFamily="2" charset="2"/>
              <a:buChar char="§"/>
            </a:pPr>
            <a:r>
              <a:rPr lang="en-US" sz="3300">
                <a:solidFill>
                  <a:schemeClr val="tx1"/>
                </a:solidFill>
                <a:latin typeface="Arial" panose="020B0604020202020204" pitchFamily="34" charset="0"/>
                <a:cs typeface="Arial" panose="020B0604020202020204" pitchFamily="34" charset="0"/>
              </a:rPr>
              <a:t>Did you identify an issue, lead a process improvement initiative, participate in improving patient outcomes, etc.?</a:t>
            </a:r>
          </a:p>
          <a:p>
            <a:pPr lvl="3" eaLnBrk="1" hangingPunct="1">
              <a:buFont typeface="Wingdings" pitchFamily="2" charset="2"/>
              <a:buChar char="§"/>
            </a:pPr>
            <a:r>
              <a:rPr lang="en-US" sz="3300">
                <a:solidFill>
                  <a:schemeClr val="tx1"/>
                </a:solidFill>
                <a:latin typeface="Arial" panose="020B0604020202020204" pitchFamily="34" charset="0"/>
                <a:cs typeface="Arial" panose="020B0604020202020204" pitchFamily="34" charset="0"/>
              </a:rPr>
              <a:t>What was your role? </a:t>
            </a:r>
          </a:p>
          <a:p>
            <a:pPr lvl="3" eaLnBrk="1" hangingPunct="1">
              <a:buFont typeface="Wingdings" pitchFamily="2" charset="2"/>
              <a:buChar char="§"/>
            </a:pPr>
            <a:r>
              <a:rPr lang="en-US" sz="3300">
                <a:solidFill>
                  <a:schemeClr val="tx1"/>
                </a:solidFill>
                <a:latin typeface="Arial" panose="020B0604020202020204" pitchFamily="34" charset="0"/>
                <a:cs typeface="Arial" panose="020B0604020202020204" pitchFamily="34" charset="0"/>
              </a:rPr>
              <a:t>What did you lead/participate in?</a:t>
            </a: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079905F9-50BD-0C8C-C7D3-327F2366B9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510951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225142" y="188913"/>
            <a:ext cx="6535933"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RN Promotion to Nurse III</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95693" y="1702612"/>
            <a:ext cx="11665383" cy="4468813"/>
          </a:xfrm>
        </p:spPr>
        <p:txBody>
          <a:bodyPr/>
          <a:lstStyle/>
          <a:p>
            <a:pPr lvl="2"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Examples must include </a:t>
            </a:r>
            <a:r>
              <a:rPr lang="en-US" sz="3200" b="1">
                <a:solidFill>
                  <a:schemeClr val="tx1"/>
                </a:solidFill>
                <a:latin typeface="Arial" panose="020B0604020202020204" pitchFamily="34" charset="0"/>
                <a:cs typeface="Arial" panose="020B0604020202020204" pitchFamily="34" charset="0"/>
              </a:rPr>
              <a:t>Action, Population, Outcome</a:t>
            </a:r>
          </a:p>
          <a:p>
            <a:pPr lvl="2" eaLnBrk="1" hangingPunct="1">
              <a:buFont typeface="Wingdings" pitchFamily="2" charset="2"/>
              <a:buChar char="§"/>
            </a:pPr>
            <a:r>
              <a:rPr lang="en-US" sz="3200" b="1">
                <a:solidFill>
                  <a:schemeClr val="tx1"/>
                </a:solidFill>
                <a:latin typeface="Arial" panose="020B0604020202020204" pitchFamily="34" charset="0"/>
                <a:cs typeface="Arial" panose="020B0604020202020204" pitchFamily="34" charset="0"/>
              </a:rPr>
              <a:t>Population: </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Who was impacted by the action? Include patients, staff, departments, facilities, etc.</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For Nurse III, population includes program, service, facility,  healthcare system, VISN, etc. (Population of individual patient or small group of patients, unit, or clinic is not enough)</a:t>
            </a:r>
          </a:p>
          <a:p>
            <a:pPr lvl="3"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marL="384175" lvl="2" indent="0" eaLnBrk="1" hangingPunct="1">
              <a:buNone/>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7C861DCC-A086-CD8B-CA32-501536C3D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7788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255288" y="223837"/>
            <a:ext cx="6505788"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RN Promotion to Nurse III</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11210" y="1702612"/>
            <a:ext cx="12051574" cy="4468813"/>
          </a:xfrm>
        </p:spPr>
        <p:txBody>
          <a:bodyPr/>
          <a:lstStyle/>
          <a:p>
            <a:pPr lvl="2"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Examples must include </a:t>
            </a:r>
            <a:r>
              <a:rPr lang="en-US" sz="3200" b="1">
                <a:solidFill>
                  <a:schemeClr val="tx1"/>
                </a:solidFill>
                <a:latin typeface="Arial" panose="020B0604020202020204" pitchFamily="34" charset="0"/>
                <a:cs typeface="Arial" panose="020B0604020202020204" pitchFamily="34" charset="0"/>
              </a:rPr>
              <a:t>Action, Population, Outcom</a:t>
            </a:r>
            <a:r>
              <a:rPr lang="en-US" sz="3200">
                <a:solidFill>
                  <a:schemeClr val="tx1"/>
                </a:solidFill>
                <a:latin typeface="Arial" panose="020B0604020202020204" pitchFamily="34" charset="0"/>
                <a:cs typeface="Arial" panose="020B0604020202020204" pitchFamily="34" charset="0"/>
              </a:rPr>
              <a:t>e</a:t>
            </a:r>
          </a:p>
          <a:p>
            <a:pPr lvl="2" eaLnBrk="1" hangingPunct="1">
              <a:buFont typeface="Wingdings" pitchFamily="2" charset="2"/>
              <a:buChar char="§"/>
            </a:pPr>
            <a:r>
              <a:rPr lang="en-US" sz="3200" b="1">
                <a:solidFill>
                  <a:schemeClr val="tx1"/>
                </a:solidFill>
                <a:latin typeface="Arial" panose="020B0604020202020204" pitchFamily="34" charset="0"/>
                <a:cs typeface="Arial" panose="020B0604020202020204" pitchFamily="34" charset="0"/>
              </a:rPr>
              <a:t>Outcomes: </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Was the outcome beyond the immediate practice setting, at the program or service level or beyond? </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What changed because of your actions? </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What improved?</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What difference did the action make?</a:t>
            </a:r>
          </a:p>
          <a:p>
            <a:pPr lvl="3" eaLnBrk="1" hangingPunct="1">
              <a:buFont typeface="Wingdings" pitchFamily="2" charset="2"/>
              <a:buChar char="§"/>
            </a:pPr>
            <a:r>
              <a:rPr lang="en-US" sz="3200">
                <a:solidFill>
                  <a:schemeClr val="tx1"/>
                </a:solidFill>
                <a:latin typeface="Arial" panose="020B0604020202020204" pitchFamily="34" charset="0"/>
                <a:cs typeface="Arial" panose="020B0604020202020204" pitchFamily="34" charset="0"/>
              </a:rPr>
              <a:t>How did a performance measure, nursing sensitive indicator, satisfaction, process, etc. change?</a:t>
            </a:r>
          </a:p>
          <a:p>
            <a:pPr lvl="3"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186188EB-AAE6-CF26-24CA-559BC95D40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788925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275384" y="223837"/>
            <a:ext cx="6485691" cy="1478775"/>
          </a:xfrm>
        </p:spPr>
        <p:txBody>
          <a:bodyPr>
            <a:noAutofit/>
          </a:bodyPr>
          <a:lstStyle/>
          <a:p>
            <a:pPr algn="ctr" eaLnBrk="1" fontAlgn="auto" hangingPunct="1">
              <a:spcAft>
                <a:spcPts val="0"/>
              </a:spcAft>
              <a:defRPr/>
            </a:pPr>
            <a:r>
              <a:rPr lang="en-US" sz="5400" b="1">
                <a:solidFill>
                  <a:srgbClr val="000000"/>
                </a:solidFill>
                <a:latin typeface="+mn-lt"/>
                <a:cs typeface="Times New Roman"/>
              </a:rPr>
              <a:t>RN Promotion to Nurse III</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95693" y="1702612"/>
            <a:ext cx="11800367" cy="4468813"/>
          </a:xfrm>
        </p:spPr>
        <p:txBody>
          <a:bodyPr/>
          <a:lstStyle/>
          <a:p>
            <a:pPr lvl="2"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Examples must include </a:t>
            </a:r>
            <a:r>
              <a:rPr lang="en-US" sz="3200" b="1" dirty="0">
                <a:solidFill>
                  <a:schemeClr val="tx1"/>
                </a:solidFill>
                <a:latin typeface="Arial" panose="020B0604020202020204" pitchFamily="34" charset="0"/>
                <a:cs typeface="Arial" panose="020B0604020202020204" pitchFamily="34" charset="0"/>
              </a:rPr>
              <a:t>Action, Population, Outcom</a:t>
            </a:r>
            <a:r>
              <a:rPr lang="en-US" sz="3200" dirty="0">
                <a:solidFill>
                  <a:schemeClr val="tx1"/>
                </a:solidFill>
                <a:latin typeface="Arial" panose="020B0604020202020204" pitchFamily="34" charset="0"/>
                <a:cs typeface="Arial" panose="020B0604020202020204" pitchFamily="34" charset="0"/>
              </a:rPr>
              <a:t>e</a:t>
            </a:r>
            <a:endParaRPr lang="en-US" sz="3200" b="1" dirty="0">
              <a:solidFill>
                <a:schemeClr val="tx1"/>
              </a:solidFill>
              <a:latin typeface="Arial" panose="020B0604020202020204" pitchFamily="34" charset="0"/>
              <a:cs typeface="Arial" panose="020B0604020202020204" pitchFamily="34" charset="0"/>
            </a:endParaRPr>
          </a:p>
          <a:p>
            <a:pPr lvl="2" eaLnBrk="1" hangingPunct="1">
              <a:buFont typeface="Wingdings" pitchFamily="2" charset="2"/>
              <a:buChar char="§"/>
            </a:pPr>
            <a:r>
              <a:rPr lang="en-US" sz="3200" b="1" dirty="0">
                <a:solidFill>
                  <a:schemeClr val="tx1"/>
                </a:solidFill>
                <a:latin typeface="Arial" panose="020B0604020202020204" pitchFamily="34" charset="0"/>
                <a:cs typeface="Arial" panose="020B0604020202020204" pitchFamily="34" charset="0"/>
              </a:rPr>
              <a:t>Outcomes: </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What data (numerical/percentage) are available?</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What evidence-based practice was put into place?</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How does that improve safety for patients?</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How does that improve outcomes for patients?</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How does that improve outcomes for staff?</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Have things been made more efficient or more effective?</a:t>
            </a:r>
          </a:p>
          <a:p>
            <a:pPr lvl="3" eaLnBrk="1" hangingPunct="1">
              <a:buFont typeface="Wingdings" pitchFamily="2" charset="2"/>
              <a:buChar char="§"/>
            </a:pPr>
            <a:r>
              <a:rPr lang="en-US" sz="3200" dirty="0">
                <a:solidFill>
                  <a:schemeClr val="tx1"/>
                </a:solidFill>
                <a:latin typeface="Arial" panose="020B0604020202020204" pitchFamily="34" charset="0"/>
                <a:cs typeface="Arial" panose="020B0604020202020204" pitchFamily="34" charset="0"/>
              </a:rPr>
              <a:t>How does this support VHA goals?</a:t>
            </a: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3200" dirty="0">
              <a:latin typeface="Arial" panose="020B0604020202020204" pitchFamily="34" charset="0"/>
              <a:cs typeface="Arial" panose="020B0604020202020204" pitchFamily="34" charset="0"/>
            </a:endParaRPr>
          </a:p>
          <a:p>
            <a:pPr lvl="2" eaLnBrk="1" hangingPunct="1">
              <a:buFont typeface="Wingdings" pitchFamily="2" charset="2"/>
              <a:buChar char="§"/>
            </a:pPr>
            <a:endParaRPr lang="en-US" sz="1400" b="0" i="0" u="none" strike="noStrike" dirty="0">
              <a:solidFill>
                <a:srgbClr val="000000"/>
              </a:solidFill>
              <a:effectLst/>
              <a:latin typeface="Arial" panose="020B0604020202020204" pitchFamily="34" charset="0"/>
              <a:cs typeface="Arial" panose="020B0604020202020204" pitchFamily="34" charset="0"/>
            </a:endParaRPr>
          </a:p>
          <a:p>
            <a:pPr marL="384175" lvl="2" indent="0" eaLnBrk="1" hangingPunct="1">
              <a:buNone/>
            </a:pPr>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E6BCF17E-FEE3-4F41-6D36-CCC72D2BD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152532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6DD19-356B-3BF5-8DB7-31307867B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76A08-191F-668B-5664-8C4D7A8DEDF3}"/>
              </a:ext>
            </a:extLst>
          </p:cNvPr>
          <p:cNvSpPr>
            <a:spLocks noGrp="1"/>
          </p:cNvSpPr>
          <p:nvPr>
            <p:ph type="title"/>
          </p:nvPr>
        </p:nvSpPr>
        <p:spPr>
          <a:xfrm>
            <a:off x="4818185" y="223837"/>
            <a:ext cx="7373815" cy="1216079"/>
          </a:xfrm>
        </p:spPr>
        <p:txBody>
          <a:bodyPr>
            <a:noAutofit/>
          </a:bodyPr>
          <a:lstStyle/>
          <a:p>
            <a:pPr algn="ctr" eaLnBrk="1" fontAlgn="auto" hangingPunct="1">
              <a:spcAft>
                <a:spcPts val="0"/>
              </a:spcAft>
              <a:defRPr/>
            </a:pPr>
            <a:r>
              <a:rPr lang="en-US" sz="5000" b="1" dirty="0">
                <a:solidFill>
                  <a:srgbClr val="000000"/>
                </a:solidFill>
                <a:latin typeface="+mn-lt"/>
                <a:cs typeface="Times New Roman"/>
              </a:rPr>
              <a:t>Common Elements</a:t>
            </a:r>
          </a:p>
        </p:txBody>
      </p:sp>
      <p:sp>
        <p:nvSpPr>
          <p:cNvPr id="16386" name="Content Placeholder 2">
            <a:extLst>
              <a:ext uri="{FF2B5EF4-FFF2-40B4-BE49-F238E27FC236}">
                <a16:creationId xmlns:a16="http://schemas.microsoft.com/office/drawing/2014/main" id="{2A845191-CE02-A38E-AC06-F75B45E79F1B}"/>
              </a:ext>
            </a:extLst>
          </p:cNvPr>
          <p:cNvSpPr>
            <a:spLocks noGrp="1" noChangeArrowheads="1"/>
          </p:cNvSpPr>
          <p:nvPr>
            <p:ph idx="1"/>
          </p:nvPr>
        </p:nvSpPr>
        <p:spPr>
          <a:xfrm>
            <a:off x="254000" y="1787673"/>
            <a:ext cx="11792688" cy="4468813"/>
          </a:xfrm>
        </p:spPr>
        <p:txBody>
          <a:bodyPr/>
          <a:lstStyle/>
          <a:p>
            <a:pPr marL="658812" lvl="1" indent="-457200">
              <a:spcBef>
                <a:spcPts val="0"/>
              </a:spcBef>
              <a:spcAft>
                <a:spcPts val="0"/>
              </a:spcAft>
              <a:buFont typeface="Wingdings" pitchFamily="2" charset="2"/>
              <a:buChar char="§"/>
            </a:pPr>
            <a:r>
              <a:rPr lang="en-US" sz="30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Confirm with supervisor including how many projects needed; 1900 character limit</a:t>
            </a:r>
          </a:p>
          <a:p>
            <a:pPr marL="658812" lvl="1" indent="-457200">
              <a:spcBef>
                <a:spcPts val="0"/>
              </a:spcBef>
              <a:spcAft>
                <a:spcPts val="0"/>
              </a:spcAft>
              <a:buFont typeface="Wingdings" pitchFamily="2" charset="2"/>
              <a:buChar char="§"/>
            </a:pPr>
            <a:r>
              <a:rPr lang="en-US" sz="30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Assess/identify problem (beyond individual patient or unit) with data (number/percentage)</a:t>
            </a:r>
          </a:p>
          <a:p>
            <a:pPr marL="658812" lvl="1" indent="-457200">
              <a:spcBef>
                <a:spcPts val="0"/>
              </a:spcBef>
              <a:spcAft>
                <a:spcPts val="0"/>
              </a:spcAft>
              <a:buFont typeface="Wingdings" pitchFamily="2" charset="2"/>
              <a:buChar char="§"/>
            </a:pPr>
            <a:r>
              <a:rPr lang="en-US" sz="30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Initiate and lead/</a:t>
            </a: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take leadership role in interdisciplinary/ professional group to resolve problem</a:t>
            </a:r>
          </a:p>
          <a:p>
            <a:pPr marL="658812" lvl="1" indent="-457200">
              <a:spcBef>
                <a:spcPts val="0"/>
              </a:spcBef>
              <a:spcAft>
                <a:spcPts val="0"/>
              </a:spcAft>
              <a:buFont typeface="Wingdings" pitchFamily="2" charset="2"/>
              <a:buChar char="§"/>
            </a:pPr>
            <a:r>
              <a:rPr lang="en-US" sz="30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Use collaborative evidence-based research</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Plan and implement solution</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Provide education as part of implementation</a:t>
            </a:r>
          </a:p>
          <a:p>
            <a:pPr marL="658812" lvl="1" indent="-457200">
              <a:spcBef>
                <a:spcPts val="0"/>
              </a:spcBef>
              <a:spcAft>
                <a:spcPts val="0"/>
              </a:spcAft>
              <a:buFont typeface="Wingdings" pitchFamily="2" charset="2"/>
              <a:buChar char="§"/>
            </a:pPr>
            <a:r>
              <a:rPr lang="en-US" sz="30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Demonstrate outcomes with improvement in data – (number/percentage) and sustain outcomes</a:t>
            </a:r>
            <a:endParaRPr lang="en-US" altLang="en-US" sz="30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00F4D129-66E1-8A59-37A5-E14A57EA7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222966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59488" y="1755775"/>
            <a:ext cx="11844670" cy="4468813"/>
          </a:xfrm>
        </p:spPr>
        <p:txBody>
          <a:bodyPr/>
          <a:lstStyle/>
          <a:p>
            <a:pPr lvl="2" eaLnBrk="1" hangingPunct="1">
              <a:buFont typeface="Wingdings" pitchFamily="2" charset="2"/>
              <a:buChar char="§"/>
            </a:pPr>
            <a:r>
              <a:rPr lang="en-US" altLang="en-US" sz="3600" b="1">
                <a:solidFill>
                  <a:schemeClr val="tx1"/>
                </a:solidFill>
                <a:latin typeface="Arial" panose="020B0604020202020204" pitchFamily="34" charset="0"/>
                <a:ea typeface="MS PGothic" panose="020B0600070205080204" pitchFamily="34" charset="-128"/>
                <a:cs typeface="Arial" panose="020B0604020202020204" pitchFamily="34" charset="0"/>
              </a:rPr>
              <a:t>Practice</a:t>
            </a:r>
            <a:r>
              <a:rPr lang="en-US" altLang="en-US" sz="3600">
                <a:solidFill>
                  <a:schemeClr val="tx1"/>
                </a:solidFill>
                <a:latin typeface="Arial" panose="020B0604020202020204" pitchFamily="34" charset="0"/>
                <a:ea typeface="MS PGothic" panose="020B0600070205080204" pitchFamily="34" charset="-128"/>
                <a:cs typeface="Arial" panose="020B0604020202020204" pitchFamily="34" charset="0"/>
              </a:rPr>
              <a:t>: Demonstrates expertise in professional practice using the nursing process (assessment, diagnosis, outcome identification, planning, implementation, and evaluation) with improved evidence-based and/or data-driven outcomes beyond the immediate practice setting</a:t>
            </a:r>
          </a:p>
          <a:p>
            <a:pPr marL="384175" lvl="2" indent="0" eaLnBrk="1" hangingPunct="1">
              <a:buNone/>
            </a:pPr>
            <a:endParaRPr lang="en-US" altLang="en-US" sz="32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a:p>
            <a:pPr eaLnBrk="1" hangingPunct="1"/>
            <a:endParaRPr lang="en-US" altLang="en-US">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AE644016-D06F-CC23-83EB-E45053496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348723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15153" y="1755775"/>
            <a:ext cx="12219311" cy="4468813"/>
          </a:xfrm>
        </p:spPr>
        <p:txBody>
          <a:bodyPr/>
          <a:lstStyle/>
          <a:p>
            <a:pPr marL="384175" lvl="2" indent="0" eaLnBrk="1" hangingPunct="1">
              <a:buNone/>
            </a:pPr>
            <a:r>
              <a:rPr lang="en-US" sz="2900" b="1" dirty="0">
                <a:solidFill>
                  <a:schemeClr val="tx1"/>
                </a:solidFill>
                <a:latin typeface="Arial" panose="020B0604020202020204" pitchFamily="34" charset="0"/>
                <a:cs typeface="Arial" panose="020B0604020202020204" pitchFamily="34" charset="0"/>
              </a:rPr>
              <a:t>Action:</a:t>
            </a:r>
            <a:r>
              <a:rPr lang="en-US" sz="2900" dirty="0">
                <a:solidFill>
                  <a:schemeClr val="tx1"/>
                </a:solidFill>
                <a:latin typeface="Arial" panose="020B0604020202020204" pitchFamily="34" charset="0"/>
                <a:cs typeface="Arial" panose="020B0604020202020204" pitchFamily="34" charset="0"/>
              </a:rPr>
              <a:t>  I </a:t>
            </a:r>
            <a:r>
              <a:rPr lang="en-US" sz="2900" b="1" dirty="0">
                <a:solidFill>
                  <a:schemeClr val="tx1"/>
                </a:solidFill>
                <a:latin typeface="Arial" panose="020B0604020202020204" pitchFamily="34" charset="0"/>
                <a:cs typeface="Arial" panose="020B0604020202020204" pitchFamily="34" charset="0"/>
              </a:rPr>
              <a:t>assessed</a:t>
            </a:r>
            <a:r>
              <a:rPr lang="en-US" sz="2900" dirty="0">
                <a:solidFill>
                  <a:schemeClr val="tx1"/>
                </a:solidFill>
                <a:latin typeface="Arial" panose="020B0604020202020204" pitchFamily="34" charset="0"/>
                <a:cs typeface="Arial" panose="020B0604020202020204" pitchFamily="34" charset="0"/>
              </a:rPr>
              <a:t> controlled substance medication overrides process; identified 65 controlled substance overrides, 33 emergent, 32 non-emergent in a month.  I identified </a:t>
            </a:r>
            <a:r>
              <a:rPr lang="en-US" sz="2900" b="1" dirty="0">
                <a:solidFill>
                  <a:schemeClr val="tx1"/>
                </a:solidFill>
                <a:latin typeface="Arial" panose="020B0604020202020204" pitchFamily="34" charset="0"/>
                <a:cs typeface="Arial" panose="020B0604020202020204" pitchFamily="34" charset="0"/>
              </a:rPr>
              <a:t>nursing diagnosis </a:t>
            </a:r>
            <a:r>
              <a:rPr lang="en-US" sz="2900" dirty="0">
                <a:solidFill>
                  <a:schemeClr val="tx1"/>
                </a:solidFill>
                <a:latin typeface="Arial" panose="020B0604020202020204" pitchFamily="34" charset="0"/>
                <a:cs typeface="Arial" panose="020B0604020202020204" pitchFamily="34" charset="0"/>
              </a:rPr>
              <a:t>of impaired health management, </a:t>
            </a:r>
            <a:r>
              <a:rPr lang="en-US" sz="2900" b="1" dirty="0">
                <a:solidFill>
                  <a:schemeClr val="tx1"/>
                </a:solidFill>
                <a:latin typeface="Arial" panose="020B0604020202020204" pitchFamily="34" charset="0"/>
                <a:cs typeface="Arial" panose="020B0604020202020204" pitchFamily="34" charset="0"/>
              </a:rPr>
              <a:t>outcome </a:t>
            </a:r>
            <a:r>
              <a:rPr lang="en-US" sz="2900" dirty="0">
                <a:solidFill>
                  <a:schemeClr val="tx1"/>
                </a:solidFill>
                <a:latin typeface="Arial" panose="020B0604020202020204" pitchFamily="34" charset="0"/>
                <a:cs typeface="Arial" panose="020B0604020202020204" pitchFamily="34" charset="0"/>
              </a:rPr>
              <a:t>of decrease in controlled substance overrides.  I initiated interdisciplinary group; served as group leader.  I collaborated with group to research evidence-based literature on medication overrides on controlled substances; contacted all VISN facilities for data. I </a:t>
            </a:r>
            <a:r>
              <a:rPr lang="en-US" sz="2900" b="1" dirty="0">
                <a:solidFill>
                  <a:schemeClr val="tx1"/>
                </a:solidFill>
                <a:latin typeface="Arial" panose="020B0604020202020204" pitchFamily="34" charset="0"/>
                <a:cs typeface="Arial" panose="020B0604020202020204" pitchFamily="34" charset="0"/>
              </a:rPr>
              <a:t>planned</a:t>
            </a:r>
            <a:r>
              <a:rPr lang="en-US" sz="2900" dirty="0">
                <a:solidFill>
                  <a:schemeClr val="tx1"/>
                </a:solidFill>
                <a:latin typeface="Arial" panose="020B0604020202020204" pitchFamily="34" charset="0"/>
                <a:cs typeface="Arial" panose="020B0604020202020204" pitchFamily="34" charset="0"/>
              </a:rPr>
              <a:t> with group members to review data of causes of emergent, non-emergent overrides, identify processes and practices leading to overrides.  With group focused on non-emergent overrides. </a:t>
            </a:r>
            <a:endPar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1C8770AF-86EE-5797-84DD-F5DADE2B4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4020378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06883" y="1646237"/>
            <a:ext cx="12402065" cy="4468813"/>
          </a:xfrm>
        </p:spPr>
        <p:txBody>
          <a:bodyPr/>
          <a:lstStyle/>
          <a:p>
            <a:pPr marL="384175" lvl="2" indent="0" eaLnBrk="1" hangingPunct="1">
              <a:buNone/>
            </a:pPr>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I identified patients were transferred to 3 ICUs after hours due to post operative units being closed.  Paper charts used during computer down time were used by physicians even when no down time because they were easy to use and faster than CPRS for orders. Pyxis downtime occurred often after midnight causing nurses to override medications. With group I developed actions including no paper orders; developed education program for physicians and nurses.  I </a:t>
            </a:r>
            <a:r>
              <a:rPr lang="en-US" sz="2800" b="1" dirty="0">
                <a:solidFill>
                  <a:schemeClr val="tx1"/>
                </a:solidFill>
                <a:latin typeface="Arial" panose="020B0604020202020204" pitchFamily="34" charset="0"/>
                <a:cs typeface="Arial" panose="020B0604020202020204" pitchFamily="34" charset="0"/>
              </a:rPr>
              <a:t>implemented</a:t>
            </a:r>
            <a:r>
              <a:rPr lang="en-US" sz="2800" dirty="0">
                <a:solidFill>
                  <a:schemeClr val="tx1"/>
                </a:solidFill>
                <a:latin typeface="Arial" panose="020B0604020202020204" pitchFamily="34" charset="0"/>
                <a:cs typeface="Arial" panose="020B0604020202020204" pitchFamily="34" charset="0"/>
              </a:rPr>
              <a:t> actions with nurses empowered to ask physicians to write orders in CPRS and not use paper charts except during emergency situations.  I collaborated with pharmacy, IT, engineering, Pyxis experts reviewing Pyxis downtime; implemented interventions to resolve issues with delays and down times.</a:t>
            </a:r>
            <a:endPar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384175" lvl="2" indent="0" eaLnBrk="1" hangingPunct="1">
              <a:buNone/>
            </a:pPr>
            <a:endParaRPr lang="en-US" altLang="en-US" sz="32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CFB8D3EB-12E9-CBA3-FBBB-93729FB4C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922046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733635"/>
            <a:ext cx="12060195" cy="4287151"/>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altLang="en-US" sz="3600" dirty="0">
                <a:solidFill>
                  <a:schemeClr val="tx1"/>
                </a:solidFill>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Facility patients; Facility Physicians, Nurses; Pharmacists, IT, Engineering</a:t>
            </a:r>
            <a:br>
              <a:rPr lang="en-US" dirty="0"/>
            </a:br>
            <a:endParaRPr lang="en-US" altLang="en-US" sz="32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D88FF385-CC64-E4DF-2B32-F342CB084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844538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54000" y="1905758"/>
            <a:ext cx="11806195" cy="4287151"/>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altLang="en-US" sz="3600" dirty="0">
                <a:solidFill>
                  <a:schemeClr val="tx1"/>
                </a:solidFill>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a:t>
            </a:r>
            <a:r>
              <a:rPr lang="en-US" sz="3600" b="1" dirty="0">
                <a:solidFill>
                  <a:schemeClr val="tx1"/>
                </a:solidFill>
                <a:latin typeface="Arial" panose="020B0604020202020204" pitchFamily="34" charset="0"/>
                <a:cs typeface="Arial" panose="020B0604020202020204" pitchFamily="34" charset="0"/>
              </a:rPr>
              <a:t>evaluation</a:t>
            </a:r>
            <a:r>
              <a:rPr lang="en-US" sz="3600" dirty="0">
                <a:solidFill>
                  <a:schemeClr val="tx1"/>
                </a:solidFill>
                <a:latin typeface="Arial" panose="020B0604020202020204" pitchFamily="34" charset="0"/>
                <a:cs typeface="Arial" panose="020B0604020202020204" pitchFamily="34" charset="0"/>
              </a:rPr>
              <a:t> was positive.  After 6 months there were 0 paper charts used for post-operative orders and 0 overrides due to Pyxis delays or down times; 72% decrease in overrides after 12 months.  Percentage of overrides decreased from 49.2% to 5.8%. For sustainability I monitor controlled substance overrides.  </a:t>
            </a: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B3D3BFAD-81A6-AA3F-BBF8-1B613AA068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4176427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59488" y="1755775"/>
            <a:ext cx="11844670"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Practice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Demonstrates expertise in professional practice using the nursing process (assessment, diagnosis, outcome identification, planning, implementation, and evaluation) with improved evidence-based and/or data-driven outcomes beyond the immediate practice setting</a:t>
            </a:r>
          </a:p>
          <a:p>
            <a:pPr marL="384175" lvl="2" indent="0" eaLnBrk="1" hangingPunct="1">
              <a:buNone/>
            </a:pPr>
            <a:endParaRPr lang="en-US" altLang="en-US" sz="32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35642F1E-ADF5-0CAC-8C47-BC28CCD2B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888794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dirty="0">
                <a:solidFill>
                  <a:srgbClr val="000000"/>
                </a:solidFill>
                <a:latin typeface="+mn-lt"/>
                <a:cs typeface="Times New Roman"/>
              </a:rPr>
              <a:t>Practice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796527"/>
            <a:ext cx="12091595" cy="4561242"/>
          </a:xfrm>
        </p:spPr>
        <p:txBody>
          <a:bodyPr/>
          <a:lstStyle/>
          <a:p>
            <a:pPr marL="384175" lvl="2" indent="0">
              <a:buNone/>
            </a:pPr>
            <a:r>
              <a:rPr lang="en-US" altLang="en-US" sz="31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31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1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I</a:t>
            </a:r>
            <a:r>
              <a:rPr lang="en-US" sz="3100" dirty="0">
                <a:solidFill>
                  <a:schemeClr val="tx1"/>
                </a:solidFill>
                <a:latin typeface="Arial" panose="020B0604020202020204" pitchFamily="34" charset="0"/>
                <a:cs typeface="Arial" panose="020B0604020202020204" pitchFamily="34" charset="0"/>
              </a:rPr>
              <a:t> </a:t>
            </a:r>
            <a:r>
              <a:rPr lang="en-US" sz="3100" b="1" dirty="0">
                <a:solidFill>
                  <a:schemeClr val="tx1"/>
                </a:solidFill>
                <a:latin typeface="Arial" panose="020B0604020202020204" pitchFamily="34" charset="0"/>
                <a:cs typeface="Arial" panose="020B0604020202020204" pitchFamily="34" charset="0"/>
              </a:rPr>
              <a:t>assessed</a:t>
            </a:r>
            <a:r>
              <a:rPr lang="en-US" sz="3100" dirty="0">
                <a:solidFill>
                  <a:schemeClr val="tx1"/>
                </a:solidFill>
                <a:latin typeface="Arial" panose="020B0604020202020204" pitchFamily="34" charset="0"/>
                <a:cs typeface="Arial" panose="020B0604020202020204" pitchFamily="34" charset="0"/>
              </a:rPr>
              <a:t> veteran clinic appointment process, identified patients not getting lab specimens with 6-7 lab orders daily from clinics including CBOCs and facility not signed with 47% of daily appointments scheduled without lab orders.  I identified </a:t>
            </a:r>
            <a:r>
              <a:rPr lang="en-US" sz="3100" b="1" dirty="0">
                <a:solidFill>
                  <a:schemeClr val="tx1"/>
                </a:solidFill>
                <a:latin typeface="Arial" panose="020B0604020202020204" pitchFamily="34" charset="0"/>
                <a:cs typeface="Arial" panose="020B0604020202020204" pitchFamily="34" charset="0"/>
              </a:rPr>
              <a:t>nursing diagnosis </a:t>
            </a:r>
            <a:r>
              <a:rPr lang="en-US" sz="3100" dirty="0">
                <a:solidFill>
                  <a:schemeClr val="tx1"/>
                </a:solidFill>
                <a:latin typeface="Arial" panose="020B0604020202020204" pitchFamily="34" charset="0"/>
                <a:cs typeface="Arial" panose="020B0604020202020204" pitchFamily="34" charset="0"/>
              </a:rPr>
              <a:t>of impaired health maintenance, </a:t>
            </a:r>
            <a:r>
              <a:rPr lang="en-US" sz="3100" b="1" dirty="0">
                <a:solidFill>
                  <a:schemeClr val="tx1"/>
                </a:solidFill>
                <a:latin typeface="Arial" panose="020B0604020202020204" pitchFamily="34" charset="0"/>
                <a:cs typeface="Arial" panose="020B0604020202020204" pitchFamily="34" charset="0"/>
              </a:rPr>
              <a:t>outcome</a:t>
            </a:r>
            <a:r>
              <a:rPr lang="en-US" sz="3100" dirty="0">
                <a:solidFill>
                  <a:schemeClr val="tx1"/>
                </a:solidFill>
                <a:latin typeface="Arial" panose="020B0604020202020204" pitchFamily="34" charset="0"/>
                <a:cs typeface="Arial" panose="020B0604020202020204" pitchFamily="34" charset="0"/>
              </a:rPr>
              <a:t> of decrease in daily number of unsigned lab orders and decrease in percentage of daily appointments scheduled without lab orders. I took leadership role with group on unsigned lab orders. I collaborated with group to research evidence-based literature on laboratory specimens and data analytics.   </a:t>
            </a:r>
          </a:p>
          <a:p>
            <a:pPr eaLnBrk="1" hangingPunct="1"/>
            <a:endParaRPr lang="en-US" altLang="en-US" sz="31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83CB6954-B175-BF2F-2558-35A3D8D09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886898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753813"/>
            <a:ext cx="12037807" cy="4287151"/>
          </a:xfrm>
        </p:spPr>
        <p:txBody>
          <a:bodyPr/>
          <a:lstStyle/>
          <a:p>
            <a:pPr lvl="2" eaLnBrk="1" hangingPunct="1">
              <a:buFont typeface="Wingdings" pitchFamily="2" charset="2"/>
              <a:buChar char="§"/>
            </a:pPr>
            <a:r>
              <a:rPr lang="en-US" altLang="en-US" sz="30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0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000" dirty="0">
                <a:solidFill>
                  <a:schemeClr val="tx1"/>
                </a:solidFill>
                <a:latin typeface="Arial" panose="020B0604020202020204" pitchFamily="34" charset="0"/>
                <a:cs typeface="Arial" panose="020B0604020202020204" pitchFamily="34" charset="0"/>
              </a:rPr>
              <a:t>With group I </a:t>
            </a:r>
            <a:r>
              <a:rPr lang="en-US" sz="3000" b="1" dirty="0">
                <a:solidFill>
                  <a:schemeClr val="tx1"/>
                </a:solidFill>
                <a:latin typeface="Arial" panose="020B0604020202020204" pitchFamily="34" charset="0"/>
                <a:cs typeface="Arial" panose="020B0604020202020204" pitchFamily="34" charset="0"/>
              </a:rPr>
              <a:t>planned</a:t>
            </a:r>
            <a:r>
              <a:rPr lang="en-US" sz="3000" dirty="0">
                <a:solidFill>
                  <a:schemeClr val="tx1"/>
                </a:solidFill>
                <a:latin typeface="Arial" panose="020B0604020202020204" pitchFamily="34" charset="0"/>
                <a:cs typeface="Arial" panose="020B0604020202020204" pitchFamily="34" charset="0"/>
              </a:rPr>
              <a:t> to identify issues, not having lab orders available before imaging, primary care appointments resulting in veterans waiting while lab staff got order, long wait times, patients having to reschedule appointments and contacting patient advocates who were being overwhelmed. Developed process to identify orders, assign to physicians to be signed.  I contacted CAC team for reports to identify unsigned orders.  </a:t>
            </a:r>
            <a:r>
              <a:rPr lang="en-US" sz="3000" b="1" dirty="0">
                <a:solidFill>
                  <a:schemeClr val="tx1"/>
                </a:solidFill>
                <a:latin typeface="Arial" panose="020B0604020202020204" pitchFamily="34" charset="0"/>
                <a:cs typeface="Arial" panose="020B0604020202020204" pitchFamily="34" charset="0"/>
              </a:rPr>
              <a:t>Implemented</a:t>
            </a:r>
            <a:r>
              <a:rPr lang="en-US" sz="3000" dirty="0">
                <a:solidFill>
                  <a:schemeClr val="tx1"/>
                </a:solidFill>
                <a:latin typeface="Arial" panose="020B0604020202020204" pitchFamily="34" charset="0"/>
                <a:cs typeface="Arial" panose="020B0604020202020204" pitchFamily="34" charset="0"/>
              </a:rPr>
              <a:t> plan with data analytics team to pull reports.  Data analytics team built web-based report to pull unsigned lab orders by location allowing staff to run report PRN.  Staff initially pulled report daily, reminded physicians to sign unsigned orders.</a:t>
            </a:r>
            <a:br>
              <a:rPr lang="en-US" sz="3000" dirty="0">
                <a:solidFill>
                  <a:schemeClr val="tx1"/>
                </a:solidFill>
                <a:latin typeface="Arial" panose="020B0604020202020204" pitchFamily="34" charset="0"/>
                <a:cs typeface="Arial" panose="020B0604020202020204" pitchFamily="34" charset="0"/>
              </a:rPr>
            </a:br>
            <a:endPar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FD27BEDA-590C-AFC0-E110-A852ED81FB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242520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Practice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 y="1733635"/>
            <a:ext cx="12007780" cy="4287151"/>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Facility, CBOCs Patients needing lab orders before appointments; Facility, CBOC Physicians, Nurses, Healthcare Staff </a:t>
            </a:r>
            <a:br>
              <a:rPr lang="en-US" sz="3600" dirty="0">
                <a:solidFill>
                  <a:schemeClr val="tx1"/>
                </a:solidFill>
                <a:latin typeface="Arial" panose="020B0604020202020204" pitchFamily="34" charset="0"/>
                <a:cs typeface="Arial" panose="020B0604020202020204" pitchFamily="34" charset="0"/>
              </a:rPr>
            </a:br>
            <a:endPar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273AC5D0-A938-CD79-7790-B1D482463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861045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dirty="0">
                <a:solidFill>
                  <a:srgbClr val="000000"/>
                </a:solidFill>
                <a:latin typeface="+mn-lt"/>
                <a:cs typeface="Times New Roman"/>
              </a:rPr>
              <a:t>Practice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02570" y="1764571"/>
            <a:ext cx="11586859" cy="4287151"/>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a:t>
            </a:r>
            <a:r>
              <a:rPr lang="en-US" sz="3600" b="1" dirty="0">
                <a:solidFill>
                  <a:schemeClr val="tx1"/>
                </a:solidFill>
                <a:latin typeface="Arial" panose="020B0604020202020204" pitchFamily="34" charset="0"/>
                <a:cs typeface="Arial" panose="020B0604020202020204" pitchFamily="34" charset="0"/>
              </a:rPr>
              <a:t>evaluation</a:t>
            </a:r>
            <a:r>
              <a:rPr lang="en-US" sz="3600" dirty="0">
                <a:solidFill>
                  <a:schemeClr val="tx1"/>
                </a:solidFill>
                <a:latin typeface="Arial" panose="020B0604020202020204" pitchFamily="34" charset="0"/>
                <a:cs typeface="Arial" panose="020B0604020202020204" pitchFamily="34" charset="0"/>
              </a:rPr>
              <a:t> was positive.  Physicians quickly signing unsigned orders; thanked group for reminders.  Pulling report decreased from daily to weekly.  Number of laboratory orders not signed decreased from clinics including CBOCs and main facility from 6-7 per day to less than 1 per day.  Percentage of daily appointments scheduled without associated laboratory orders decreased to 13%.  For sustainability I review data monthly.</a:t>
            </a: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62D30E9-7543-5E6A-463B-9195BFFAD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178151" cy="1251211"/>
          </a:xfrm>
          <a:prstGeom prst="rect">
            <a:avLst/>
          </a:prstGeom>
        </p:spPr>
      </p:pic>
    </p:spTree>
    <p:extLst>
      <p:ext uri="{BB962C8B-B14F-4D97-AF65-F5344CB8AC3E}">
        <p14:creationId xmlns:p14="http://schemas.microsoft.com/office/powerpoint/2010/main" val="3420618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263662" y="223837"/>
            <a:ext cx="6497414"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1</a:t>
            </a:r>
            <a:endParaRPr lang="en-US" sz="4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59488" y="1755775"/>
            <a:ext cx="11844670"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Veteran/Patient Driven Care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Leads initiatives to improve Veteran/patient experience, satisfaction, and/or safety beyond the immediate practice setting</a:t>
            </a:r>
          </a:p>
          <a:p>
            <a:pPr marL="384175" lvl="2" indent="0" eaLnBrk="1" hangingPunct="1">
              <a:buNone/>
            </a:pPr>
            <a:endParaRPr lang="en-US" altLang="en-US" sz="32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098CC997-B86E-57B0-539E-51F8A9182D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520833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416062" y="223837"/>
            <a:ext cx="6345014"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1</a:t>
            </a:r>
            <a:endParaRPr lang="en-US" sz="4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33915" y="1755775"/>
            <a:ext cx="12301868" cy="4468813"/>
          </a:xfrm>
        </p:spPr>
        <p:txBody>
          <a:bodyPr/>
          <a:lstStyle/>
          <a:p>
            <a:pPr marL="384175" lvl="2" indent="0" eaLnBrk="1" hangingPunct="1">
              <a:buNone/>
            </a:pPr>
            <a:r>
              <a:rPr lang="en-US" altLang="en-US" sz="30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000" dirty="0">
                <a:solidFill>
                  <a:schemeClr val="tx1"/>
                </a:solidFill>
                <a:latin typeface="Arial" panose="020B0604020202020204" pitchFamily="34" charset="0"/>
                <a:cs typeface="Arial" panose="020B0604020202020204" pitchFamily="34" charset="0"/>
              </a:rPr>
              <a:t>I assessed administration of long-acting injectable (LAI) mental health medications, identified that patients could not receive in CBOCs but had to go to main facility which impacted patient satisfaction scores. I identified a nursing diagnosis of decreased satisfaction and outcome of improved patient satisfaction. I initiated interdisciplinary group and served as group leader.  Other group members included Primary Care Chief Nurse, RNs, Psychiatrists, Pharmacists.  I collaborated with group to research evidence-based literature on administration of mental health medications, including LAI mental health medications and required administration time frames. </a:t>
            </a: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6617D87-DBC6-CEDD-F64A-1C84F45EA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019292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4994031" y="223837"/>
            <a:ext cx="6767045" cy="1398587"/>
          </a:xfrm>
        </p:spPr>
        <p:txBody>
          <a:bodyPr>
            <a:noAutofit/>
          </a:bodyPr>
          <a:lstStyle/>
          <a:p>
            <a:pPr algn="ctr" eaLnBrk="1" fontAlgn="auto" hangingPunct="1">
              <a:spcAft>
                <a:spcPts val="0"/>
              </a:spcAft>
              <a:defRPr/>
            </a:pPr>
            <a:r>
              <a:rPr lang="en-US" sz="5400" b="1" dirty="0">
                <a:solidFill>
                  <a:srgbClr val="000000"/>
                </a:solidFill>
                <a:latin typeface="+mn-lt"/>
                <a:cs typeface="Times New Roman"/>
              </a:rPr>
              <a:t>Veteran/Patient Driven Care 1</a:t>
            </a:r>
            <a:endParaRPr lang="en-US" sz="4000" b="1" dirty="0">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02824" y="1954079"/>
            <a:ext cx="11986352" cy="4468813"/>
          </a:xfrm>
        </p:spPr>
        <p:txBody>
          <a:bodyPr/>
          <a:lstStyle/>
          <a:p>
            <a:pPr eaLnBrk="1" hangingPunct="1"/>
            <a:r>
              <a:rPr lang="en-US" altLang="en-US" sz="29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  </a:t>
            </a:r>
            <a:r>
              <a:rPr lang="en-US" sz="2800" dirty="0">
                <a:solidFill>
                  <a:schemeClr val="tx1"/>
                </a:solidFill>
                <a:latin typeface="Arial" panose="020B0604020202020204" pitchFamily="34" charset="0"/>
                <a:cs typeface="Arial" panose="020B0604020202020204" pitchFamily="34" charset="0"/>
              </a:rPr>
              <a:t>I planned with group to develop a process to ensure veterans can get medications in CBOCs as well as main facility.  </a:t>
            </a:r>
            <a:r>
              <a:rPr lang="en-US" sz="2900" dirty="0">
                <a:solidFill>
                  <a:schemeClr val="tx1"/>
                </a:solidFill>
                <a:latin typeface="Arial" panose="020B0604020202020204" pitchFamily="34" charset="0"/>
                <a:cs typeface="Arial" panose="020B0604020202020204" pitchFamily="34" charset="0"/>
              </a:rPr>
              <a:t>I developed an implementation plan including education for all Primary Care and CBOC nurses. I created a PowerPoint educational presentation on LAI medications for Primary Care and CBOC nurses which included 7 LAI medications with doses, frequency, sites, administration, side effects, missed doses; how to start LAI; how to order medication; how to chart visit; how to complete Columbia suicide screen, and who to contact if screen is positive.  I implemented group’s process for patients to receive LAI medications in all CBOCs and main facility. </a:t>
            </a:r>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087DBB2D-0301-857B-8527-EB66DA216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954067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240026" y="223837"/>
            <a:ext cx="5521050" cy="1531938"/>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1</a:t>
            </a:r>
            <a:endParaRPr lang="en-US" sz="4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54000" y="1758054"/>
            <a:ext cx="11748977" cy="4468813"/>
          </a:xfrm>
        </p:spPr>
        <p:txBody>
          <a:bodyPr/>
          <a:lstStyle/>
          <a:p>
            <a:pPr marL="0" indent="0">
              <a:lnSpc>
                <a:spcPct val="107000"/>
              </a:lnSpc>
              <a:spcBef>
                <a:spcPts val="0"/>
              </a:spcBef>
              <a:spcAft>
                <a:spcPts val="800"/>
              </a:spcAft>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Facility and CBOC </a:t>
            </a:r>
            <a:r>
              <a:rPr lang="en-US" sz="3600" dirty="0">
                <a:solidFill>
                  <a:schemeClr val="tx1"/>
                </a:solidFill>
                <a:latin typeface="Arial" panose="020B0604020202020204" pitchFamily="34" charset="0"/>
                <a:cs typeface="Arial" panose="020B0604020202020204" pitchFamily="34" charset="0"/>
              </a:rPr>
              <a:t>Veterans requiring LAI mental health medications; CBOC, Facility Nurses</a:t>
            </a:r>
            <a:br>
              <a:rPr lang="en-US" sz="3600" dirty="0">
                <a:solidFill>
                  <a:schemeClr val="tx1"/>
                </a:solidFill>
                <a:latin typeface="Arial" panose="020B0604020202020204" pitchFamily="34" charset="0"/>
                <a:cs typeface="Arial" panose="020B0604020202020204" pitchFamily="34" charset="0"/>
              </a:rPr>
            </a:br>
            <a:endPar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ED374437-B9F5-E80B-0547-7936DADAA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607944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747657" y="223837"/>
            <a:ext cx="6013419"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54000" y="1733635"/>
            <a:ext cx="11806195" cy="4287151"/>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altLang="en-US" sz="3600" dirty="0">
                <a:solidFill>
                  <a:schemeClr val="tx1"/>
                </a:solidFill>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evaluation of the new process was positive.  100% of nurses received education on new process; 100% of CBOC and main facility primary care nurses now give LAI medications.  Veterans receive LAI medications at CBOCs and main facility with a 42% decrease in wait times for LAI injections, and 7% improvement in patient satisfaction for mental health patients.  For sustainability I monitor data monthly. </a:t>
            </a:r>
          </a:p>
          <a:p>
            <a:pPr eaLnBrk="1" hangingPunct="1"/>
            <a:endParaRPr lang="en-US" altLang="en-US" sz="36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A2CC0CBD-5F07-EB3C-5C02-9809D9D69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895575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360607" y="223837"/>
            <a:ext cx="5400469"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2</a:t>
            </a:r>
            <a:endParaRPr lang="en-US" sz="4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59488" y="1755775"/>
            <a:ext cx="11844670"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Veteran/Patient Driven Care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Leads initiatives to improve Veteran/patient experience, satisfaction, and/or safety beyond the immediate practice setting</a:t>
            </a:r>
          </a:p>
          <a:p>
            <a:pPr marL="384175" lvl="2" indent="0" eaLnBrk="1" hangingPunct="1">
              <a:buNone/>
            </a:pPr>
            <a:endParaRPr lang="en-US" altLang="en-US" sz="32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A1B72667-313D-21BE-B310-16205CF04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907175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219930" y="223837"/>
            <a:ext cx="5541146"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72649" y="1777137"/>
            <a:ext cx="12094562" cy="4287151"/>
          </a:xfrm>
        </p:spPr>
        <p:txBody>
          <a:bodyPr/>
          <a:lstStyle/>
          <a:p>
            <a:pPr marL="384175" lvl="2" indent="0" eaLnBrk="1" hangingPunct="1">
              <a:buNone/>
            </a:pPr>
            <a:r>
              <a:rPr lang="en-US" altLang="en-US" sz="29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altLang="en-US" sz="2900" dirty="0">
                <a:solidFill>
                  <a:schemeClr val="tx1"/>
                </a:solidFill>
                <a:latin typeface="Arial" panose="020B0604020202020204" pitchFamily="34" charset="0"/>
                <a:ea typeface="MS Mincho" panose="02020609040205080304" pitchFamily="49" charset="-128"/>
                <a:cs typeface="Arial" panose="020B0604020202020204" pitchFamily="34" charset="0"/>
              </a:rPr>
              <a:t> </a:t>
            </a:r>
            <a:r>
              <a:rPr lang="en-US" sz="2900" dirty="0">
                <a:solidFill>
                  <a:schemeClr val="tx1"/>
                </a:solidFill>
                <a:latin typeface="Arial" panose="020B0604020202020204" pitchFamily="34" charset="0"/>
                <a:cs typeface="Arial" panose="020B0604020202020204" pitchFamily="34" charset="0"/>
              </a:rPr>
              <a:t>I assessed process for patients receiving durable medical equipment (DME) providing assistance with mobility issues (wheelchairs, walkers, upright walkers, rollators, knee scooters) and identified issue with patients lacking access to devices due to lack of kinesiotherapy staff at CBOCs with patients having to go to main facility to receive equipment, education on how to use it. I developed a nursing diagnosis of impaired health management and outcome of improved health management.  I initiated interdisciplinary group and served as group leader.  I collaborated with group to research evidence-based literature on assistive devices, including education for use.  </a:t>
            </a:r>
            <a:endPar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01A43C3-FD4F-4832-0235-9F0E8F745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549142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350558" y="223837"/>
            <a:ext cx="5410518"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733635"/>
            <a:ext cx="12060195" cy="4287151"/>
          </a:xfrm>
        </p:spPr>
        <p:txBody>
          <a:bodyPr/>
          <a:lstStyle/>
          <a:p>
            <a:pPr eaLnBrk="1" hangingPunct="1"/>
            <a:r>
              <a:rPr lang="en-US" altLang="en-US" sz="29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2900" dirty="0">
                <a:solidFill>
                  <a:schemeClr val="tx1"/>
                </a:solidFill>
                <a:latin typeface="Arial" panose="020B0604020202020204" pitchFamily="34" charset="0"/>
                <a:cs typeface="Arial" panose="020B0604020202020204" pitchFamily="34" charset="0"/>
              </a:rPr>
              <a:t>I worked with group to plan for patients to receive equipment timely and decrease facility travel costs. I collaborated with kinesiotherapy staff to implement new process for patients receiving DME for RNs in CBOCs to provide equipment to patients and educate patients on how to use equipment.  I collaborated with Kinesiotherapy staff to develop educational program for nurses and patients.  With implementation Kinesiotherapy staff traveled to  CBOCs to provide initial education for nurses to provide education to patients on DME.  Education is available for all staff online; new staff receive education.  Assistive devices are sent to CBOCs and available for patients. I collaborated with Kinesiotherapists to be available for telehealth appointments PRN.</a:t>
            </a:r>
            <a:br>
              <a:rPr lang="en-US" sz="2900" dirty="0">
                <a:solidFill>
                  <a:schemeClr val="tx1"/>
                </a:solidFill>
                <a:latin typeface="Arial" panose="020B0604020202020204" pitchFamily="34" charset="0"/>
                <a:cs typeface="Arial" panose="020B0604020202020204" pitchFamily="34" charset="0"/>
              </a:rPr>
            </a:br>
            <a:endPar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C3F0B776-08A0-36EF-62D7-52DC2D08B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103670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802734" y="223837"/>
            <a:ext cx="4958342" cy="1363663"/>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44549" y="1733635"/>
            <a:ext cx="11815646" cy="4287151"/>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Veterans requiring DME; CBOC Nurses, Physicians, Facility Kinesiotherapists</a:t>
            </a:r>
            <a:br>
              <a:rPr lang="en-US" sz="3600" dirty="0">
                <a:solidFill>
                  <a:schemeClr val="tx1"/>
                </a:solidFill>
                <a:latin typeface="Arial" panose="020B0604020202020204" pitchFamily="34" charset="0"/>
                <a:cs typeface="Arial" panose="020B0604020202020204" pitchFamily="34" charset="0"/>
              </a:rPr>
            </a:br>
            <a:endPar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B7B753E3-05E2-7AD1-7C81-32303F4E0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148392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812782" y="223837"/>
            <a:ext cx="4948294"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Veteran/Patient Driven Care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74429" y="1701738"/>
            <a:ext cx="11802140" cy="4287151"/>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evaluation of program was positive. 100% of veterans are able to receive DME at CBOCs; not required to drive to main facility.  Patient satisfaction increased by 5.3%; access to Kinesiotherapy clinics in facility improved by 49%.  Facility travel costs decreased by 27%.  For sustainability I am monitoring data.</a:t>
            </a:r>
          </a:p>
          <a:p>
            <a:pPr eaLnBrk="1" hangingPunct="1"/>
            <a:endParaRPr lang="en-US" altLang="en-US" sz="36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4CB42565-74EA-11E2-3D48-F63F20A31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434474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50013" y="1702612"/>
            <a:ext cx="11081454"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Leadership</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Communicates and collaborates as an effective leader of the interprofessional team, at the expert level, with improved evidence-based and/or data driven outcomes beyond the immediate practice setting</a:t>
            </a:r>
            <a:endPar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998219C4-8A22-8597-BE0D-67D52083E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25078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22663" y="1587500"/>
            <a:ext cx="12205294" cy="4468813"/>
          </a:xfrm>
        </p:spPr>
        <p:txBody>
          <a:bodyPr/>
          <a:lstStyle/>
          <a:p>
            <a:pPr marL="384175" lvl="2" indent="0" eaLnBrk="1" hangingPunct="1">
              <a:lnSpc>
                <a:spcPct val="100000"/>
              </a:lnSpc>
              <a:buNone/>
            </a:pPr>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  </a:t>
            </a:r>
            <a:r>
              <a:rPr lang="en-US" sz="2800" dirty="0">
                <a:solidFill>
                  <a:schemeClr val="tx1"/>
                </a:solidFill>
                <a:latin typeface="Arial" panose="020B0604020202020204" pitchFamily="34" charset="0"/>
                <a:cs typeface="Arial" panose="020B0604020202020204" pitchFamily="34" charset="0"/>
              </a:rPr>
              <a:t>I assessed process for blood culture collection and identified problems with cost and contaminated blood cultures. I identified a </a:t>
            </a:r>
            <a:r>
              <a:rPr lang="en-US" sz="2800" dirty="0" err="1">
                <a:solidFill>
                  <a:schemeClr val="tx1"/>
                </a:solidFill>
                <a:latin typeface="Arial" panose="020B0604020202020204" pitchFamily="34" charset="0"/>
                <a:cs typeface="Arial" panose="020B0604020202020204" pitchFamily="34" charset="0"/>
              </a:rPr>
              <a:t>ursing</a:t>
            </a:r>
            <a:r>
              <a:rPr lang="en-US" sz="2800" dirty="0">
                <a:solidFill>
                  <a:schemeClr val="tx1"/>
                </a:solidFill>
                <a:latin typeface="Arial" panose="020B0604020202020204" pitchFamily="34" charset="0"/>
                <a:cs typeface="Arial" panose="020B0604020202020204" pitchFamily="34" charset="0"/>
              </a:rPr>
              <a:t> diagnosis of risk for infection and an outcome of decreased infection risk.  I initiated and led interdisciplinary group including Nurse Managers, Logistics, EBP Chief, Infection Prevention, Microbiology, Nurse Educators, RNs, QM staff.  I collaborated with group to research evidence-based literature on blood cultures.  I shared current process for blood culture collection including gathering supplies, number of blood culture specimens, cost, contaminations for past year.  I collaborated with group in researching supplies.  With group I created list of supplies for 1</a:t>
            </a:r>
            <a:r>
              <a:rPr lang="en-US" sz="2800" baseline="30000" dirty="0">
                <a:solidFill>
                  <a:schemeClr val="tx1"/>
                </a:solidFill>
                <a:latin typeface="Arial" panose="020B0604020202020204" pitchFamily="34" charset="0"/>
                <a:cs typeface="Arial" panose="020B0604020202020204" pitchFamily="34" charset="0"/>
              </a:rPr>
              <a:t>st</a:t>
            </a:r>
            <a:r>
              <a:rPr lang="en-US" sz="2800" dirty="0">
                <a:solidFill>
                  <a:schemeClr val="tx1"/>
                </a:solidFill>
                <a:latin typeface="Arial" panose="020B0604020202020204" pitchFamily="34" charset="0"/>
                <a:cs typeface="Arial" panose="020B0604020202020204" pitchFamily="34" charset="0"/>
              </a:rPr>
              <a:t> and 2</a:t>
            </a:r>
            <a:r>
              <a:rPr lang="en-US" sz="2800" baseline="30000" dirty="0">
                <a:solidFill>
                  <a:schemeClr val="tx1"/>
                </a:solidFill>
                <a:latin typeface="Arial" panose="020B0604020202020204" pitchFamily="34" charset="0"/>
                <a:cs typeface="Arial" panose="020B0604020202020204" pitchFamily="34" charset="0"/>
              </a:rPr>
              <a:t>nd</a:t>
            </a:r>
            <a:r>
              <a:rPr lang="en-US" sz="2800" dirty="0">
                <a:solidFill>
                  <a:schemeClr val="tx1"/>
                </a:solidFill>
                <a:latin typeface="Arial" panose="020B0604020202020204" pitchFamily="34" charset="0"/>
                <a:cs typeface="Arial" panose="020B0604020202020204" pitchFamily="34" charset="0"/>
              </a:rPr>
              <a:t> collection blood culture kits; gathered pictures of supplies. </a:t>
            </a:r>
            <a:endPar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252B9E96-FDCE-AF6C-1218-BD36F67C9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350230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07575" y="1704458"/>
            <a:ext cx="11890157" cy="4468813"/>
          </a:xfrm>
        </p:spPr>
        <p:txBody>
          <a:bodyPr/>
          <a:lstStyle/>
          <a:p>
            <a:pPr marL="384175" lvl="2" indent="0" eaLnBrk="1" hangingPunct="1">
              <a:buNone/>
            </a:pPr>
            <a:r>
              <a:rPr lang="en-US" altLang="en-US" sz="31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sz="31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100" dirty="0">
                <a:solidFill>
                  <a:schemeClr val="tx1"/>
                </a:solidFill>
                <a:latin typeface="Arial" panose="020B0604020202020204" pitchFamily="34" charset="0"/>
                <a:cs typeface="Arial" panose="020B0604020202020204" pitchFamily="34" charset="0"/>
              </a:rPr>
              <a:t>I worked with Logistics staff to identify blood culture kit available in ICU. I evaluated kit; determined it lacked all supplies needed as it was created for collection from CVCs.  I implemented group’s plan by working with Logistics staff and vendor for production and purchase of blood culture kits.  I worked with group to identify number of kits needed per month. Blood culture kits (IV start, straight stick) purchased by Logistics.  I worked with logistics staff on kit availability, stocking in all units.  I collaborated with the Critical/Acute Care Educators for education presentations for all units before kits stocked. </a:t>
            </a:r>
            <a:br>
              <a:rPr lang="en-US" sz="3100" dirty="0">
                <a:solidFill>
                  <a:schemeClr val="tx1"/>
                </a:solidFill>
                <a:latin typeface="Arial" panose="020B0604020202020204" pitchFamily="34" charset="0"/>
                <a:cs typeface="Arial" panose="020B0604020202020204" pitchFamily="34" charset="0"/>
              </a:rPr>
            </a:br>
            <a:endParaRPr lang="en-US" altLang="en-US" sz="31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46EB38FA-1B13-E1CC-1D24-8377BE3DD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669725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16958" y="1702612"/>
            <a:ext cx="11644118" cy="4468813"/>
          </a:xfrm>
        </p:spPr>
        <p:txBody>
          <a:bodyPr/>
          <a:lstStyle/>
          <a:p>
            <a:pPr marL="384175" lvl="2" indent="0" eaLnBrk="1" hangingPunct="1">
              <a:buNone/>
            </a:pPr>
            <a:r>
              <a:rPr lang="en-US" altLang="en-US" sz="32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  </a:t>
            </a:r>
            <a:r>
              <a:rPr lang="en-US" altLang="en-US" sz="3200" dirty="0">
                <a:solidFill>
                  <a:schemeClr val="tx1"/>
                </a:solidFill>
                <a:latin typeface="Arial" panose="020B0604020202020204" pitchFamily="34" charset="0"/>
                <a:ea typeface="MS PGothic" panose="020B0600070205080204" pitchFamily="34" charset="-128"/>
                <a:cs typeface="Arial" panose="020B0604020202020204" pitchFamily="34" charset="0"/>
              </a:rPr>
              <a:t>Facility requiring blood cultures; Critical Care, Acute Care Nursing Staff and Educators</a:t>
            </a:r>
          </a:p>
          <a:p>
            <a:pPr eaLnBrk="1" hangingPunct="1"/>
            <a:endParaRPr lang="en-US" altLang="en-US" sz="28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16387" name="Picture 5" descr="NOVA Logo 2.png">
            <a:extLst>
              <a:ext uri="{FF2B5EF4-FFF2-40B4-BE49-F238E27FC236}">
                <a16:creationId xmlns:a16="http://schemas.microsoft.com/office/drawing/2014/main" id="{D1F661F4-FCF6-FD6B-5119-02F8E1047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2838450"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a heart and a letter&#10;&#10;AI-generated content may be incorrect.">
            <a:extLst>
              <a:ext uri="{FF2B5EF4-FFF2-40B4-BE49-F238E27FC236}">
                <a16:creationId xmlns:a16="http://schemas.microsoft.com/office/drawing/2014/main" id="{CDDF6866-B2A2-9410-DF8C-BAFDA505CF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658116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16958" y="1702612"/>
            <a:ext cx="11644118" cy="4468813"/>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 </a:t>
            </a:r>
            <a:r>
              <a:rPr lang="en-US" sz="3600" dirty="0">
                <a:solidFill>
                  <a:schemeClr val="tx1"/>
                </a:solidFill>
                <a:latin typeface="Arial" panose="020B0604020202020204" pitchFamily="34" charset="0"/>
                <a:cs typeface="Arial" panose="020B0604020202020204" pitchFamily="34" charset="0"/>
              </a:rPr>
              <a:t>My evaluation was positive.  Use of kit saved approximately 13 nursing hours per month for facility, increasing efficiency; 1% decrease in blood culture contamination rate in facility, improving patient safety. Facility cost savings $12,000 per month.  For sustainability I monitor data.</a:t>
            </a:r>
          </a:p>
          <a:p>
            <a:pPr eaLnBrk="1" hangingPunct="1"/>
            <a:endParaRPr lang="en-US" altLang="en-US" sz="2800" dirty="0">
              <a:solidFill>
                <a:schemeClr val="tx1"/>
              </a:solidFill>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88F3476-D722-27AC-B88F-D2B2C261DD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447208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679622" y="1702612"/>
            <a:ext cx="11081454"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Leadership</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Communicates and collaborates as an effective leader of the interprofessional team, at the expert level, with improved evidence-based and/or data driven outcomes beyond the immediate practice setting</a:t>
            </a:r>
            <a:endPar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BE992C57-2B0E-5176-5B5C-4FD8EA1CBE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383484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00722" y="1817649"/>
            <a:ext cx="12392722" cy="3757575"/>
          </a:xfrm>
        </p:spPr>
        <p:txBody>
          <a:bodyPr/>
          <a:lstStyle/>
          <a:p>
            <a:pPr marL="384175" lvl="2" indent="0" eaLnBrk="1" hangingPunct="1">
              <a:buNone/>
            </a:pPr>
            <a:r>
              <a:rPr lang="en-US" altLang="en-US" sz="29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 </a:t>
            </a:r>
            <a:r>
              <a:rPr lang="en-US" sz="2900" dirty="0">
                <a:solidFill>
                  <a:schemeClr val="tx1"/>
                </a:solidFill>
                <a:latin typeface="Arial" panose="020B0604020202020204" pitchFamily="34" charset="0"/>
                <a:cs typeface="Arial" panose="020B0604020202020204" pitchFamily="34" charset="0"/>
              </a:rPr>
              <a:t>I assessed Veterans admitted to facility for management of alcohol withdrawal symptoms; identified inconsistent care in behavioral, medicine services; 0% of records meeting InterQual (IQ) criteria for withdrawal assessment. 80% of patients had Suicidal Ideation (SI)/Homicidal Ideation (HI) primary/secondary diagnosis not supported in record.  CPRS physician documentation denied SI/HI but physicians stated information not reliable; patients unsafe out of hospital but information not in CPRS.  I identified nursing diagnosis of impaired health management and outcome of improved health management. I initiated interdisciplinary group; served as group leader.  I collaborated with group to research evidence-based literature on withdrawal assessment. </a:t>
            </a:r>
            <a:endPar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240D94B0-C2BF-DC4D-C023-8865A831A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40380160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87921" y="1791822"/>
            <a:ext cx="12104079" cy="4468813"/>
          </a:xfrm>
        </p:spPr>
        <p:txBody>
          <a:bodyPr/>
          <a:lstStyle/>
          <a:p>
            <a:pPr eaLnBrk="1" hangingPunct="1"/>
            <a:r>
              <a:rPr lang="en-US" altLang="en-US" sz="29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 </a:t>
            </a:r>
            <a:r>
              <a:rPr lang="en-US" sz="2900" dirty="0">
                <a:solidFill>
                  <a:schemeClr val="tx1"/>
                </a:solidFill>
                <a:latin typeface="Arial" panose="020B0604020202020204" pitchFamily="34" charset="0"/>
                <a:cs typeface="Arial" panose="020B0604020202020204" pitchFamily="34" charset="0"/>
              </a:rPr>
              <a:t>I identified behavioral health used modified CIWA; medicine used GMAWS. ED Veterans used GMAWS; transferred to behavioral unit assessed with CIWA. InterQual criteria for medical necessity inpatient stay doesn’t allow substitute scales. Behavioral health nurses completed paper copy CIWA not scanned in CPRS.  Only VISN facility using 2 different Ativan dosing scales not using CIWA-AR.  I planned for facility implementation of CIWA-AR. I created, presented IQ documentation education plan for psychiatrists, with admission case studies, review CPRS documentation, wording for IQ standards.  I educated nurses on CIWA-AR, worked with CACs for electronic CIWA-AR. I collaborated with lead psychiatrist, pharmacist for CIWA-AR Ativan medication order set.</a:t>
            </a:r>
            <a:br>
              <a:rPr lang="en-US" sz="2900" dirty="0">
                <a:solidFill>
                  <a:schemeClr val="tx1"/>
                </a:solidFill>
                <a:latin typeface="Arial" panose="020B0604020202020204" pitchFamily="34" charset="0"/>
                <a:cs typeface="Arial" panose="020B0604020202020204" pitchFamily="34" charset="0"/>
              </a:rPr>
            </a:br>
            <a:endParaRPr lang="en-US" altLang="en-US" sz="29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F5700801-0695-075D-174D-FAF4E04E1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6273633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16958" y="1702612"/>
            <a:ext cx="11727712"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 </a:t>
            </a:r>
            <a:r>
              <a:rPr lang="en-US" sz="3600" dirty="0">
                <a:solidFill>
                  <a:schemeClr val="tx1"/>
                </a:solidFill>
                <a:latin typeface="Arial" panose="020B0604020202020204" pitchFamily="34" charset="0"/>
                <a:cs typeface="Arial" panose="020B0604020202020204" pitchFamily="34" charset="0"/>
              </a:rPr>
              <a:t>Facility Veterans with alcohol withdrawal symptoms; Service Chiefs, Psychiatrists, Nurses, UM Committee</a:t>
            </a:r>
            <a:br>
              <a:rPr lang="en-US" sz="3600" dirty="0">
                <a:solidFill>
                  <a:schemeClr val="tx1"/>
                </a:solidFill>
                <a:latin typeface="Arial" panose="020B0604020202020204" pitchFamily="34" charset="0"/>
                <a:cs typeface="Arial" panose="020B0604020202020204" pitchFamily="34" charset="0"/>
              </a:rPr>
            </a:br>
            <a:endPar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28956A6D-E43D-8907-03ED-DD76C7A62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9954525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2753833" y="223837"/>
            <a:ext cx="9007243"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Leadership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12651" y="1702612"/>
            <a:ext cx="12312502"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 </a:t>
            </a:r>
            <a:r>
              <a:rPr lang="en-US" sz="3600" dirty="0">
                <a:solidFill>
                  <a:schemeClr val="tx1"/>
                </a:solidFill>
                <a:latin typeface="Arial" panose="020B0604020202020204" pitchFamily="34" charset="0"/>
                <a:cs typeface="Arial" panose="020B0604020202020204" pitchFamily="34" charset="0"/>
              </a:rPr>
              <a:t>My evaluation was positive.  Facility staff now using CIWA-AR.  80% improvement in documentation in SI/HI diagnosis  records.  For sustainability I continue to monitor. </a:t>
            </a:r>
          </a:p>
          <a:p>
            <a:pPr lvl="2" eaLnBrk="1" hangingPunct="1">
              <a:buFont typeface="Wingdings" pitchFamily="2" charset="2"/>
              <a:buChar char="§"/>
            </a:pPr>
            <a:endParaRPr lang="en-US" altLang="en-US" sz="32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742F8647-4EE4-8043-94C9-079A889C3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064552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873262" y="223837"/>
            <a:ext cx="5887814" cy="1478775"/>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70703" y="1702612"/>
            <a:ext cx="11390374" cy="4468813"/>
          </a:xfrm>
        </p:spPr>
        <p:txBody>
          <a:bodyPr/>
          <a:lstStyle/>
          <a:p>
            <a:pPr marL="384175" lvl="2" indent="0" eaLnBrk="1" hangingPunct="1">
              <a:buNone/>
            </a:pPr>
            <a:r>
              <a:rPr lang="en-US" altLang="en-US" sz="3600" b="1" dirty="0">
                <a:solidFill>
                  <a:srgbClr val="000000"/>
                </a:solidFill>
                <a:latin typeface="Arial" panose="020B0604020202020204" pitchFamily="34" charset="0"/>
                <a:ea typeface="MS PGothic" panose="020B0600070205080204" pitchFamily="34" charset="-128"/>
                <a:cs typeface="Arial" panose="020B0604020202020204" pitchFamily="34" charset="0"/>
              </a:rPr>
              <a:t>Professional Development</a:t>
            </a:r>
            <a:r>
              <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rPr>
              <a:t>: </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Enhances knowledge base and practice evaluation at the expert level with improved outcomes beyond the immediate practice setting</a:t>
            </a: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15EBCCC5-1693-67F9-6DA2-6BC36A224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888309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330462" y="167761"/>
            <a:ext cx="5861538" cy="1398587"/>
          </a:xfrm>
        </p:spPr>
        <p:txBody>
          <a:bodyPr>
            <a:noAutofit/>
          </a:bodyPr>
          <a:lstStyle/>
          <a:p>
            <a:pPr algn="ctr" eaLnBrk="1" fontAlgn="auto" hangingPunct="1">
              <a:spcAft>
                <a:spcPts val="0"/>
              </a:spcAft>
              <a:defRPr/>
            </a:pPr>
            <a:r>
              <a:rPr lang="en-US" sz="4800" b="1">
                <a:solidFill>
                  <a:srgbClr val="000000"/>
                </a:solidFill>
                <a:latin typeface="+mn-lt"/>
                <a:cs typeface="Times New Roman"/>
              </a:rPr>
              <a:t>Professional Development 1</a:t>
            </a:r>
            <a:endParaRPr lang="en-US" sz="5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74427" y="1702612"/>
            <a:ext cx="11948695" cy="4468813"/>
          </a:xfrm>
        </p:spPr>
        <p:txBody>
          <a:bodyPr/>
          <a:lstStyle/>
          <a:p>
            <a:pPr eaLnBrk="1" hangingPunct="1"/>
            <a:r>
              <a:rPr lang="en-US" altLang="en-US" sz="30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000" dirty="0">
                <a:solidFill>
                  <a:schemeClr val="tx1"/>
                </a:solidFill>
                <a:latin typeface="Arial" panose="020B0604020202020204" pitchFamily="34" charset="0"/>
                <a:cs typeface="Arial" panose="020B0604020202020204" pitchFamily="34" charset="0"/>
              </a:rPr>
              <a:t>I assessed reasons for veterans coming to ED, walk-in clinics, CBOCs, facility surveying 2987 veterans over 90 days; 325 (11%) utilized ED for non-urgent needs, including medication refills. I initiated interdisciplinary group and served as group leader.  I collaborated with group to research evidence-based literature related to non-emergent ED, clinic walk-in appointments, medication refills.  I planned with group to improve practice for these patients for medication refills. I identified options including short supply program (SSP) allowing veterans to request short supply (10-20 days) of maintenance medications from pharmacy if seen within a year. </a:t>
            </a:r>
            <a:r>
              <a:rPr lang="en-US" sz="2800" dirty="0">
                <a:solidFill>
                  <a:schemeClr val="tx1"/>
                </a:solidFill>
                <a:latin typeface="Arial" panose="020B0604020202020204" pitchFamily="34" charset="0"/>
                <a:cs typeface="Arial" panose="020B0604020202020204" pitchFamily="34" charset="0"/>
              </a:rPr>
              <a:t>I implemented SSP. </a:t>
            </a:r>
            <a:endPar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1FB5C39C-3A46-FC81-A804-3F6DD1DBF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4438789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096000" y="167761"/>
            <a:ext cx="6096000" cy="1419739"/>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1</a:t>
            </a:r>
            <a:endParaRPr lang="en-US" sz="5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20579" y="1702612"/>
            <a:ext cx="12143702" cy="4468813"/>
          </a:xfrm>
        </p:spPr>
        <p:txBody>
          <a:bodyPr/>
          <a:lstStyle/>
          <a:p>
            <a:pPr marL="384175" lvl="2" indent="0" eaLnBrk="1" hangingPunct="1">
              <a:buNone/>
            </a:pPr>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With group I developed and presented interactive educational program for SSP to educate physicians, nurses, pharmacists in ED, CBOCs, main facility clinics, outpatient services, and veterans.  Education included informative cartoon character providing vital information to veterans about SSP.  I developed posters with information posted in commonly visited areas, outpatient clinics, offices, waiting areas; made information available on patient portal.  I worked with nurses, MAS, physicians to implement text messaging to promote SSP by including with appointment reminder text messages.  I worked with pharmacy staff on policy for specific time frame for physicians to respond to medication requests to meet veteran needs for same day medication renewals.</a:t>
            </a:r>
            <a:br>
              <a:rPr lang="en-US" sz="2800" dirty="0">
                <a:solidFill>
                  <a:schemeClr val="tx1"/>
                </a:solidFill>
                <a:latin typeface="Arial" panose="020B0604020202020204" pitchFamily="34" charset="0"/>
                <a:cs typeface="Arial" panose="020B0604020202020204" pitchFamily="34" charset="0"/>
              </a:rPr>
            </a:br>
            <a:endPar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47225503-2A75-C8BE-7C7B-243857FB55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6719681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775938" y="167761"/>
            <a:ext cx="5416062" cy="1419739"/>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1</a:t>
            </a:r>
            <a:endParaRPr lang="en-US" sz="5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74427" y="1702612"/>
            <a:ext cx="11948695"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b="1" dirty="0">
                <a:solidFill>
                  <a:schemeClr val="tx1"/>
                </a:solidFill>
                <a:latin typeface="Arial" panose="020B0604020202020204" pitchFamily="34" charset="0"/>
                <a:ea typeface="MS Mincho" panose="02020609040205080304" pitchFamily="49" charset="-128"/>
                <a:cs typeface="Arial" panose="020B0604020202020204" pitchFamily="34" charset="0"/>
              </a:rPr>
              <a:t>:</a:t>
            </a:r>
            <a:r>
              <a:rPr lang="en-US" sz="36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rPr>
              <a:t>Veterans requiring medication refills; ED, CBOCs, main facility clinics Physicians, Nurses, Pharmacists</a:t>
            </a:r>
            <a:br>
              <a:rPr lang="en-US" dirty="0"/>
            </a:br>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49045853-36BD-9767-435B-17E55DEF5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789550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7045568" y="197073"/>
            <a:ext cx="5146431" cy="1505539"/>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1</a:t>
            </a:r>
            <a:endParaRPr lang="en-US" sz="5000" b="1">
              <a:solidFill>
                <a:srgbClr val="000000"/>
              </a:solidFill>
              <a:latin typeface="+mn-lt"/>
              <a:cs typeface="Times New Roman"/>
            </a:endParaRP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74427" y="1702612"/>
            <a:ext cx="11812773" cy="4468813"/>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b="1" dirty="0">
                <a:solidFill>
                  <a:schemeClr val="tx1"/>
                </a:solidFill>
                <a:latin typeface="Arial" panose="020B0604020202020204" pitchFamily="34" charset="0"/>
                <a:ea typeface="MS Mincho" panose="02020609040205080304" pitchFamily="49" charset="-128"/>
                <a:cs typeface="Arial" panose="020B0604020202020204" pitchFamily="34" charset="0"/>
              </a:rPr>
              <a:t>:</a:t>
            </a:r>
            <a:r>
              <a:rPr lang="en-US" sz="36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evaluation was positive.  I conducted follow up survey with random veterans over 90 day period; identified decrease in percentage of veterans utilizing ED/walk-in clinic appointments for non-urgent needs including medication refills to 6%. For sustainability I continue to monitor.</a:t>
            </a: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E9AB325B-CD5F-5627-75DC-5117923B1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520373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611815" y="223837"/>
            <a:ext cx="5149261" cy="1569794"/>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70703" y="1702612"/>
            <a:ext cx="11390374"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Professional Development</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Enhances knowledge base and practice evaluation at the expert level with improved outcomes beyond the immediate practice setting</a:t>
            </a: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16387" name="Picture 5" descr="NOVA Logo 2.png">
            <a:extLst>
              <a:ext uri="{FF2B5EF4-FFF2-40B4-BE49-F238E27FC236}">
                <a16:creationId xmlns:a16="http://schemas.microsoft.com/office/drawing/2014/main" id="{D1F661F4-FCF6-FD6B-5119-02F8E10474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2838450"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a heart and a letter&#10;&#10;AI-generated content may be incorrect.">
            <a:extLst>
              <a:ext uri="{FF2B5EF4-FFF2-40B4-BE49-F238E27FC236}">
                <a16:creationId xmlns:a16="http://schemas.microsoft.com/office/drawing/2014/main" id="{79E8078E-FB24-A33B-E2A0-6853F192C0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214343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377354" y="223837"/>
            <a:ext cx="5383722" cy="1363663"/>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00101" y="1767963"/>
            <a:ext cx="12174278" cy="4468813"/>
          </a:xfrm>
        </p:spPr>
        <p:txBody>
          <a:bodyPr/>
          <a:lstStyle/>
          <a:p>
            <a:pPr marL="384175" lvl="2" indent="0" eaLnBrk="1" hangingPunct="1">
              <a:buNone/>
            </a:pPr>
            <a:r>
              <a:rPr lang="en-US" altLang="en-US" sz="2900" b="1" dirty="0">
                <a:solidFill>
                  <a:srgbClr val="000000"/>
                </a:solidFill>
                <a:latin typeface="Arial" panose="020B0604020202020204" pitchFamily="34" charset="0"/>
                <a:ea typeface="MS PGothic" panose="020B0600070205080204" pitchFamily="34" charset="-128"/>
                <a:cs typeface="Arial" panose="020B0604020202020204" pitchFamily="34" charset="0"/>
              </a:rPr>
              <a:t>Action</a:t>
            </a:r>
            <a:r>
              <a:rPr lang="en-US" altLang="en-US" sz="2900" dirty="0">
                <a:solidFill>
                  <a:srgbClr val="000000"/>
                </a:solidFill>
                <a:latin typeface="Arial" panose="020B0604020202020204" pitchFamily="34" charset="0"/>
                <a:ea typeface="MS PGothic" panose="020B0600070205080204" pitchFamily="34" charset="-128"/>
                <a:cs typeface="Arial" panose="020B0604020202020204" pitchFamily="34" charset="0"/>
              </a:rPr>
              <a:t>: </a:t>
            </a:r>
            <a:r>
              <a:rPr lang="en-US" sz="2900" dirty="0">
                <a:latin typeface="Arial" panose="020B0604020202020204" pitchFamily="34" charset="0"/>
                <a:cs typeface="Arial" panose="020B0604020202020204" pitchFamily="34" charset="0"/>
              </a:rPr>
              <a:t>I assessed transfusion process; identified issues with lack of documentation during blood transfusion, improper use of template, incorrect barcode scanning for blood unit number, product code; noncompliance with vital signs checks, compliance 81.4%.  I identified nursing diagnosis of impaired health management and outcome of improved health management.  I took leadership role with interdisciplinary group facility Transfusion Committee.  I collaborated with group to research evidence-based literature on blood transfusions.  I developed and initiated survey of RNs in ED, acute care areas, SCI; identified infrequent use of template with confusion on blood transfusion completion, which blood barcode to be scanned. </a:t>
            </a:r>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BA80BA0C-253F-179A-F072-862EE76A06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773898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7057292" y="223837"/>
            <a:ext cx="4703784" cy="1216079"/>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46280" y="1843978"/>
            <a:ext cx="12238280" cy="4468813"/>
          </a:xfrm>
        </p:spPr>
        <p:txBody>
          <a:bodyPr/>
          <a:lstStyle/>
          <a:p>
            <a:pPr marL="384175" lvl="2" indent="0" eaLnBrk="1" hangingPunct="1">
              <a:buNone/>
            </a:pPr>
            <a:r>
              <a:rPr lang="en-US" altLang="en-US" sz="30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000" dirty="0">
                <a:latin typeface="Arial" panose="020B0604020202020204" pitchFamily="34" charset="0"/>
                <a:cs typeface="Arial" panose="020B0604020202020204" pitchFamily="34" charset="0"/>
              </a:rPr>
              <a:t>I planned with group to develop education, review policies/directives. </a:t>
            </a:r>
            <a:r>
              <a:rPr lang="en-US" sz="3000" dirty="0">
                <a:solidFill>
                  <a:schemeClr val="tx1"/>
                </a:solidFill>
                <a:latin typeface="Arial" panose="020B0604020202020204" pitchFamily="34" charset="0"/>
                <a:cs typeface="Arial" panose="020B0604020202020204" pitchFamily="34" charset="0"/>
              </a:rPr>
              <a:t>I worked with group to develop education on Transfusion of Blood/Blood Components, screen shots of CPRS templates with information, care of blood products before, during, after; process to be completed per unit transfused including verification, initiation, monitoring, blood transfusion completion; pictures of sample labels showing scanning product code, unit number; modifying title, nursing plan of care. 2 educational plans because OR nurses had different template. I collaborated with group to implement education in critical/acute care, ED, SCI, rehabilitation units.</a:t>
            </a:r>
            <a:br>
              <a:rPr lang="en-US" sz="3000" dirty="0">
                <a:solidFill>
                  <a:schemeClr val="tx1"/>
                </a:solidFill>
                <a:latin typeface="Arial" panose="020B0604020202020204" pitchFamily="34" charset="0"/>
                <a:cs typeface="Arial" panose="020B0604020202020204" pitchFamily="34" charset="0"/>
              </a:rPr>
            </a:br>
            <a:endParaRPr lang="en-US" altLang="en-US" sz="30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E40F5D14-33EB-6145-4098-23323914B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5181099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400800" y="223837"/>
            <a:ext cx="5360276"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91386" y="1713244"/>
            <a:ext cx="11569690"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Patients receiving blood transfusions, Physicians, Lab Staff, RNs, Nurse Managers, Nurse Educators, Chief Nurses in critical care/acute areas, ED, SCI, rehabilitation units</a:t>
            </a:r>
            <a:endParaRPr lang="en-US" altLang="en-US" dirty="0">
              <a:solidFill>
                <a:schemeClr val="tx1"/>
              </a:solidFill>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F73DB7D3-5A05-8292-725B-A07B28C1C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2154491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564923" y="223837"/>
            <a:ext cx="5196153" cy="1398587"/>
          </a:xfrm>
        </p:spPr>
        <p:txBody>
          <a:bodyPr>
            <a:noAutofit/>
          </a:bodyPr>
          <a:lstStyle/>
          <a:p>
            <a:pPr algn="ctr" eaLnBrk="1" fontAlgn="auto" hangingPunct="1">
              <a:spcAft>
                <a:spcPts val="0"/>
              </a:spcAft>
              <a:defRPr/>
            </a:pPr>
            <a:r>
              <a:rPr lang="en-US" sz="5400" b="1">
                <a:solidFill>
                  <a:srgbClr val="000000"/>
                </a:solidFill>
                <a:latin typeface="+mn-lt"/>
                <a:cs typeface="Times New Roman"/>
              </a:rPr>
              <a:t>Professional Development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91386" y="1713244"/>
            <a:ext cx="11569690" cy="4468813"/>
          </a:xfrm>
        </p:spPr>
        <p:txBody>
          <a:bodyPr/>
          <a:lstStyle/>
          <a:p>
            <a:pPr marL="384175" lvl="2" indent="0" eaLnBrk="1" hangingPunct="1">
              <a:buNone/>
            </a:pPr>
            <a:r>
              <a:rPr lang="en-US" altLang="en-US" sz="3600" b="1" dirty="0">
                <a:solidFill>
                  <a:srgbClr val="000000"/>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rPr>
              <a:t>: </a:t>
            </a:r>
            <a:r>
              <a:rPr lang="en-US" sz="3600" dirty="0">
                <a:latin typeface="Arial" panose="020B0604020202020204" pitchFamily="34" charset="0"/>
                <a:cs typeface="Arial" panose="020B0604020202020204" pitchFamily="34" charset="0"/>
              </a:rPr>
              <a:t>My evaluation was positive. After 3 months, 113 of 946 units of blood given had documentation errors; increase in compliance with blood transfusion process to 88.1%.  For sustainability educators will use program in future education for staff.</a:t>
            </a:r>
            <a:br>
              <a:rPr lang="en-US" sz="3600" dirty="0">
                <a:latin typeface="Arial" panose="020B0604020202020204" pitchFamily="34" charset="0"/>
                <a:cs typeface="Arial" panose="020B0604020202020204" pitchFamily="34" charset="0"/>
              </a:rPr>
            </a:br>
            <a:endParaRPr lang="en-US" altLang="en-US" sz="36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97B0DADC-8ACB-8008-5682-6CECD8591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985509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216770" y="167761"/>
            <a:ext cx="6975230" cy="1398587"/>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21276" y="1702612"/>
            <a:ext cx="11442356"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Evidence-Based Practice/Research</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Leads the identification and integration of evidence-based practice/research with clinical expertise to improve quality of care and resource utilization at the expert level with improved outcomes beyond the immediate practice setting</a:t>
            </a: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C3AD6F0-2A26-1538-AA72-19F72D57D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4979567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545015" y="167761"/>
            <a:ext cx="6646985" cy="1398587"/>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55181" y="1702612"/>
            <a:ext cx="12278303" cy="4468813"/>
          </a:xfrm>
        </p:spPr>
        <p:txBody>
          <a:bodyPr/>
          <a:lstStyle/>
          <a:p>
            <a:pPr marL="384175" lvl="2" indent="0" eaLnBrk="1" hangingPunct="1">
              <a:buNone/>
            </a:pPr>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I assessed blood pressure (B/P) management; identified veterans needing help managing B/P; 57.68% in HTN/BP measure score. I identified a nursing diagnosis of impaired health management and outcome of improved health management.  I initiated interdisciplinary team and served as team leader.  I collaborated with team to research evidence-based literature on B/P management.  I worked with team to identify accurate B/P measurement as first step of program to support veterans managing B/P;  created informational packet for patients regarding B/P including referral to VA/DoD Clinical Practice guidelines for hypertension.  Initiated nurse-led group clinics to review B/P measurement techniques in CBOCs, main facility, hold question and answer sessions for patients.  </a:t>
            </a:r>
            <a:endParaRPr lang="en-US" altLang="en-US" dirty="0">
              <a:solidFill>
                <a:schemeClr val="tx1"/>
              </a:solidFill>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734DD69A-3547-0642-A2D8-FB96AA03D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0446058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181600" y="167761"/>
            <a:ext cx="7010400" cy="1534851"/>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100361" y="1702612"/>
            <a:ext cx="11922762" cy="4468813"/>
          </a:xfrm>
        </p:spPr>
        <p:txBody>
          <a:bodyPr/>
          <a:lstStyle/>
          <a:p>
            <a:pPr eaLnBrk="1" hangingPunct="1"/>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Clinical Pharmacists/Registered Dieticians attended clinics PRN. I established referral criteria based on National VVC B/P Visit 8-week course. I ensured all RNs/LPNs completed required TMS VVC trainings; every RN/LPN in CBOCs, main facility clinics got 2 large monitors, camera, headset to optimize VVC appointments.  Plan implementation included providing RNs/LPNs with review of current evidence-based practices for B/P measurement, completing VVC blood pressure visit reminder.  I implemented nurse-led group clinics to review B/P techniques, implemented B/P information packet in CBOCs, main facility; helped CBOC, facility PACT teams complete hypertension clinical reminder, order home B/P monitors per protocol.</a:t>
            </a:r>
            <a:br>
              <a:rPr lang="en-US" dirty="0">
                <a:solidFill>
                  <a:schemeClr val="tx1"/>
                </a:solidFill>
              </a:rPr>
            </a:br>
            <a:endParaRPr lang="en-US" altLang="en-US" sz="3600" dirty="0">
              <a:solidFill>
                <a:schemeClr val="tx1"/>
              </a:solidFill>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F323416C-000E-2513-50BB-21799309FC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835119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673969" y="167761"/>
            <a:ext cx="6349154" cy="1419739"/>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74427" y="1702612"/>
            <a:ext cx="11948695"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Patients with hypertension; CBOC, facility PACT team RNs/LPNs; Pharmacists; Dietitians</a:t>
            </a:r>
            <a:br>
              <a:rPr lang="en-US" dirty="0">
                <a:solidFill>
                  <a:schemeClr val="tx1"/>
                </a:solidFill>
              </a:rPr>
            </a:br>
            <a:endPar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7C31CB30-564A-FB94-4698-DF6057943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3355998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978768" y="167761"/>
            <a:ext cx="6213231" cy="1398587"/>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1</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74427" y="1702612"/>
            <a:ext cx="11948695" cy="4468813"/>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evaluation was positive.  Number of hypertensive patients presenting to clinics for walk-in B/P assessments, medication education, hypertensive emergency send-outs to local ED settings decreased by 17%.  HTN/BP measure score improved from 57.68% to 73.05%.</a:t>
            </a: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0803ED24-BD61-19A2-394E-DA1827EA18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808353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5720862" y="167761"/>
            <a:ext cx="6471138" cy="1398587"/>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21276" y="1702612"/>
            <a:ext cx="11442356" cy="4468813"/>
          </a:xfrm>
        </p:spPr>
        <p:txBody>
          <a:bodyPr/>
          <a:lstStyle/>
          <a:p>
            <a:pPr marL="384175" lvl="2" indent="0" eaLnBrk="1" hangingPunct="1">
              <a:buNone/>
            </a:pPr>
            <a:r>
              <a:rPr lang="en-US" altLang="en-US" sz="3600" b="1" dirty="0">
                <a:solidFill>
                  <a:srgbClr val="000000"/>
                </a:solidFill>
                <a:latin typeface="Arial" panose="020B0604020202020204" pitchFamily="34" charset="0"/>
                <a:ea typeface="MS PGothic" panose="020B0600070205080204" pitchFamily="34" charset="-128"/>
                <a:cs typeface="Arial" panose="020B0604020202020204" pitchFamily="34" charset="0"/>
              </a:rPr>
              <a:t>Evidence-Based Practice/Research</a:t>
            </a:r>
            <a:r>
              <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rPr>
              <a:t>: </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Leads the identification and integration of evidence-based practice/research with clinical expertise to improve quality of care and resource utilization at the expert level with improved outcomes beyond the immediate practice setting</a:t>
            </a:r>
          </a:p>
          <a:p>
            <a:pPr lvl="2" eaLnBrk="1" hangingPunct="1">
              <a:buFont typeface="Wingdings" pitchFamily="2" charset="2"/>
              <a:buChar char="§"/>
            </a:pPr>
            <a:endParaRPr lang="en-US" altLang="en-US" sz="3600" dirty="0">
              <a:solidFill>
                <a:srgbClr val="000000"/>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600"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26518C10-8768-1BEF-BB60-B9A4BE3B3F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42129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506307" y="223837"/>
            <a:ext cx="5685693" cy="1363663"/>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33916" y="1669158"/>
            <a:ext cx="12425916" cy="4468813"/>
          </a:xfrm>
        </p:spPr>
        <p:txBody>
          <a:bodyPr/>
          <a:lstStyle/>
          <a:p>
            <a:pPr marL="384175" lvl="2" indent="0" eaLnBrk="1" hangingPunct="1">
              <a:buNone/>
            </a:pPr>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sz="28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I assessed incidence of peritonitis in peritoneal dialysis (PD) patients in facility; identified 6% increase in occurrence of peritonitis during past year.  I assessed knowledge level of nursing staff members throughout the facility in caring for PD patients; identified they were not familiar with caring for PD patients. I identified a nursing diagnosis of knowledge deficit and outcome of improved knowledge.  I initiated an interdisciplinary group and served as group leader.  I collaborated with group members in researching evidence-based literature related to care of PD patients, including development of potential infections, e.g., peritonitis. I shared data with group from facility PD monitoring program including tracking PD admissions, identifying PD related infections, surveying breaks in technique for PD patients, checking effluent samples to monitor for peritonitis. </a:t>
            </a:r>
            <a:endPar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63B22105-DB8A-7963-0012-2B81EC3CF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5611446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447692" y="223837"/>
            <a:ext cx="5535202" cy="1216079"/>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95692" y="1702612"/>
            <a:ext cx="12078586" cy="4468813"/>
          </a:xfrm>
        </p:spPr>
        <p:txBody>
          <a:bodyPr/>
          <a:lstStyle/>
          <a:p>
            <a:pPr marL="384175" lvl="2" indent="0" eaLnBrk="1" hangingPunct="1">
              <a:buNone/>
            </a:pPr>
            <a:r>
              <a:rPr lang="en-US" altLang="en-US" sz="2800" b="1" dirty="0">
                <a:solidFill>
                  <a:schemeClr val="tx1"/>
                </a:solidFill>
                <a:latin typeface="Arial" panose="020B0604020202020204" pitchFamily="34" charset="0"/>
                <a:ea typeface="MS PGothic" panose="020B0600070205080204" pitchFamily="34" charset="-128"/>
                <a:cs typeface="Arial" panose="020B0604020202020204" pitchFamily="34" charset="0"/>
              </a:rPr>
              <a:t>Action</a:t>
            </a: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sz="28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2800" dirty="0">
                <a:solidFill>
                  <a:schemeClr val="tx1"/>
                </a:solidFill>
                <a:latin typeface="Arial" panose="020B0604020202020204" pitchFamily="34" charset="0"/>
                <a:cs typeface="Arial" panose="020B0604020202020204" pitchFamily="34" charset="0"/>
              </a:rPr>
              <a:t>I surveyed nurses including ED, PACU, ICUs, step down units, wards to determine level of competence in caring for PD patients; share information with group.  I planned with group to develop standardized interdisciplinary approach to reduce incidence of peritonitis throughout facility, including developing standardized protocol for care of PD patients.  Plan also included developing educational program for nursing staff.  I implemented group’s plan to create standardized process for PD patients to be cared for by nurses in single room in step down units, ICU only.  I worked with group, facility educators to implement educational program regarding care of PD patients using standardized protocol with staff members throughout facility.</a:t>
            </a:r>
            <a:br>
              <a:rPr lang="en-US" sz="2800" dirty="0">
                <a:solidFill>
                  <a:schemeClr val="tx1"/>
                </a:solidFill>
                <a:latin typeface="Arial" panose="020B0604020202020204" pitchFamily="34" charset="0"/>
                <a:cs typeface="Arial" panose="020B0604020202020204" pitchFamily="34" charset="0"/>
              </a:rPr>
            </a:br>
            <a:endPar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0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81AFDAB9-E931-150F-D883-8AD54BC3D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3527396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834554" y="223837"/>
            <a:ext cx="5357446" cy="1363663"/>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0" y="1702612"/>
            <a:ext cx="11982893" cy="4468813"/>
          </a:xfrm>
        </p:spPr>
        <p:txBody>
          <a:bodyPr/>
          <a:lstStyle/>
          <a:p>
            <a:pPr marL="384175" lvl="2" indent="0" eaLnBrk="1" hangingPunct="1">
              <a:buNone/>
            </a:pPr>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Population</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sz="36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Facility patients receiving PD; Facility Nurses, Physicians; Educators </a:t>
            </a:r>
            <a:endPar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8CDDB9C3-FDD9-E936-BAD2-680F333AEB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56649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6096000" y="223837"/>
            <a:ext cx="6096000" cy="1398587"/>
          </a:xfrm>
        </p:spPr>
        <p:txBody>
          <a:bodyPr>
            <a:noAutofit/>
          </a:bodyPr>
          <a:lstStyle/>
          <a:p>
            <a:pPr algn="ctr" eaLnBrk="1" fontAlgn="auto" hangingPunct="1">
              <a:spcAft>
                <a:spcPts val="0"/>
              </a:spcAft>
              <a:defRPr/>
            </a:pPr>
            <a:r>
              <a:rPr lang="en-US" sz="5000" b="1">
                <a:solidFill>
                  <a:srgbClr val="000000"/>
                </a:solidFill>
                <a:latin typeface="+mn-lt"/>
                <a:cs typeface="Times New Roman"/>
              </a:rPr>
              <a:t>Evidence-Based Practice/Research 2</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82772" y="1702612"/>
            <a:ext cx="11600121" cy="4468813"/>
          </a:xfrm>
        </p:spPr>
        <p:txBody>
          <a:bodyPr/>
          <a:lstStyle/>
          <a:p>
            <a:r>
              <a:rPr lang="en-US" altLang="en-US" sz="3600" b="1" dirty="0">
                <a:solidFill>
                  <a:schemeClr val="tx1"/>
                </a:solidFill>
                <a:latin typeface="Arial" panose="020B0604020202020204" pitchFamily="34" charset="0"/>
                <a:ea typeface="MS PGothic" panose="020B0600070205080204" pitchFamily="34" charset="-128"/>
                <a:cs typeface="Arial" panose="020B0604020202020204" pitchFamily="34" charset="0"/>
              </a:rPr>
              <a:t>Outcome</a:t>
            </a: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en-US" sz="36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My evaluation was positive with 0 cases of peritonitis in three quarters since implementation of standardized protocol for care of PD patients.</a:t>
            </a: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F1E5B7D7-8CCC-8F2B-33B0-D63A8B3FD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768356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4818185" y="223837"/>
            <a:ext cx="7373815" cy="1216079"/>
          </a:xfrm>
        </p:spPr>
        <p:txBody>
          <a:bodyPr>
            <a:noAutofit/>
          </a:bodyPr>
          <a:lstStyle/>
          <a:p>
            <a:pPr algn="ctr" eaLnBrk="1" fontAlgn="auto" hangingPunct="1">
              <a:spcAft>
                <a:spcPts val="0"/>
              </a:spcAft>
              <a:defRPr/>
            </a:pPr>
            <a:r>
              <a:rPr lang="en-US" sz="5000" b="1">
                <a:solidFill>
                  <a:srgbClr val="000000"/>
                </a:solidFill>
                <a:latin typeface="+mn-lt"/>
                <a:cs typeface="Times New Roman"/>
              </a:rPr>
              <a:t>Common Elements</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254000" y="1765370"/>
            <a:ext cx="11695814" cy="4468813"/>
          </a:xfrm>
        </p:spPr>
        <p:txBody>
          <a:bodyPr/>
          <a:lstStyle/>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Confirm with supervisor including how many projects needed; 1900 character limit</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Assess/identify problem (beyond individual patient or unit) with data (number/percentage)</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Initiate and lead/take leadership role in interdisciplinary/ professional group to resolve problem</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Use collaborative evidence-based research</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Plan and implement solution</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Provide education as part of implementation</a:t>
            </a:r>
          </a:p>
          <a:p>
            <a:pPr marL="658812" lvl="1" indent="-457200">
              <a:spcBef>
                <a:spcPts val="0"/>
              </a:spcBef>
              <a:spcAft>
                <a:spcPts val="0"/>
              </a:spcAft>
              <a:buFont typeface="Wingdings" pitchFamily="2" charset="2"/>
              <a:buChar char="§"/>
            </a:pPr>
            <a:r>
              <a:rPr lang="en-US" sz="3000" dirty="0">
                <a:solidFill>
                  <a:schemeClr val="tx1"/>
                </a:solidFill>
                <a:latin typeface="Arial" panose="020B0604020202020204" pitchFamily="34" charset="0"/>
                <a:ea typeface="MS PGothic" panose="020B0600070205080204" pitchFamily="34" charset="-128"/>
                <a:cs typeface="Arial" panose="020B0604020202020204" pitchFamily="34" charset="0"/>
              </a:rPr>
              <a:t>Demonstrate outcomes with improvement in data – (number/percentage) and sustain outcomes</a:t>
            </a:r>
            <a:endParaRPr lang="en-US" altLang="en-US" sz="30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sz="3200" dirty="0">
              <a:latin typeface="Arial" panose="020B0604020202020204" pitchFamily="34" charset="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44C2D029-1482-2F83-D97A-753AAA9020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4372975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137F-A9FA-4FDD-5FB3-FBCCE9CA2F51}"/>
              </a:ext>
            </a:extLst>
          </p:cNvPr>
          <p:cNvSpPr>
            <a:spLocks noGrp="1"/>
          </p:cNvSpPr>
          <p:nvPr>
            <p:ph type="title"/>
          </p:nvPr>
        </p:nvSpPr>
        <p:spPr>
          <a:xfrm>
            <a:off x="4618892" y="197073"/>
            <a:ext cx="7573108" cy="1216079"/>
          </a:xfrm>
        </p:spPr>
        <p:txBody>
          <a:bodyPr>
            <a:noAutofit/>
          </a:bodyPr>
          <a:lstStyle/>
          <a:p>
            <a:pPr algn="ctr" eaLnBrk="1" fontAlgn="auto" hangingPunct="1">
              <a:spcAft>
                <a:spcPts val="0"/>
              </a:spcAft>
              <a:defRPr/>
            </a:pPr>
            <a:r>
              <a:rPr lang="en-US" sz="5000" b="1">
                <a:solidFill>
                  <a:srgbClr val="000000"/>
                </a:solidFill>
                <a:latin typeface="+mn-lt"/>
                <a:cs typeface="Times New Roman"/>
              </a:rPr>
              <a:t>Self-Assessment Feedback</a:t>
            </a:r>
          </a:p>
        </p:txBody>
      </p:sp>
      <p:sp>
        <p:nvSpPr>
          <p:cNvPr id="16386" name="Content Placeholder 2">
            <a:extLst>
              <a:ext uri="{FF2B5EF4-FFF2-40B4-BE49-F238E27FC236}">
                <a16:creationId xmlns:a16="http://schemas.microsoft.com/office/drawing/2014/main" id="{19A0DBFC-51E1-0A99-43DA-22A042EAD3C2}"/>
              </a:ext>
            </a:extLst>
          </p:cNvPr>
          <p:cNvSpPr>
            <a:spLocks noGrp="1" noChangeArrowheads="1"/>
          </p:cNvSpPr>
          <p:nvPr>
            <p:ph idx="1"/>
          </p:nvPr>
        </p:nvSpPr>
        <p:spPr>
          <a:xfrm>
            <a:off x="333153" y="1757994"/>
            <a:ext cx="11664216" cy="4468813"/>
          </a:xfrm>
        </p:spPr>
        <p:txBody>
          <a:bodyPr/>
          <a:lstStyle/>
          <a:p>
            <a:pPr lvl="2" eaLnBrk="1" hangingPunct="1">
              <a:buFont typeface="Wingdings" pitchFamily="2" charset="2"/>
              <a:buChar char="§"/>
            </a:pP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NOVA provides assistance for NOVA members with feedback on your self assessment </a:t>
            </a:r>
          </a:p>
          <a:p>
            <a:pPr lvl="2" eaLnBrk="1" hangingPunct="1">
              <a:buFont typeface="Wingdings" pitchFamily="2" charset="2"/>
              <a:buChar char="§"/>
            </a:pP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Go to the NOVA website https://www.vanurse.org</a:t>
            </a:r>
            <a:endParaRPr lang="en-US" altLang="en-US" sz="2800" dirty="0">
              <a:latin typeface="Arial" panose="020B0604020202020204" pitchFamily="34" charset="0"/>
              <a:ea typeface="MS PGothic" panose="020B0600070205080204" pitchFamily="34" charset="-128"/>
              <a:cs typeface="Arial" panose="020B0604020202020204" pitchFamily="34" charset="0"/>
            </a:endParaRPr>
          </a:p>
          <a:p>
            <a:pPr lvl="3" eaLnBrk="1" hangingPunct="1">
              <a:buFont typeface="Wingdings" pitchFamily="2" charset="2"/>
              <a:buChar char="§"/>
            </a:pP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Click on Education; Click on Mentorship Program; Click on Request Proficiency Help</a:t>
            </a:r>
          </a:p>
          <a:p>
            <a:pPr lvl="3" eaLnBrk="1" hangingPunct="1">
              <a:buFont typeface="Wingdings" pitchFamily="2" charset="2"/>
              <a:buChar char="§"/>
            </a:pPr>
            <a:r>
              <a:rPr lang="en-US" altLang="en-US" sz="3600" dirty="0">
                <a:solidFill>
                  <a:schemeClr val="tx1"/>
                </a:solidFill>
                <a:latin typeface="Arial" panose="020B0604020202020204" pitchFamily="34" charset="0"/>
                <a:ea typeface="MS PGothic" panose="020B0600070205080204" pitchFamily="34" charset="-128"/>
                <a:cs typeface="Arial" panose="020B0604020202020204" pitchFamily="34" charset="0"/>
              </a:rPr>
              <a:t>Complete the form and click submit</a:t>
            </a:r>
          </a:p>
          <a:p>
            <a:pPr lvl="1"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a:p>
            <a:pPr eaLnBrk="1" hangingPunct="1"/>
            <a:endParaRPr lang="en-US" altLang="en-US" dirty="0">
              <a:ea typeface="MS PGothic" panose="020B0600070205080204" pitchFamily="34" charset="-128"/>
              <a:cs typeface="Arial" panose="020B0604020202020204" pitchFamily="34" charset="0"/>
            </a:endParaRPr>
          </a:p>
        </p:txBody>
      </p:sp>
      <p:pic>
        <p:nvPicPr>
          <p:cNvPr id="3" name="Picture 2" descr="A logo with a heart and a letter&#10;&#10;AI-generated content may be incorrect.">
            <a:extLst>
              <a:ext uri="{FF2B5EF4-FFF2-40B4-BE49-F238E27FC236}">
                <a16:creationId xmlns:a16="http://schemas.microsoft.com/office/drawing/2014/main" id="{1F58E228-0AC0-1EBC-AE3F-4B271699A7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27819503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47B6F-E27C-631A-65FA-D284C61C2086}"/>
              </a:ext>
            </a:extLst>
          </p:cNvPr>
          <p:cNvSpPr>
            <a:spLocks noGrp="1"/>
          </p:cNvSpPr>
          <p:nvPr>
            <p:ph type="title"/>
          </p:nvPr>
        </p:nvSpPr>
        <p:spPr>
          <a:xfrm>
            <a:off x="5122985" y="188913"/>
            <a:ext cx="5923955" cy="1154112"/>
          </a:xfrm>
        </p:spPr>
        <p:txBody>
          <a:bodyPr>
            <a:noAutofit/>
          </a:bodyPr>
          <a:lstStyle/>
          <a:p>
            <a:pPr algn="ctr" eaLnBrk="1" fontAlgn="auto" hangingPunct="1">
              <a:spcAft>
                <a:spcPts val="0"/>
              </a:spcAft>
              <a:defRPr/>
            </a:pPr>
            <a:r>
              <a:rPr lang="en-US" sz="5400" b="1">
                <a:solidFill>
                  <a:srgbClr val="000000"/>
                </a:solidFill>
                <a:latin typeface="+mn-lt"/>
                <a:cs typeface="Times New Roman"/>
              </a:rPr>
              <a:t>References</a:t>
            </a:r>
          </a:p>
        </p:txBody>
      </p:sp>
      <p:sp>
        <p:nvSpPr>
          <p:cNvPr id="65538" name="Content Placeholder 2">
            <a:extLst>
              <a:ext uri="{FF2B5EF4-FFF2-40B4-BE49-F238E27FC236}">
                <a16:creationId xmlns:a16="http://schemas.microsoft.com/office/drawing/2014/main" id="{CD90FF12-C8C5-1026-DF98-C79127C48870}"/>
              </a:ext>
            </a:extLst>
          </p:cNvPr>
          <p:cNvSpPr>
            <a:spLocks noGrp="1" noChangeArrowheads="1"/>
          </p:cNvSpPr>
          <p:nvPr>
            <p:ph idx="1"/>
          </p:nvPr>
        </p:nvSpPr>
        <p:spPr>
          <a:xfrm>
            <a:off x="595313" y="1801813"/>
            <a:ext cx="11242675" cy="4705350"/>
          </a:xfrm>
        </p:spPr>
        <p:txBody>
          <a:bodyPr/>
          <a:lstStyle/>
          <a:p>
            <a:pPr eaLnBrk="1" hangingPunct="1">
              <a:buFont typeface="Wingdings" pitchFamily="2" charset="2"/>
              <a:buChar char="§"/>
            </a:pPr>
            <a:r>
              <a:rPr lang="en-US" altLang="en-US" sz="3600">
                <a:solidFill>
                  <a:schemeClr val="tx1"/>
                </a:solidFill>
                <a:latin typeface="Arial" panose="020B0604020202020204" pitchFamily="34" charset="0"/>
                <a:cs typeface="Arial" panose="020B0604020202020204" pitchFamily="34" charset="0"/>
              </a:rPr>
              <a:t>ONS SharePoint dvagov.sharepoint.com/sites/vaons</a:t>
            </a:r>
          </a:p>
          <a:p>
            <a:pPr eaLnBrk="1" hangingPunct="1">
              <a:buFont typeface="Wingdings" pitchFamily="2" charset="2"/>
              <a:buChar char="§"/>
            </a:pPr>
            <a:r>
              <a:rPr lang="en-US" altLang="en-US" sz="3600">
                <a:solidFill>
                  <a:schemeClr val="tx1"/>
                </a:solidFill>
                <a:latin typeface="Arial" panose="020B0604020202020204" pitchFamily="34" charset="0"/>
                <a:cs typeface="Arial" panose="020B0604020202020204" pitchFamily="34" charset="0"/>
              </a:rPr>
              <a:t>Office of the Chief Human Capital Officer (OCHCO) SharePoint</a:t>
            </a:r>
          </a:p>
          <a:p>
            <a:pPr lvl="1" eaLnBrk="1" hangingPunct="1">
              <a:buFont typeface="Wingdings" pitchFamily="2" charset="2"/>
              <a:buChar char="§"/>
            </a:pPr>
            <a:r>
              <a:rPr lang="en-US" altLang="en-US" sz="3600">
                <a:solidFill>
                  <a:schemeClr val="tx1"/>
                </a:solidFill>
                <a:latin typeface="Arial" panose="020B0604020202020204" pitchFamily="34" charset="0"/>
                <a:cs typeface="Arial" panose="020B0604020202020204" pitchFamily="34" charset="0"/>
              </a:rPr>
              <a:t>VA Handbook 5005/160</a:t>
            </a:r>
          </a:p>
          <a:p>
            <a:pPr lvl="1" eaLnBrk="1" hangingPunct="1">
              <a:buFont typeface="Wingdings" pitchFamily="2" charset="2"/>
              <a:buChar char="§"/>
            </a:pPr>
            <a:r>
              <a:rPr lang="en-US" altLang="en-US" sz="3600">
                <a:solidFill>
                  <a:schemeClr val="tx1"/>
                </a:solidFill>
                <a:latin typeface="Arial" panose="020B0604020202020204" pitchFamily="34" charset="0"/>
                <a:cs typeface="Arial" panose="020B0604020202020204" pitchFamily="34" charset="0"/>
              </a:rPr>
              <a:t>VA Handbook 5005/161</a:t>
            </a:r>
          </a:p>
          <a:p>
            <a:pPr lvl="1" eaLnBrk="1" hangingPunct="1">
              <a:buFont typeface="Wingdings" pitchFamily="2" charset="2"/>
              <a:buChar char="§"/>
            </a:pPr>
            <a:r>
              <a:rPr lang="en-US" altLang="en-US" sz="3600">
                <a:solidFill>
                  <a:schemeClr val="tx1"/>
                </a:solidFill>
                <a:latin typeface="Arial" panose="020B0604020202020204" pitchFamily="34" charset="0"/>
                <a:cs typeface="Arial" panose="020B0604020202020204" pitchFamily="34" charset="0"/>
              </a:rPr>
              <a:t>VA Handbook 5007 </a:t>
            </a:r>
          </a:p>
          <a:p>
            <a:pPr lvl="1" eaLnBrk="1" hangingPunct="1">
              <a:buFont typeface="Wingdings" pitchFamily="2" charset="2"/>
              <a:buChar char="§"/>
            </a:pPr>
            <a:r>
              <a:rPr lang="en-US" altLang="en-US" sz="3600">
                <a:solidFill>
                  <a:schemeClr val="tx1"/>
                </a:solidFill>
                <a:latin typeface="Arial" panose="020B0604020202020204" pitchFamily="34" charset="0"/>
                <a:cs typeface="Arial" panose="020B0604020202020204" pitchFamily="34" charset="0"/>
              </a:rPr>
              <a:t>VA Handbook 5013/19</a:t>
            </a:r>
          </a:p>
          <a:p>
            <a:pPr lvl="1" eaLnBrk="1" hangingPunct="1">
              <a:buFont typeface="Wingdings" pitchFamily="2" charset="2"/>
              <a:buChar char="§"/>
            </a:pPr>
            <a:endParaRPr lang="en-US" altLang="en-US" sz="3200"/>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pic>
        <p:nvPicPr>
          <p:cNvPr id="3" name="Picture 2" descr="A logo with a heart and a letter&#10;&#10;AI-generated content may be incorrect.">
            <a:extLst>
              <a:ext uri="{FF2B5EF4-FFF2-40B4-BE49-F238E27FC236}">
                <a16:creationId xmlns:a16="http://schemas.microsoft.com/office/drawing/2014/main" id="{4C107C56-0CDF-CE66-0EA9-492289591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57288-D4E7-9797-3D2A-E2B58AF5FDCB}"/>
            </a:ext>
          </a:extLst>
        </p:cNvPr>
        <p:cNvGrpSpPr/>
        <p:nvPr/>
      </p:nvGrpSpPr>
      <p:grpSpPr>
        <a:xfrm>
          <a:off x="0" y="0"/>
          <a:ext cx="0" cy="0"/>
          <a:chOff x="0" y="0"/>
          <a:chExt cx="0" cy="0"/>
        </a:xfrm>
      </p:grpSpPr>
      <p:sp>
        <p:nvSpPr>
          <p:cNvPr id="65538" name="Content Placeholder 2">
            <a:extLst>
              <a:ext uri="{FF2B5EF4-FFF2-40B4-BE49-F238E27FC236}">
                <a16:creationId xmlns:a16="http://schemas.microsoft.com/office/drawing/2014/main" id="{D960FB6D-5A4F-B114-06C6-0B116005E854}"/>
              </a:ext>
            </a:extLst>
          </p:cNvPr>
          <p:cNvSpPr>
            <a:spLocks noGrp="1" noChangeArrowheads="1"/>
          </p:cNvSpPr>
          <p:nvPr>
            <p:ph idx="1"/>
          </p:nvPr>
        </p:nvSpPr>
        <p:spPr>
          <a:xfrm>
            <a:off x="859316" y="1801813"/>
            <a:ext cx="10978672" cy="3585435"/>
          </a:xfrm>
        </p:spPr>
        <p:txBody>
          <a:bodyPr/>
          <a:lstStyle/>
          <a:p>
            <a:pPr lvl="1" eaLnBrk="1" hangingPunct="1">
              <a:buFont typeface="Wingdings" pitchFamily="2" charset="2"/>
              <a:buChar char="§"/>
            </a:pPr>
            <a:r>
              <a:rPr lang="en-US" altLang="en-US" sz="6000" b="1" dirty="0"/>
              <a:t>Questions?</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pic>
        <p:nvPicPr>
          <p:cNvPr id="3" name="Picture 2" descr="A logo with a heart and a letter&#10;&#10;AI-generated content may be incorrect.">
            <a:extLst>
              <a:ext uri="{FF2B5EF4-FFF2-40B4-BE49-F238E27FC236}">
                <a16:creationId xmlns:a16="http://schemas.microsoft.com/office/drawing/2014/main" id="{58A78747-6F44-6BFD-5627-89BC00E452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65100"/>
            <a:ext cx="4749800" cy="1422400"/>
          </a:xfrm>
          <a:prstGeom prst="rect">
            <a:avLst/>
          </a:prstGeom>
        </p:spPr>
      </p:pic>
    </p:spTree>
    <p:extLst>
      <p:ext uri="{BB962C8B-B14F-4D97-AF65-F5344CB8AC3E}">
        <p14:creationId xmlns:p14="http://schemas.microsoft.com/office/powerpoint/2010/main" val="1607196816"/>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696464"/>
      </a:dk2>
      <a:lt2>
        <a:srgbClr val="E9E5DC"/>
      </a:lt2>
      <a:accent1>
        <a:srgbClr val="000066"/>
      </a:accent1>
      <a:accent2>
        <a:srgbClr val="BE1D02"/>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Evaluating Your Self-Assessment for Promotion to Nurse III" id="{DC4C09AE-9EC2-144D-A4E8-11671A4B4C07}" vid="{5C7174CC-5B3F-7840-9FC6-CE5E707EF8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29113</TotalTime>
  <Words>5108</Words>
  <Application>Microsoft Macintosh PowerPoint</Application>
  <PresentationFormat>Widescreen</PresentationFormat>
  <Paragraphs>470</Paragraphs>
  <Slides>70</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MS PGothic</vt:lpstr>
      <vt:lpstr>Arial</vt:lpstr>
      <vt:lpstr>Arial Black</vt:lpstr>
      <vt:lpstr>Calibri</vt:lpstr>
      <vt:lpstr>Calibri Light</vt:lpstr>
      <vt:lpstr>Times New Roman</vt:lpstr>
      <vt:lpstr>Wingdings</vt:lpstr>
      <vt:lpstr>Retrospect</vt:lpstr>
      <vt:lpstr>Evaluating Your Self-Assessment for Promotion to Nurse III</vt:lpstr>
      <vt:lpstr>Disclosures</vt:lpstr>
      <vt:lpstr>Learning Outcomes</vt:lpstr>
      <vt:lpstr>Proficiency Process</vt:lpstr>
      <vt:lpstr>Promotion Process</vt:lpstr>
      <vt:lpstr>RN Scope of Practice Nurse III</vt:lpstr>
      <vt:lpstr>RN Nurse III  Education and Experience Requirements</vt:lpstr>
      <vt:lpstr>RN Nurse III  Education and Experience Requirements</vt:lpstr>
      <vt:lpstr> Education Waiver</vt:lpstr>
      <vt:lpstr>First Step in Promotion Process</vt:lpstr>
      <vt:lpstr>RN Promotion to Nurse III</vt:lpstr>
      <vt:lpstr>RN Promotion to Nurse III</vt:lpstr>
      <vt:lpstr>RN Promotion to Nurse III</vt:lpstr>
      <vt:lpstr>RN Promotion to Nurse III</vt:lpstr>
      <vt:lpstr>RN Promotion to Nurse III</vt:lpstr>
      <vt:lpstr>Common Elements</vt:lpstr>
      <vt:lpstr>Practice 1</vt:lpstr>
      <vt:lpstr>Practice 1</vt:lpstr>
      <vt:lpstr>Practice 1</vt:lpstr>
      <vt:lpstr>Practice 1</vt:lpstr>
      <vt:lpstr>Practice 1</vt:lpstr>
      <vt:lpstr>Practice 2</vt:lpstr>
      <vt:lpstr>Practice 2</vt:lpstr>
      <vt:lpstr>Practice 2</vt:lpstr>
      <vt:lpstr>Practice 2</vt:lpstr>
      <vt:lpstr>Practice 2</vt:lpstr>
      <vt:lpstr>Veteran/Patient Driven Care 1</vt:lpstr>
      <vt:lpstr>Veteran/Patient Driven Care 1</vt:lpstr>
      <vt:lpstr>Veteran/Patient Driven Care 1</vt:lpstr>
      <vt:lpstr>Veteran/Patient Driven Care 1</vt:lpstr>
      <vt:lpstr>Veteran/Patient Driven Care 1</vt:lpstr>
      <vt:lpstr>Veteran/Patient Driven Care 2</vt:lpstr>
      <vt:lpstr>Veteran/Patient Driven Care 2</vt:lpstr>
      <vt:lpstr>Veteran/Patient Driven Care 2</vt:lpstr>
      <vt:lpstr>Veteran/Patient Driven Care 2</vt:lpstr>
      <vt:lpstr>Veteran/Patient Driven Care 2</vt:lpstr>
      <vt:lpstr>Leadership 1</vt:lpstr>
      <vt:lpstr>Leadership 1</vt:lpstr>
      <vt:lpstr>Leadership 1</vt:lpstr>
      <vt:lpstr>Leadership 1</vt:lpstr>
      <vt:lpstr>Leadership 1</vt:lpstr>
      <vt:lpstr>Leadership 2</vt:lpstr>
      <vt:lpstr>Leadership 2</vt:lpstr>
      <vt:lpstr>Leadership 2</vt:lpstr>
      <vt:lpstr>Leadership 2</vt:lpstr>
      <vt:lpstr>Leadership 2</vt:lpstr>
      <vt:lpstr>Professional Development 1</vt:lpstr>
      <vt:lpstr>Professional Development 1</vt:lpstr>
      <vt:lpstr>Professional Development 1</vt:lpstr>
      <vt:lpstr>Professional Development 1</vt:lpstr>
      <vt:lpstr>Professional Development 1</vt:lpstr>
      <vt:lpstr>Professional Development 2</vt:lpstr>
      <vt:lpstr>Professional Development 2</vt:lpstr>
      <vt:lpstr>Professional Development 2</vt:lpstr>
      <vt:lpstr>Professional Development 2</vt:lpstr>
      <vt:lpstr>Professional Development 2</vt:lpstr>
      <vt:lpstr>Evidence-Based Practice/Research 1</vt:lpstr>
      <vt:lpstr>Evidence-Based Practice/Research 1</vt:lpstr>
      <vt:lpstr>Evidence-Based Practice/Research 1</vt:lpstr>
      <vt:lpstr>Evidence-Based Practice/Research 1</vt:lpstr>
      <vt:lpstr>Evidence-Based Practice/Research 1</vt:lpstr>
      <vt:lpstr>Evidence-Based Practice/Research 2</vt:lpstr>
      <vt:lpstr>Evidence-Based Practice/Research 2</vt:lpstr>
      <vt:lpstr>Evidence-Based Practice/Research 2</vt:lpstr>
      <vt:lpstr>Evidence-Based Practice/Research 2</vt:lpstr>
      <vt:lpstr>Evidence-Based Practice/Research 2</vt:lpstr>
      <vt:lpstr>Common Elements</vt:lpstr>
      <vt:lpstr>Self-Assessment Feedback</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NOVA</dc:title>
  <dc:creator>Teresa</dc:creator>
  <cp:lastModifiedBy>Nancy Claflin</cp:lastModifiedBy>
  <cp:revision>487</cp:revision>
  <cp:lastPrinted>2015-06-02T19:48:44Z</cp:lastPrinted>
  <dcterms:created xsi:type="dcterms:W3CDTF">2015-05-28T19:23:14Z</dcterms:created>
  <dcterms:modified xsi:type="dcterms:W3CDTF">2026-10-18T21:33:36Z</dcterms:modified>
</cp:coreProperties>
</file>