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Open Sans Light"/>
      <p:regular r:id="rId20"/>
      <p:bold r:id="rId21"/>
      <p:italic r:id="rId22"/>
      <p:boldItalic r:id="rId23"/>
    </p:embeddedFon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iOfmx+gR5dETKpWlPrEzEeAIMd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regular.fntdata"/><Relationship Id="rId22" Type="http://schemas.openxmlformats.org/officeDocument/2006/relationships/font" Target="fonts/OpenSansLight-italic.fntdata"/><Relationship Id="rId21" Type="http://schemas.openxmlformats.org/officeDocument/2006/relationships/font" Target="fonts/OpenSansLight-bold.fntdata"/><Relationship Id="rId24" Type="http://schemas.openxmlformats.org/officeDocument/2006/relationships/font" Target="fonts/OpenSans-regular.fntdata"/><Relationship Id="rId23" Type="http://schemas.openxmlformats.org/officeDocument/2006/relationships/font" Target="fonts/OpenSansLigh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8" Type="http://customschemas.google.com/relationships/presentationmetadata" Target="metadata"/><Relationship Id="rId27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055" lvl="0" marL="228055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0" name="Google Shape;220;p13:notes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4:notes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/>
          <p:nvPr/>
        </p:nvSpPr>
        <p:spPr>
          <a:xfrm>
            <a:off x="0" y="1558422"/>
            <a:ext cx="12192000" cy="4481526"/>
          </a:xfrm>
          <a:prstGeom prst="rect">
            <a:avLst/>
          </a:prstGeom>
          <a:gradFill>
            <a:gsLst>
              <a:gs pos="0">
                <a:schemeClr val="accent1"/>
              </a:gs>
              <a:gs pos="57000">
                <a:schemeClr val="accent1"/>
              </a:gs>
              <a:gs pos="100000">
                <a:srgbClr val="7FD6FF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7"/>
          <p:cNvSpPr/>
          <p:nvPr/>
        </p:nvSpPr>
        <p:spPr>
          <a:xfrm>
            <a:off x="-1" y="0"/>
            <a:ext cx="7513983" cy="6039948"/>
          </a:xfrm>
          <a:prstGeom prst="rect">
            <a:avLst/>
          </a:prstGeom>
          <a:gradFill>
            <a:gsLst>
              <a:gs pos="0">
                <a:srgbClr val="002445"/>
              </a:gs>
              <a:gs pos="50000">
                <a:srgbClr val="003465"/>
              </a:gs>
              <a:gs pos="100000">
                <a:srgbClr val="003F79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Google Shape;1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35644" y="2415275"/>
            <a:ext cx="4434695" cy="310428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7"/>
          <p:cNvSpPr txBox="1"/>
          <p:nvPr>
            <p:ph type="ctrTitle"/>
          </p:nvPr>
        </p:nvSpPr>
        <p:spPr>
          <a:xfrm>
            <a:off x="363615" y="1558421"/>
            <a:ext cx="6864122" cy="24089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 Light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" type="subTitle"/>
          </p:nvPr>
        </p:nvSpPr>
        <p:spPr>
          <a:xfrm>
            <a:off x="363615" y="4052406"/>
            <a:ext cx="6864122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b="0" i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1" name="Google Shape;21;p17"/>
          <p:cNvSpPr/>
          <p:nvPr/>
        </p:nvSpPr>
        <p:spPr>
          <a:xfrm>
            <a:off x="0" y="6069638"/>
            <a:ext cx="12192000" cy="67555"/>
          </a:xfrm>
          <a:prstGeom prst="rect">
            <a:avLst/>
          </a:prstGeom>
          <a:gradFill>
            <a:gsLst>
              <a:gs pos="0">
                <a:schemeClr val="accent4"/>
              </a:gs>
              <a:gs pos="78000">
                <a:schemeClr val="accent3"/>
              </a:gs>
              <a:gs pos="100000">
                <a:schemeClr val="accent3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7"/>
          <p:cNvSpPr/>
          <p:nvPr/>
        </p:nvSpPr>
        <p:spPr>
          <a:xfrm>
            <a:off x="0" y="1491722"/>
            <a:ext cx="12192000" cy="365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7"/>
          <p:cNvSpPr txBox="1"/>
          <p:nvPr>
            <p:ph idx="10" type="dt"/>
          </p:nvPr>
        </p:nvSpPr>
        <p:spPr>
          <a:xfrm>
            <a:off x="363615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2" type="sldNum"/>
          </p:nvPr>
        </p:nvSpPr>
        <p:spPr>
          <a:xfrm>
            <a:off x="10425716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" name="Google Shape;2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9447" y="227697"/>
            <a:ext cx="4567088" cy="1060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/>
          <p:nvPr/>
        </p:nvSpPr>
        <p:spPr>
          <a:xfrm rot="10800000">
            <a:off x="0" y="-1"/>
            <a:ext cx="12192000" cy="1763953"/>
          </a:xfrm>
          <a:prstGeom prst="rect">
            <a:avLst/>
          </a:prstGeom>
          <a:gradFill>
            <a:gsLst>
              <a:gs pos="0">
                <a:srgbClr val="003F79"/>
              </a:gs>
              <a:gs pos="50000">
                <a:srgbClr val="003465"/>
              </a:gs>
              <a:gs pos="100000">
                <a:srgbClr val="002445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8"/>
          <p:cNvSpPr/>
          <p:nvPr/>
        </p:nvSpPr>
        <p:spPr>
          <a:xfrm rot="10800000">
            <a:off x="0" y="1791137"/>
            <a:ext cx="12192000" cy="36576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" type="body"/>
          </p:nvPr>
        </p:nvSpPr>
        <p:spPr>
          <a:xfrm>
            <a:off x="838200" y="195502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with Bullets">
  <p:cSld name="2_Title with Bulle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/>
          <p:nvPr/>
        </p:nvSpPr>
        <p:spPr>
          <a:xfrm>
            <a:off x="0" y="0"/>
            <a:ext cx="4773168" cy="6858000"/>
          </a:xfrm>
          <a:prstGeom prst="rect">
            <a:avLst/>
          </a:prstGeom>
          <a:gradFill>
            <a:gsLst>
              <a:gs pos="0">
                <a:srgbClr val="002445"/>
              </a:gs>
              <a:gs pos="50000">
                <a:srgbClr val="003465"/>
              </a:gs>
              <a:gs pos="100000">
                <a:srgbClr val="003F79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9"/>
          <p:cNvSpPr txBox="1"/>
          <p:nvPr>
            <p:ph idx="1" type="body"/>
          </p:nvPr>
        </p:nvSpPr>
        <p:spPr>
          <a:xfrm>
            <a:off x="5183188" y="681150"/>
            <a:ext cx="6172200" cy="5036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8" name="Google Shape;38;p19"/>
          <p:cNvSpPr txBox="1"/>
          <p:nvPr>
            <p:ph type="title"/>
          </p:nvPr>
        </p:nvSpPr>
        <p:spPr>
          <a:xfrm>
            <a:off x="526916" y="681150"/>
            <a:ext cx="3932237" cy="67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2" type="body"/>
          </p:nvPr>
        </p:nvSpPr>
        <p:spPr>
          <a:xfrm>
            <a:off x="526916" y="1523206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1" i="0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0" name="Google Shape;40;p19"/>
          <p:cNvSpPr txBox="1"/>
          <p:nvPr>
            <p:ph idx="10" type="dt"/>
          </p:nvPr>
        </p:nvSpPr>
        <p:spPr>
          <a:xfrm>
            <a:off x="526916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9"/>
          <p:cNvSpPr txBox="1"/>
          <p:nvPr>
            <p:ph idx="11" type="ftr"/>
          </p:nvPr>
        </p:nvSpPr>
        <p:spPr>
          <a:xfrm>
            <a:off x="5183188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l Slide">
  <p:cSld name="General Slide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/>
          <p:nvPr/>
        </p:nvSpPr>
        <p:spPr>
          <a:xfrm rot="10800000">
            <a:off x="0" y="-2"/>
            <a:ext cx="1362457" cy="6858001"/>
          </a:xfrm>
          <a:prstGeom prst="rect">
            <a:avLst/>
          </a:prstGeom>
          <a:gradFill>
            <a:gsLst>
              <a:gs pos="0">
                <a:srgbClr val="003F79"/>
              </a:gs>
              <a:gs pos="50000">
                <a:srgbClr val="003465"/>
              </a:gs>
              <a:gs pos="100000">
                <a:srgbClr val="002445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0"/>
          <p:cNvSpPr/>
          <p:nvPr/>
        </p:nvSpPr>
        <p:spPr>
          <a:xfrm>
            <a:off x="0" y="0"/>
            <a:ext cx="1362457" cy="6858000"/>
          </a:xfrm>
          <a:prstGeom prst="rect">
            <a:avLst/>
          </a:prstGeom>
          <a:gradFill>
            <a:gsLst>
              <a:gs pos="0">
                <a:srgbClr val="002445"/>
              </a:gs>
              <a:gs pos="50000">
                <a:srgbClr val="003465"/>
              </a:gs>
              <a:gs pos="100000">
                <a:srgbClr val="003F79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0"/>
          <p:cNvSpPr/>
          <p:nvPr/>
        </p:nvSpPr>
        <p:spPr>
          <a:xfrm>
            <a:off x="0" y="0"/>
            <a:ext cx="1362457" cy="6858000"/>
          </a:xfrm>
          <a:prstGeom prst="rect">
            <a:avLst/>
          </a:prstGeom>
          <a:gradFill>
            <a:gsLst>
              <a:gs pos="0">
                <a:srgbClr val="002445"/>
              </a:gs>
              <a:gs pos="50000">
                <a:srgbClr val="003465"/>
              </a:gs>
              <a:gs pos="100000">
                <a:srgbClr val="003F79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0"/>
          <p:cNvSpPr txBox="1"/>
          <p:nvPr>
            <p:ph type="title"/>
          </p:nvPr>
        </p:nvSpPr>
        <p:spPr>
          <a:xfrm rot="-5400000">
            <a:off x="-1982573" y="3430613"/>
            <a:ext cx="5327602" cy="112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" type="body"/>
          </p:nvPr>
        </p:nvSpPr>
        <p:spPr>
          <a:xfrm>
            <a:off x="1676400" y="1379151"/>
            <a:ext cx="994533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20"/>
          <p:cNvSpPr/>
          <p:nvPr/>
        </p:nvSpPr>
        <p:spPr>
          <a:xfrm rot="10800000">
            <a:off x="374610" y="798079"/>
            <a:ext cx="11247120" cy="36576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0"/>
          <p:cNvSpPr txBox="1"/>
          <p:nvPr>
            <p:ph idx="10" type="dt"/>
          </p:nvPr>
        </p:nvSpPr>
        <p:spPr>
          <a:xfrm>
            <a:off x="16764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1" type="ftr"/>
          </p:nvPr>
        </p:nvSpPr>
        <p:spPr>
          <a:xfrm>
            <a:off x="4541085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2" type="sldNum"/>
          </p:nvPr>
        </p:nvSpPr>
        <p:spPr>
          <a:xfrm>
            <a:off x="10128207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Slide">
  <p:cSld name="Timeline Slide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21"/>
          <p:cNvCxnSpPr/>
          <p:nvPr/>
        </p:nvCxnSpPr>
        <p:spPr>
          <a:xfrm>
            <a:off x="5263082" y="889549"/>
            <a:ext cx="500743" cy="0"/>
          </a:xfrm>
          <a:prstGeom prst="straightConnector1">
            <a:avLst/>
          </a:prstGeom>
          <a:noFill/>
          <a:ln cap="flat" cmpd="sng" w="98425">
            <a:solidFill>
              <a:schemeClr val="accent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5" name="Google Shape;55;p21"/>
          <p:cNvCxnSpPr/>
          <p:nvPr/>
        </p:nvCxnSpPr>
        <p:spPr>
          <a:xfrm>
            <a:off x="5263082" y="2891969"/>
            <a:ext cx="500743" cy="0"/>
          </a:xfrm>
          <a:prstGeom prst="straightConnector1">
            <a:avLst/>
          </a:prstGeom>
          <a:noFill/>
          <a:ln cap="flat" cmpd="sng" w="98425">
            <a:solidFill>
              <a:schemeClr val="accent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6" name="Google Shape;56;p21"/>
          <p:cNvCxnSpPr/>
          <p:nvPr/>
        </p:nvCxnSpPr>
        <p:spPr>
          <a:xfrm>
            <a:off x="5263082" y="4894389"/>
            <a:ext cx="500743" cy="0"/>
          </a:xfrm>
          <a:prstGeom prst="straightConnector1">
            <a:avLst/>
          </a:prstGeom>
          <a:noFill/>
          <a:ln cap="flat" cmpd="sng" w="98425">
            <a:solidFill>
              <a:schemeClr val="accent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7" name="Google Shape;57;p21"/>
          <p:cNvSpPr/>
          <p:nvPr/>
        </p:nvSpPr>
        <p:spPr>
          <a:xfrm>
            <a:off x="0" y="0"/>
            <a:ext cx="4773168" cy="6858000"/>
          </a:xfrm>
          <a:prstGeom prst="rect">
            <a:avLst/>
          </a:prstGeom>
          <a:gradFill>
            <a:gsLst>
              <a:gs pos="0">
                <a:srgbClr val="002445"/>
              </a:gs>
              <a:gs pos="76000">
                <a:srgbClr val="003465"/>
              </a:gs>
              <a:gs pos="100000">
                <a:srgbClr val="003F79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1"/>
          <p:cNvSpPr txBox="1"/>
          <p:nvPr>
            <p:ph idx="1" type="body"/>
          </p:nvPr>
        </p:nvSpPr>
        <p:spPr>
          <a:xfrm>
            <a:off x="5760650" y="681150"/>
            <a:ext cx="5582540" cy="153152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2" type="body"/>
          </p:nvPr>
        </p:nvSpPr>
        <p:spPr>
          <a:xfrm>
            <a:off x="5760650" y="2683570"/>
            <a:ext cx="5582540" cy="14908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3" type="body"/>
          </p:nvPr>
        </p:nvSpPr>
        <p:spPr>
          <a:xfrm>
            <a:off x="5760650" y="4685990"/>
            <a:ext cx="5582540" cy="14908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21"/>
          <p:cNvSpPr txBox="1"/>
          <p:nvPr>
            <p:ph type="title"/>
          </p:nvPr>
        </p:nvSpPr>
        <p:spPr>
          <a:xfrm>
            <a:off x="526916" y="681150"/>
            <a:ext cx="3932237" cy="67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1"/>
          <p:cNvSpPr txBox="1"/>
          <p:nvPr>
            <p:ph idx="4" type="body"/>
          </p:nvPr>
        </p:nvSpPr>
        <p:spPr>
          <a:xfrm>
            <a:off x="526916" y="1523206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1" i="0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21"/>
          <p:cNvSpPr txBox="1"/>
          <p:nvPr>
            <p:ph idx="10" type="dt"/>
          </p:nvPr>
        </p:nvSpPr>
        <p:spPr>
          <a:xfrm>
            <a:off x="526916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1" type="ftr"/>
          </p:nvPr>
        </p:nvSpPr>
        <p:spPr>
          <a:xfrm>
            <a:off x="576065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1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/>
          <p:nvPr/>
        </p:nvSpPr>
        <p:spPr>
          <a:xfrm>
            <a:off x="1" y="-2"/>
            <a:ext cx="6096000" cy="6858001"/>
          </a:xfrm>
          <a:prstGeom prst="rect">
            <a:avLst/>
          </a:prstGeom>
          <a:solidFill>
            <a:schemeClr val="accent5">
              <a:alpha val="7647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560882" y="2065467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2" type="body"/>
          </p:nvPr>
        </p:nvSpPr>
        <p:spPr>
          <a:xfrm>
            <a:off x="6449518" y="2065467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2"/>
          <p:cNvSpPr txBox="1"/>
          <p:nvPr/>
        </p:nvSpPr>
        <p:spPr>
          <a:xfrm>
            <a:off x="6444521" y="604967"/>
            <a:ext cx="5181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 Light"/>
              <a:buNone/>
            </a:pPr>
            <a:r>
              <a:rPr b="0" i="0" lang="en-US" sz="4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Click to edit Master title style</a:t>
            </a:r>
            <a:endParaRPr/>
          </a:p>
        </p:txBody>
      </p:sp>
      <p:sp>
        <p:nvSpPr>
          <p:cNvPr id="71" name="Google Shape;71;p22"/>
          <p:cNvSpPr txBox="1"/>
          <p:nvPr/>
        </p:nvSpPr>
        <p:spPr>
          <a:xfrm>
            <a:off x="568377" y="604967"/>
            <a:ext cx="5181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 Light"/>
              <a:buNone/>
            </a:pPr>
            <a:r>
              <a:rPr b="0" i="0" lang="en-US" sz="4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Click to edit Master title style</a:t>
            </a:r>
            <a:endParaRPr/>
          </a:p>
        </p:txBody>
      </p:sp>
      <p:sp>
        <p:nvSpPr>
          <p:cNvPr id="72" name="Google Shape;72;p22"/>
          <p:cNvSpPr txBox="1"/>
          <p:nvPr>
            <p:ph idx="10" type="dt"/>
          </p:nvPr>
        </p:nvSpPr>
        <p:spPr>
          <a:xfrm>
            <a:off x="560882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1" type="ftr"/>
          </p:nvPr>
        </p:nvSpPr>
        <p:spPr>
          <a:xfrm>
            <a:off x="6444521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10609729" y="6340475"/>
            <a:ext cx="999446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/>
          <p:nvPr/>
        </p:nvSpPr>
        <p:spPr>
          <a:xfrm>
            <a:off x="0" y="0"/>
            <a:ext cx="12192000" cy="6039947"/>
          </a:xfrm>
          <a:prstGeom prst="rect">
            <a:avLst/>
          </a:prstGeom>
          <a:gradFill>
            <a:gsLst>
              <a:gs pos="0">
                <a:srgbClr val="002445"/>
              </a:gs>
              <a:gs pos="50000">
                <a:srgbClr val="003465"/>
              </a:gs>
              <a:gs pos="100000">
                <a:srgbClr val="003F79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3"/>
          <p:cNvSpPr txBox="1"/>
          <p:nvPr>
            <p:ph type="ctrTitle"/>
          </p:nvPr>
        </p:nvSpPr>
        <p:spPr>
          <a:xfrm>
            <a:off x="385966" y="1558421"/>
            <a:ext cx="11420068" cy="24089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 Light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" type="subTitle"/>
          </p:nvPr>
        </p:nvSpPr>
        <p:spPr>
          <a:xfrm>
            <a:off x="385966" y="4052406"/>
            <a:ext cx="11420068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9" name="Google Shape;79;p23"/>
          <p:cNvSpPr/>
          <p:nvPr/>
        </p:nvSpPr>
        <p:spPr>
          <a:xfrm>
            <a:off x="0" y="6069638"/>
            <a:ext cx="12192000" cy="67555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3"/>
          <p:cNvSpPr txBox="1"/>
          <p:nvPr>
            <p:ph idx="10" type="dt"/>
          </p:nvPr>
        </p:nvSpPr>
        <p:spPr>
          <a:xfrm>
            <a:off x="385966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2" type="sldNum"/>
          </p:nvPr>
        </p:nvSpPr>
        <p:spPr>
          <a:xfrm>
            <a:off x="10403365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3" name="Google Shape;83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79974" y="25757"/>
            <a:ext cx="4870831" cy="144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/>
          <p:nvPr/>
        </p:nvSpPr>
        <p:spPr>
          <a:xfrm>
            <a:off x="0" y="10835"/>
            <a:ext cx="12192000" cy="883090"/>
          </a:xfrm>
          <a:prstGeom prst="rect">
            <a:avLst/>
          </a:prstGeom>
          <a:solidFill>
            <a:srgbClr val="112E51"/>
          </a:solidFill>
          <a:ln cap="flat" cmpd="sng" w="12700">
            <a:solidFill>
              <a:srgbClr val="112E5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4"/>
          <p:cNvSpPr/>
          <p:nvPr/>
        </p:nvSpPr>
        <p:spPr>
          <a:xfrm>
            <a:off x="0" y="893927"/>
            <a:ext cx="12192000" cy="275901"/>
          </a:xfrm>
          <a:prstGeom prst="rect">
            <a:avLst/>
          </a:prstGeom>
          <a:solidFill>
            <a:srgbClr val="981B1E"/>
          </a:solidFill>
          <a:ln cap="flat" cmpd="sng" w="12700">
            <a:solidFill>
              <a:srgbClr val="981B1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close up of a sign&#10;&#10;Description automatically generated" id="88" name="Google Shape;88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96744" y="6056482"/>
            <a:ext cx="1949329" cy="68433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4"/>
          <p:cNvSpPr txBox="1"/>
          <p:nvPr>
            <p:ph idx="2" type="body"/>
          </p:nvPr>
        </p:nvSpPr>
        <p:spPr>
          <a:xfrm>
            <a:off x="128797" y="210348"/>
            <a:ext cx="11934407" cy="8239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  <a:defRPr b="1" sz="3600"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2"/>
            </a:gs>
            <a:gs pos="88000">
              <a:schemeClr val="lt1"/>
            </a:gs>
            <a:gs pos="100000">
              <a:schemeClr val="lt1"/>
            </a:gs>
          </a:gsLst>
          <a:lin ang="162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 Light"/>
              <a:buNone/>
              <a:defRPr b="0" i="0" sz="5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16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9.png"/><Relationship Id="rId5" Type="http://schemas.openxmlformats.org/officeDocument/2006/relationships/image" Target="../media/image10.jp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Relationship Id="rId7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jpg"/><Relationship Id="rId4" Type="http://schemas.openxmlformats.org/officeDocument/2006/relationships/image" Target="../media/image23.jpg"/><Relationship Id="rId5" Type="http://schemas.openxmlformats.org/officeDocument/2006/relationships/image" Target="../media/image24.png"/><Relationship Id="rId6" Type="http://schemas.openxmlformats.org/officeDocument/2006/relationships/image" Target="../media/image27.jpg"/><Relationship Id="rId7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>
            <p:ph type="ctrTitle"/>
          </p:nvPr>
        </p:nvSpPr>
        <p:spPr>
          <a:xfrm>
            <a:off x="363615" y="1558421"/>
            <a:ext cx="6864122" cy="24089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 Light"/>
              <a:buNone/>
            </a:pPr>
            <a:r>
              <a:rPr lang="en-US"/>
              <a:t>NOVA</a:t>
            </a:r>
            <a:br>
              <a:rPr lang="en-US"/>
            </a:br>
            <a:r>
              <a:rPr lang="en-US"/>
              <a:t>VISN 1 RISE Update</a:t>
            </a:r>
            <a:br>
              <a:rPr lang="en-US"/>
            </a:br>
            <a:endParaRPr/>
          </a:p>
        </p:txBody>
      </p:sp>
      <p:sp>
        <p:nvSpPr>
          <p:cNvPr id="95" name="Google Shape;95;p1"/>
          <p:cNvSpPr txBox="1"/>
          <p:nvPr>
            <p:ph idx="1" type="subTitle"/>
          </p:nvPr>
        </p:nvSpPr>
        <p:spPr>
          <a:xfrm>
            <a:off x="363615" y="4052406"/>
            <a:ext cx="6864122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October 22, 2026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Brett Rusch, MD; HSA 1.1 Director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Representing Ryan Lilly, VISN 1 Network Director</a:t>
            </a:r>
            <a:endParaRPr/>
          </a:p>
        </p:txBody>
      </p:sp>
      <p:sp>
        <p:nvSpPr>
          <p:cNvPr id="96" name="Google Shape;96;p1"/>
          <p:cNvSpPr txBox="1"/>
          <p:nvPr>
            <p:ph idx="10" type="dt"/>
          </p:nvPr>
        </p:nvSpPr>
        <p:spPr>
          <a:xfrm>
            <a:off x="363615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97" name="Google Shape;97;p1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"/>
          <p:cNvSpPr txBox="1"/>
          <p:nvPr>
            <p:ph idx="12" type="sldNum"/>
          </p:nvPr>
        </p:nvSpPr>
        <p:spPr>
          <a:xfrm>
            <a:off x="10425716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Open Sans Light"/>
              <a:buNone/>
            </a:pPr>
            <a:r>
              <a:rPr lang="en-US"/>
              <a:t>RISE (Restructure for Impact &amp; </a:t>
            </a:r>
            <a:br>
              <a:rPr lang="en-US"/>
            </a:br>
            <a:r>
              <a:rPr lang="en-US"/>
              <a:t>Sustainability Effort)</a:t>
            </a:r>
            <a:endParaRPr/>
          </a:p>
        </p:txBody>
      </p:sp>
      <p:sp>
        <p:nvSpPr>
          <p:cNvPr id="104" name="Google Shape;104;p2"/>
          <p:cNvSpPr txBox="1"/>
          <p:nvPr>
            <p:ph idx="1" type="body"/>
          </p:nvPr>
        </p:nvSpPr>
        <p:spPr>
          <a:xfrm>
            <a:off x="838200" y="195502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b="1" lang="en-US"/>
              <a:t>GOAL: </a:t>
            </a:r>
            <a:r>
              <a:rPr lang="en-US"/>
              <a:t>To increase efficiency and improve the quality of care provided to Veterans by aligning with the President’s objectives stated in Executive Order 14210.</a:t>
            </a:r>
            <a:endParaRPr/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b="1" lang="en-US"/>
              <a:t>SCOPE: </a:t>
            </a:r>
            <a:r>
              <a:rPr lang="en-US"/>
              <a:t>The restructure includes VHA Central Office for policy and governance, Operations Centers and VISNs for oversight and implementation, and 139 Health Care Systems for direct patient care.</a:t>
            </a:r>
            <a:endParaRPr/>
          </a:p>
        </p:txBody>
      </p:sp>
      <p:sp>
        <p:nvSpPr>
          <p:cNvPr id="105" name="Google Shape;105;p2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06" name="Google Shape;106;p2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2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RISE Will: </a:t>
            </a:r>
            <a:endParaRPr/>
          </a:p>
        </p:txBody>
      </p:sp>
      <p:sp>
        <p:nvSpPr>
          <p:cNvPr id="113" name="Google Shape;113;p3"/>
          <p:cNvSpPr txBox="1"/>
          <p:nvPr>
            <p:ph idx="1" type="body"/>
          </p:nvPr>
        </p:nvSpPr>
        <p:spPr>
          <a:xfrm>
            <a:off x="838200" y="195502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b="1" lang="en-US" sz="3600"/>
              <a:t>Enhance Veteran care by </a:t>
            </a:r>
            <a:r>
              <a:rPr lang="en-US" sz="3600"/>
              <a:t>functionally aligning the organization to improve quality and safety, ensure seamless coordination between direct and community‑based services, and drive better health outcomes. </a:t>
            </a:r>
            <a:endParaRPr/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4" name="Google Shape;114;p3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15" name="Google Shape;115;p3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" name="Google Shape;116;p3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RISE Will: </a:t>
            </a:r>
            <a:endParaRPr/>
          </a:p>
        </p:txBody>
      </p:sp>
      <p:sp>
        <p:nvSpPr>
          <p:cNvPr id="122" name="Google Shape;122;p4"/>
          <p:cNvSpPr txBox="1"/>
          <p:nvPr>
            <p:ph idx="1" type="body"/>
          </p:nvPr>
        </p:nvSpPr>
        <p:spPr>
          <a:xfrm>
            <a:off x="838200" y="195502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b="1" lang="en-US" sz="3600"/>
              <a:t>Strengthen operational consistency by </a:t>
            </a:r>
            <a:r>
              <a:rPr lang="en-US" sz="3600"/>
              <a:t>establishing a unified governance and planning framework that reduces conflicting guidance and standardizes implementation of clinical and business operations across all Department of Veterans Affairs (VA) health systems. </a:t>
            </a:r>
            <a:endParaRPr/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3" name="Google Shape;123;p4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24" name="Google Shape;124;p4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4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RISE Will:</a:t>
            </a:r>
            <a:endParaRPr/>
          </a:p>
        </p:txBody>
      </p:sp>
      <p:sp>
        <p:nvSpPr>
          <p:cNvPr id="131" name="Google Shape;131;p5"/>
          <p:cNvSpPr txBox="1"/>
          <p:nvPr>
            <p:ph idx="1" type="body"/>
          </p:nvPr>
        </p:nvSpPr>
        <p:spPr>
          <a:xfrm>
            <a:off x="838200" y="195502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b="1" lang="en-US" sz="3600"/>
              <a:t>Increase market</a:t>
            </a:r>
            <a:r>
              <a:rPr lang="en-US" sz="3600"/>
              <a:t>‑</a:t>
            </a:r>
            <a:r>
              <a:rPr b="1" lang="en-US" sz="3600"/>
              <a:t>level agility by </a:t>
            </a:r>
            <a:r>
              <a:rPr lang="en-US" sz="3600"/>
              <a:t>breaking down communication and decision‑making silos so VHA can respond to regional and local needs, adapt to emerging health care trends, and integrate new technologies faster. </a:t>
            </a:r>
            <a:endParaRPr/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2" name="Google Shape;132;p5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33" name="Google Shape;133;p5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" name="Google Shape;134;p5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RISE Will: </a:t>
            </a:r>
            <a:endParaRPr/>
          </a:p>
        </p:txBody>
      </p:sp>
      <p:sp>
        <p:nvSpPr>
          <p:cNvPr id="140" name="Google Shape;140;p6"/>
          <p:cNvSpPr txBox="1"/>
          <p:nvPr>
            <p:ph idx="1" type="body"/>
          </p:nvPr>
        </p:nvSpPr>
        <p:spPr>
          <a:xfrm>
            <a:off x="838200" y="195502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b="1" lang="en-US" sz="3600"/>
              <a:t>Focus on care delivery by </a:t>
            </a:r>
            <a:r>
              <a:rPr lang="en-US" sz="3600"/>
              <a:t>streamlining operations and eliminating unnecessary bureaucracy so resources can be redirected to frontline care – improving the quality, timeliness, and consistency of services delivered to Veterans. </a:t>
            </a:r>
            <a:endParaRPr/>
          </a:p>
        </p:txBody>
      </p:sp>
      <p:sp>
        <p:nvSpPr>
          <p:cNvPr id="141" name="Google Shape;141;p6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42" name="Google Shape;142;p6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143;p6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VHA Future State</a:t>
            </a:r>
            <a:endParaRPr/>
          </a:p>
        </p:txBody>
      </p:sp>
      <p:sp>
        <p:nvSpPr>
          <p:cNvPr id="149" name="Google Shape;149;p7"/>
          <p:cNvSpPr txBox="1"/>
          <p:nvPr>
            <p:ph idx="1" type="body"/>
          </p:nvPr>
        </p:nvSpPr>
        <p:spPr>
          <a:xfrm>
            <a:off x="838200" y="195502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Char char="•"/>
            </a:pPr>
            <a:r>
              <a:rPr b="1" lang="en-US" sz="3600"/>
              <a:t>Central Office (Policy): </a:t>
            </a:r>
            <a:r>
              <a:rPr lang="en-US" sz="3600"/>
              <a:t>Responsible for governance, strategy, compliance, and national programs.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Char char="•"/>
            </a:pPr>
            <a:r>
              <a:rPr b="1" lang="en-US" sz="3600"/>
              <a:t>Operations Centers (Implementation): </a:t>
            </a:r>
            <a:r>
              <a:rPr lang="en-US" sz="3600"/>
              <a:t>Overseeing enterprise care capacity, policy execution, and operational coordination.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Char char="•"/>
            </a:pPr>
            <a:r>
              <a:rPr b="1" lang="en-US" sz="3600"/>
              <a:t>Health Care Systems (Execution): </a:t>
            </a:r>
            <a:r>
              <a:rPr lang="en-US" sz="3600"/>
              <a:t>Delivering direct care at over 1,700 sites with greater autonomy and reduced administrative burden </a:t>
            </a:r>
            <a:endParaRPr/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0" name="Google Shape;150;p7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51" name="Google Shape;151;p7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7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VISN Restructure</a:t>
            </a:r>
            <a:endParaRPr/>
          </a:p>
        </p:txBody>
      </p:sp>
      <p:pic>
        <p:nvPicPr>
          <p:cNvPr id="158" name="Google Shape;158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8067" y="1955800"/>
            <a:ext cx="7655865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8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60" name="Google Shape;160;p8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8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HSA Restructure</a:t>
            </a:r>
            <a:endParaRPr/>
          </a:p>
        </p:txBody>
      </p:sp>
      <p:pic>
        <p:nvPicPr>
          <p:cNvPr id="167" name="Google Shape;167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2563" y="1955800"/>
            <a:ext cx="6946873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69" name="Google Shape;169;p9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9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"/>
          <p:cNvSpPr txBox="1"/>
          <p:nvPr>
            <p:ph type="title"/>
          </p:nvPr>
        </p:nvSpPr>
        <p:spPr>
          <a:xfrm>
            <a:off x="526916" y="681150"/>
            <a:ext cx="3932237" cy="67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Light"/>
              <a:buNone/>
            </a:pPr>
            <a:r>
              <a:rPr b="1" lang="en-US" sz="2600"/>
              <a:t>What is the new VISN 1?</a:t>
            </a:r>
            <a:endParaRPr/>
          </a:p>
        </p:txBody>
      </p:sp>
      <p:sp>
        <p:nvSpPr>
          <p:cNvPr id="176" name="Google Shape;176;p10"/>
          <p:cNvSpPr txBox="1"/>
          <p:nvPr>
            <p:ph idx="2" type="body"/>
          </p:nvPr>
        </p:nvSpPr>
        <p:spPr>
          <a:xfrm>
            <a:off x="526916" y="1523206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Comprised of legacy VISNs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1, 2, 4, 5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Includes 12 states and DC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32 Medical Centers, 43 campuses, and 141 CBOCs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1a Facilities- 7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1b Facilities- 11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1c Facilities- 11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2 Facilities- 3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3 Facilities- 11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77" name="Google Shape;177;p10"/>
          <p:cNvSpPr txBox="1"/>
          <p:nvPr>
            <p:ph idx="10" type="dt"/>
          </p:nvPr>
        </p:nvSpPr>
        <p:spPr>
          <a:xfrm>
            <a:off x="526916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78" name="Google Shape;178;p10"/>
          <p:cNvSpPr txBox="1"/>
          <p:nvPr>
            <p:ph idx="11" type="ftr"/>
          </p:nvPr>
        </p:nvSpPr>
        <p:spPr>
          <a:xfrm>
            <a:off x="5183188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PRE-DECISIONAL | Internal Use Only</a:t>
            </a:r>
            <a:endParaRPr/>
          </a:p>
        </p:txBody>
      </p:sp>
      <p:sp>
        <p:nvSpPr>
          <p:cNvPr id="179" name="Google Shape;179;p10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0" name="Google Shape;18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0038" y="677119"/>
            <a:ext cx="5503762" cy="5503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Introductions - VISN 1</a:t>
            </a:r>
            <a:endParaRPr/>
          </a:p>
        </p:txBody>
      </p:sp>
      <p:sp>
        <p:nvSpPr>
          <p:cNvPr id="186" name="Google Shape;186;p11"/>
          <p:cNvSpPr txBox="1"/>
          <p:nvPr>
            <p:ph idx="10" type="dt"/>
          </p:nvPr>
        </p:nvSpPr>
        <p:spPr>
          <a:xfrm>
            <a:off x="838200" y="6340475"/>
            <a:ext cx="139236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10/21/2026</a:t>
            </a:r>
            <a:endParaRPr/>
          </a:p>
        </p:txBody>
      </p:sp>
      <p:sp>
        <p:nvSpPr>
          <p:cNvPr id="187" name="Google Shape;187;p11"/>
          <p:cNvSpPr txBox="1"/>
          <p:nvPr>
            <p:ph idx="11" type="ftr"/>
          </p:nvPr>
        </p:nvSpPr>
        <p:spPr>
          <a:xfrm>
            <a:off x="4038600" y="63283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PRE-DECISIONAL | Internal Use Only</a:t>
            </a:r>
            <a:endParaRPr/>
          </a:p>
        </p:txBody>
      </p:sp>
      <p:sp>
        <p:nvSpPr>
          <p:cNvPr id="188" name="Google Shape;188;p11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9" name="Google Shape;189;p11"/>
          <p:cNvSpPr txBox="1"/>
          <p:nvPr/>
        </p:nvSpPr>
        <p:spPr>
          <a:xfrm>
            <a:off x="232012" y="6182436"/>
            <a:ext cx="17332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</p:txBody>
      </p:sp>
      <p:sp>
        <p:nvSpPr>
          <p:cNvPr id="190" name="Google Shape;190;p11"/>
          <p:cNvSpPr txBox="1"/>
          <p:nvPr/>
        </p:nvSpPr>
        <p:spPr>
          <a:xfrm>
            <a:off x="10016344" y="4016172"/>
            <a:ext cx="19951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Interim VISN 1 Chief Nursing Officer-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Ashley Klick, MSN, MHA, BSN, RN</a:t>
            </a:r>
            <a:endParaRPr/>
          </a:p>
        </p:txBody>
      </p:sp>
      <p:sp>
        <p:nvSpPr>
          <p:cNvPr id="191" name="Google Shape;191;p11"/>
          <p:cNvSpPr txBox="1"/>
          <p:nvPr/>
        </p:nvSpPr>
        <p:spPr>
          <a:xfrm>
            <a:off x="4957690" y="4006081"/>
            <a:ext cx="19951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VISN 1 Chief Medical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Latha Sivaprasad, MD, FACP, FHM</a:t>
            </a:r>
            <a:endParaRPr/>
          </a:p>
        </p:txBody>
      </p:sp>
      <p:sp>
        <p:nvSpPr>
          <p:cNvPr id="192" name="Google Shape;192;p11"/>
          <p:cNvSpPr txBox="1"/>
          <p:nvPr/>
        </p:nvSpPr>
        <p:spPr>
          <a:xfrm>
            <a:off x="2123708" y="4190747"/>
            <a:ext cx="20320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Interim VISN 1 Deputy Network Director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Joseph Scotchlas, FACHE</a:t>
            </a:r>
            <a:endParaRPr/>
          </a:p>
        </p:txBody>
      </p:sp>
      <p:sp>
        <p:nvSpPr>
          <p:cNvPr id="193" name="Google Shape;193;p11"/>
          <p:cNvSpPr txBox="1"/>
          <p:nvPr/>
        </p:nvSpPr>
        <p:spPr>
          <a:xfrm>
            <a:off x="7780862" y="4163620"/>
            <a:ext cx="201365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VISN 1 Quality Management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Kelly O’Connell</a:t>
            </a:r>
            <a:endParaRPr/>
          </a:p>
        </p:txBody>
      </p:sp>
      <p:sp>
        <p:nvSpPr>
          <p:cNvPr id="194" name="Google Shape;194;p11"/>
          <p:cNvSpPr txBox="1"/>
          <p:nvPr/>
        </p:nvSpPr>
        <p:spPr>
          <a:xfrm>
            <a:off x="170782" y="3893787"/>
            <a:ext cx="205978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VISN 1 Network Director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Ryan Lilly, MPA</a:t>
            </a:r>
            <a:endParaRPr/>
          </a:p>
        </p:txBody>
      </p:sp>
      <p:pic>
        <p:nvPicPr>
          <p:cNvPr id="195" name="Google Shape;19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0715" y="1924538"/>
            <a:ext cx="1979383" cy="2054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/>
          <p:cNvPicPr preferRelativeResize="0"/>
          <p:nvPr/>
        </p:nvPicPr>
        <p:blipFill rotWithShape="1">
          <a:blip r:embed="rId4">
            <a:alphaModFix/>
          </a:blip>
          <a:srcRect b="12728" l="0" r="0" t="0"/>
          <a:stretch/>
        </p:blipFill>
        <p:spPr>
          <a:xfrm>
            <a:off x="216910" y="1900978"/>
            <a:ext cx="2013654" cy="20145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smiling in front of a flag&#10;&#10;AI-generated content may be incorrect." id="197" name="Google Shape;19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1223" y="4821466"/>
            <a:ext cx="2014538" cy="2014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50260" y="1849650"/>
            <a:ext cx="2035075" cy="203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1"/>
          <p:cNvPicPr preferRelativeResize="0"/>
          <p:nvPr/>
        </p:nvPicPr>
        <p:blipFill rotWithShape="1">
          <a:blip r:embed="rId7">
            <a:alphaModFix/>
          </a:blip>
          <a:srcRect b="15108" l="0" r="0" t="9225"/>
          <a:stretch/>
        </p:blipFill>
        <p:spPr>
          <a:xfrm>
            <a:off x="8036241" y="4840338"/>
            <a:ext cx="1758276" cy="1995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Introductions – HSA 1.1</a:t>
            </a:r>
            <a:endParaRPr/>
          </a:p>
        </p:txBody>
      </p:sp>
      <p:sp>
        <p:nvSpPr>
          <p:cNvPr id="205" name="Google Shape;205;p12"/>
          <p:cNvSpPr txBox="1"/>
          <p:nvPr>
            <p:ph idx="11" type="ftr"/>
          </p:nvPr>
        </p:nvSpPr>
        <p:spPr>
          <a:xfrm>
            <a:off x="2426563" y="6134290"/>
            <a:ext cx="3923493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Interim HSA 1.1 Regional Operating Officer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Ashley O’Mara, MS, CCE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6" name="Google Shape;206;p12"/>
          <p:cNvSpPr txBox="1"/>
          <p:nvPr>
            <p:ph idx="12" type="sldNum"/>
          </p:nvPr>
        </p:nvSpPr>
        <p:spPr>
          <a:xfrm>
            <a:off x="9951131" y="6340475"/>
            <a:ext cx="140266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7" name="Google Shape;207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6350" l="0" r="0" t="2833"/>
          <a:stretch/>
        </p:blipFill>
        <p:spPr>
          <a:xfrm>
            <a:off x="2440623" y="1926754"/>
            <a:ext cx="1398330" cy="1920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2"/>
          <p:cNvPicPr preferRelativeResize="0"/>
          <p:nvPr/>
        </p:nvPicPr>
        <p:blipFill rotWithShape="1">
          <a:blip r:embed="rId4">
            <a:alphaModFix/>
          </a:blip>
          <a:srcRect b="6757" l="0" r="5104" t="0"/>
          <a:stretch/>
        </p:blipFill>
        <p:spPr>
          <a:xfrm>
            <a:off x="5386086" y="1926754"/>
            <a:ext cx="1419828" cy="17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2"/>
          <p:cNvPicPr preferRelativeResize="0"/>
          <p:nvPr/>
        </p:nvPicPr>
        <p:blipFill rotWithShape="1">
          <a:blip r:embed="rId5">
            <a:alphaModFix/>
          </a:blip>
          <a:srcRect b="8117" l="0" r="0" t="0"/>
          <a:stretch/>
        </p:blipFill>
        <p:spPr>
          <a:xfrm>
            <a:off x="8588998" y="1947507"/>
            <a:ext cx="1261560" cy="1738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2"/>
          <p:cNvPicPr preferRelativeResize="0"/>
          <p:nvPr/>
        </p:nvPicPr>
        <p:blipFill rotWithShape="1">
          <a:blip r:embed="rId6">
            <a:alphaModFix/>
          </a:blip>
          <a:srcRect b="0" l="0" r="-2798" t="0"/>
          <a:stretch/>
        </p:blipFill>
        <p:spPr>
          <a:xfrm>
            <a:off x="3812400" y="4331692"/>
            <a:ext cx="1329284" cy="1722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50318" y="4331692"/>
            <a:ext cx="1265180" cy="172279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2"/>
          <p:cNvSpPr txBox="1"/>
          <p:nvPr/>
        </p:nvSpPr>
        <p:spPr>
          <a:xfrm>
            <a:off x="1932766" y="3818225"/>
            <a:ext cx="227303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HSA 1.1 Executive Director     </a:t>
            </a:r>
            <a:r>
              <a:rPr b="0" i="0" lang="en-US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Brett D. Rusch, MD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2"/>
          <p:cNvSpPr txBox="1"/>
          <p:nvPr/>
        </p:nvSpPr>
        <p:spPr>
          <a:xfrm>
            <a:off x="4713654" y="3797737"/>
            <a:ext cx="2867875" cy="877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Interim HSA 1.1 Regional Medical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Donald A. McDonald, MD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2"/>
          <p:cNvSpPr txBox="1"/>
          <p:nvPr/>
        </p:nvSpPr>
        <p:spPr>
          <a:xfrm>
            <a:off x="7791588" y="3762473"/>
            <a:ext cx="308573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Interim HSA 1.1 Regional Nursing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Jennifer F. Winslow, MBA, MSN, APN, FNP-BC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5" name="Google Shape;215;p12"/>
          <p:cNvSpPr txBox="1"/>
          <p:nvPr/>
        </p:nvSpPr>
        <p:spPr>
          <a:xfrm>
            <a:off x="6096000" y="6084798"/>
            <a:ext cx="366943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HSA 1.1 Regional Quality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Carla Spinelli, PhD, RN-BC, CPHQ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Introductions- HSA 1.2</a:t>
            </a:r>
            <a:endParaRPr/>
          </a:p>
        </p:txBody>
      </p:sp>
      <p:sp>
        <p:nvSpPr>
          <p:cNvPr id="223" name="Google Shape;223;p13"/>
          <p:cNvSpPr txBox="1"/>
          <p:nvPr/>
        </p:nvSpPr>
        <p:spPr>
          <a:xfrm>
            <a:off x="1756012" y="6182436"/>
            <a:ext cx="17332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</p:txBody>
      </p:sp>
      <p:sp>
        <p:nvSpPr>
          <p:cNvPr id="224" name="Google Shape;224;p13"/>
          <p:cNvSpPr txBox="1"/>
          <p:nvPr/>
        </p:nvSpPr>
        <p:spPr>
          <a:xfrm>
            <a:off x="1828800" y="1460178"/>
            <a:ext cx="8610600" cy="43216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3"/>
          <p:cNvSpPr txBox="1"/>
          <p:nvPr/>
        </p:nvSpPr>
        <p:spPr>
          <a:xfrm>
            <a:off x="3812381" y="3244334"/>
            <a:ext cx="45767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26" name="Google Shape;226;p13"/>
          <p:cNvSpPr txBox="1"/>
          <p:nvPr/>
        </p:nvSpPr>
        <p:spPr>
          <a:xfrm>
            <a:off x="9692930" y="4064213"/>
            <a:ext cx="19951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Interim HSA 1.2 Regional Nurse Officer -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Lisa Lehning, MSN, NP</a:t>
            </a:r>
            <a:endParaRPr/>
          </a:p>
        </p:txBody>
      </p:sp>
      <p:sp>
        <p:nvSpPr>
          <p:cNvPr id="227" name="Google Shape;227;p13"/>
          <p:cNvSpPr txBox="1"/>
          <p:nvPr/>
        </p:nvSpPr>
        <p:spPr>
          <a:xfrm>
            <a:off x="5170185" y="4110821"/>
            <a:ext cx="19951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Interim HSA 1.2 Regional Medical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Matthew Garin, MD</a:t>
            </a:r>
            <a:endParaRPr/>
          </a:p>
        </p:txBody>
      </p:sp>
      <p:sp>
        <p:nvSpPr>
          <p:cNvPr id="228" name="Google Shape;228;p13"/>
          <p:cNvSpPr txBox="1"/>
          <p:nvPr/>
        </p:nvSpPr>
        <p:spPr>
          <a:xfrm>
            <a:off x="2711639" y="4086091"/>
            <a:ext cx="216551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Interim HSA 1.2 Regional Operating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Michelle Goetz, FACHE</a:t>
            </a:r>
            <a:endParaRPr/>
          </a:p>
        </p:txBody>
      </p:sp>
      <p:sp>
        <p:nvSpPr>
          <p:cNvPr id="229" name="Google Shape;229;p13"/>
          <p:cNvSpPr txBox="1"/>
          <p:nvPr/>
        </p:nvSpPr>
        <p:spPr>
          <a:xfrm>
            <a:off x="7353058" y="4086091"/>
            <a:ext cx="22393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Interim HSA 1.2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Regional Quality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Pamela Wright, RN, MSN</a:t>
            </a:r>
            <a:endParaRPr/>
          </a:p>
        </p:txBody>
      </p:sp>
      <p:sp>
        <p:nvSpPr>
          <p:cNvPr id="230" name="Google Shape;230;p13"/>
          <p:cNvSpPr txBox="1"/>
          <p:nvPr/>
        </p:nvSpPr>
        <p:spPr>
          <a:xfrm>
            <a:off x="491702" y="4059627"/>
            <a:ext cx="205978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HSA 1.2 Executive Director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Bruce Tucker, LCSW-R</a:t>
            </a:r>
            <a:endParaRPr/>
          </a:p>
        </p:txBody>
      </p:sp>
      <p:pic>
        <p:nvPicPr>
          <p:cNvPr id="231" name="Google Shape;23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157" y="1967099"/>
            <a:ext cx="1800476" cy="20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96374" y="1967099"/>
            <a:ext cx="1829055" cy="1992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0628" y="4762489"/>
            <a:ext cx="1977030" cy="203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53901" y="1967099"/>
            <a:ext cx="1995189" cy="2092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43883" y="4757152"/>
            <a:ext cx="1831002" cy="2003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rPr lang="en-US"/>
              <a:t>Introductions- HSA 1.3</a:t>
            </a:r>
            <a:endParaRPr/>
          </a:p>
        </p:txBody>
      </p:sp>
      <p:sp>
        <p:nvSpPr>
          <p:cNvPr id="243" name="Google Shape;243;p14"/>
          <p:cNvSpPr txBox="1"/>
          <p:nvPr/>
        </p:nvSpPr>
        <p:spPr>
          <a:xfrm>
            <a:off x="1756012" y="6182436"/>
            <a:ext cx="17332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pic>
        <p:nvPicPr>
          <p:cNvPr id="244" name="Google Shape;24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0953" y="1852171"/>
            <a:ext cx="1346657" cy="2019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3292552" y="4982663"/>
            <a:ext cx="2171947" cy="144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4"/>
          <p:cNvPicPr preferRelativeResize="0"/>
          <p:nvPr/>
        </p:nvPicPr>
        <p:blipFill rotWithShape="1">
          <a:blip r:embed="rId5">
            <a:alphaModFix/>
          </a:blip>
          <a:srcRect b="7244" l="0" r="0" t="-7244"/>
          <a:stretch/>
        </p:blipFill>
        <p:spPr>
          <a:xfrm>
            <a:off x="5317797" y="1734346"/>
            <a:ext cx="1286203" cy="2002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53220" y="1908123"/>
            <a:ext cx="1286203" cy="192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04000" y="4621187"/>
            <a:ext cx="1628960" cy="217194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4"/>
          <p:cNvSpPr txBox="1"/>
          <p:nvPr/>
        </p:nvSpPr>
        <p:spPr>
          <a:xfrm>
            <a:off x="1228741" y="3856217"/>
            <a:ext cx="24310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HSA 1.3 Interim Executive Director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Dan Dücker, MSS, MEd</a:t>
            </a:r>
            <a:endParaRPr/>
          </a:p>
        </p:txBody>
      </p:sp>
      <p:sp>
        <p:nvSpPr>
          <p:cNvPr id="250" name="Google Shape;250;p14"/>
          <p:cNvSpPr txBox="1"/>
          <p:nvPr/>
        </p:nvSpPr>
        <p:spPr>
          <a:xfrm>
            <a:off x="4593502" y="3721415"/>
            <a:ext cx="300499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HSA 1.3 Interim Regional Medical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Dr. Michalle Buchanan, MD, FACEP, MMM </a:t>
            </a:r>
            <a:endParaRPr/>
          </a:p>
        </p:txBody>
      </p:sp>
      <p:sp>
        <p:nvSpPr>
          <p:cNvPr id="251" name="Google Shape;251;p14"/>
          <p:cNvSpPr txBox="1"/>
          <p:nvPr/>
        </p:nvSpPr>
        <p:spPr>
          <a:xfrm>
            <a:off x="8020603" y="3789463"/>
            <a:ext cx="300499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HSA 1.3 Interim Regional Nursing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La-Kenya Rushing, DHA, MSN, RN </a:t>
            </a:r>
            <a:endParaRPr/>
          </a:p>
        </p:txBody>
      </p:sp>
      <p:sp>
        <p:nvSpPr>
          <p:cNvPr id="252" name="Google Shape;252;p14"/>
          <p:cNvSpPr txBox="1"/>
          <p:nvPr/>
        </p:nvSpPr>
        <p:spPr>
          <a:xfrm>
            <a:off x="2734888" y="4207486"/>
            <a:ext cx="35400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HSA 1.3 Interim Regional  Operating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Bridget Brozyna, DNP, APRN, NEA-BC </a:t>
            </a:r>
            <a:endParaRPr/>
          </a:p>
        </p:txBody>
      </p:sp>
      <p:sp>
        <p:nvSpPr>
          <p:cNvPr id="253" name="Google Shape;253;p14"/>
          <p:cNvSpPr txBox="1"/>
          <p:nvPr/>
        </p:nvSpPr>
        <p:spPr>
          <a:xfrm>
            <a:off x="5708647" y="4207486"/>
            <a:ext cx="34196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HSA 1.3 Interim Regional Quality Officer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Roxanne Guadagna, BS, BSN, MHSA, CPHQ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A Colors">
  <a:themeElements>
    <a:clrScheme name="VA Primary Brand Colors">
      <a:dk1>
        <a:srgbClr val="003F71"/>
      </a:dk1>
      <a:lt1>
        <a:srgbClr val="FFFFFF"/>
      </a:lt1>
      <a:dk2>
        <a:srgbClr val="003F71"/>
      </a:dk2>
      <a:lt2>
        <a:srgbClr val="E8E8E8"/>
      </a:lt2>
      <a:accent1>
        <a:srgbClr val="0083BE"/>
      </a:accent1>
      <a:accent2>
        <a:srgbClr val="003E70"/>
      </a:accent2>
      <a:accent3>
        <a:srgbClr val="772732"/>
      </a:accent3>
      <a:accent4>
        <a:srgbClr val="C5252E"/>
      </a:accent4>
      <a:accent5>
        <a:srgbClr val="DCDDDE"/>
      </a:accent5>
      <a:accent6>
        <a:srgbClr val="839097"/>
      </a:accent6>
      <a:hlink>
        <a:srgbClr val="0071A5"/>
      </a:hlink>
      <a:folHlink>
        <a:srgbClr val="3E29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2026-10-02T15:53:22Z</dcterms:created>
  <dc:creator>Montalbano, Leah A.</dc:creator>
</cp:coreProperties>
</file>