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47"/>
  </p:notesMasterIdLst>
  <p:sldIdLst>
    <p:sldId id="256" r:id="rId2"/>
    <p:sldId id="257" r:id="rId3"/>
    <p:sldId id="258" r:id="rId4"/>
    <p:sldId id="259" r:id="rId5"/>
    <p:sldId id="260" r:id="rId6"/>
    <p:sldId id="261" r:id="rId7"/>
    <p:sldId id="287" r:id="rId8"/>
    <p:sldId id="286" r:id="rId9"/>
    <p:sldId id="288" r:id="rId10"/>
    <p:sldId id="289" r:id="rId11"/>
    <p:sldId id="290" r:id="rId12"/>
    <p:sldId id="262" r:id="rId13"/>
    <p:sldId id="265" r:id="rId14"/>
    <p:sldId id="263" r:id="rId15"/>
    <p:sldId id="264" r:id="rId16"/>
    <p:sldId id="295" r:id="rId17"/>
    <p:sldId id="267" r:id="rId18"/>
    <p:sldId id="266" r:id="rId19"/>
    <p:sldId id="283" r:id="rId20"/>
    <p:sldId id="284" r:id="rId21"/>
    <p:sldId id="272" r:id="rId22"/>
    <p:sldId id="268" r:id="rId23"/>
    <p:sldId id="269" r:id="rId24"/>
    <p:sldId id="291" r:id="rId25"/>
    <p:sldId id="270" r:id="rId26"/>
    <p:sldId id="292" r:id="rId27"/>
    <p:sldId id="293" r:id="rId28"/>
    <p:sldId id="294" r:id="rId29"/>
    <p:sldId id="271" r:id="rId30"/>
    <p:sldId id="285" r:id="rId31"/>
    <p:sldId id="296" r:id="rId32"/>
    <p:sldId id="297" r:id="rId33"/>
    <p:sldId id="298" r:id="rId34"/>
    <p:sldId id="300" r:id="rId35"/>
    <p:sldId id="301" r:id="rId36"/>
    <p:sldId id="273" r:id="rId37"/>
    <p:sldId id="274" r:id="rId38"/>
    <p:sldId id="275" r:id="rId39"/>
    <p:sldId id="276" r:id="rId40"/>
    <p:sldId id="277" r:id="rId41"/>
    <p:sldId id="278" r:id="rId42"/>
    <p:sldId id="279" r:id="rId43"/>
    <p:sldId id="280" r:id="rId44"/>
    <p:sldId id="281" r:id="rId45"/>
    <p:sldId id="282"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2"/>
    <p:restoredTop sz="94663"/>
  </p:normalViewPr>
  <p:slideViewPr>
    <p:cSldViewPr snapToGrid="0" snapToObjects="1">
      <p:cViewPr varScale="1">
        <p:scale>
          <a:sx n="117" d="100"/>
          <a:sy n="117" d="100"/>
        </p:scale>
        <p:origin x="1400"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5EA0F8-939F-4F68-BCE7-3CC077B9FF8F}" type="doc">
      <dgm:prSet loTypeId="urn:microsoft.com/office/officeart/2009/3/layout/IncreasingArrowsProcess" loCatId="process" qsTypeId="urn:microsoft.com/office/officeart/2005/8/quickstyle/simple1" qsCatId="simple" csTypeId="urn:microsoft.com/office/officeart/2005/8/colors/colorful2" csCatId="colorful" phldr="1"/>
      <dgm:spPr/>
      <dgm:t>
        <a:bodyPr/>
        <a:lstStyle/>
        <a:p>
          <a:endParaRPr lang="en-US"/>
        </a:p>
      </dgm:t>
    </dgm:pt>
    <dgm:pt modelId="{E325FF71-3071-4D2F-B4D5-615B8EBDAB17}">
      <dgm:prSet phldrT="[Text]"/>
      <dgm:spPr>
        <a:xfrm>
          <a:off x="18667" y="331449"/>
          <a:ext cx="8001000" cy="1165345"/>
        </a:xfrm>
        <a:prstGeom prst="rightArrow">
          <a:avLst>
            <a:gd name="adj1" fmla="val 50000"/>
            <a:gd name="adj2" fmla="val 50000"/>
          </a:avLst>
        </a:prstGeom>
        <a:solidFill>
          <a:srgbClr val="009DD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Arial"/>
              <a:ea typeface="+mn-ea"/>
              <a:cs typeface="+mn-cs"/>
            </a:rPr>
            <a:t>2016</a:t>
          </a:r>
          <a:endParaRPr lang="en-US" dirty="0">
            <a:solidFill>
              <a:sysClr val="window" lastClr="FFFFFF"/>
            </a:solidFill>
            <a:latin typeface="Arial"/>
            <a:ea typeface="+mn-ea"/>
            <a:cs typeface="+mn-cs"/>
          </a:endParaRPr>
        </a:p>
      </dgm:t>
    </dgm:pt>
    <dgm:pt modelId="{CD3EF26F-12C3-49F2-940E-08273441B907}" type="parTrans" cxnId="{DB2E84F0-F2D9-4E50-934A-CFFC118B2B8B}">
      <dgm:prSet/>
      <dgm:spPr/>
      <dgm:t>
        <a:bodyPr/>
        <a:lstStyle/>
        <a:p>
          <a:endParaRPr lang="en-US"/>
        </a:p>
      </dgm:t>
    </dgm:pt>
    <dgm:pt modelId="{6BDA36FB-D11E-4056-80C2-5A0174AF0458}" type="sibTrans" cxnId="{DB2E84F0-F2D9-4E50-934A-CFFC118B2B8B}">
      <dgm:prSet/>
      <dgm:spPr/>
      <dgm:t>
        <a:bodyPr/>
        <a:lstStyle/>
        <a:p>
          <a:endParaRPr lang="en-US"/>
        </a:p>
      </dgm:t>
    </dgm:pt>
    <dgm:pt modelId="{6B27850C-F5DC-4441-A318-A95FC81C25C0}">
      <dgm:prSet phldrT="[Text]" custT="1"/>
      <dgm:spPr>
        <a:xfrm>
          <a:off x="-18667" y="1121856"/>
          <a:ext cx="3771130" cy="3561105"/>
        </a:xfrm>
        <a:prstGeom prst="rect">
          <a:avLst/>
        </a:prstGeom>
        <a:solidFill>
          <a:sysClr val="window" lastClr="FFFFFF">
            <a:hueOff val="0"/>
            <a:satOff val="0"/>
            <a:lumOff val="0"/>
            <a:alphaOff val="0"/>
          </a:sysClr>
        </a:solidFill>
        <a:ln w="25400" cap="flat" cmpd="sng" algn="ctr">
          <a:solidFill>
            <a:srgbClr val="009DD9">
              <a:hueOff val="0"/>
              <a:satOff val="0"/>
              <a:lumOff val="0"/>
              <a:alphaOff val="0"/>
            </a:srgbClr>
          </a:solidFill>
          <a:prstDash val="solid"/>
        </a:ln>
        <a:effectLst/>
      </dgm:spPr>
      <dgm:t>
        <a:bodyPr/>
        <a:lstStyle/>
        <a:p>
          <a:pPr algn="l"/>
          <a:r>
            <a:rPr lang="en-US" sz="2000" dirty="0" smtClean="0">
              <a:solidFill>
                <a:sysClr val="windowText" lastClr="000000">
                  <a:hueOff val="0"/>
                  <a:satOff val="0"/>
                  <a:lumOff val="0"/>
                  <a:alphaOff val="0"/>
                </a:sysClr>
              </a:solidFill>
              <a:latin typeface="Arial"/>
              <a:ea typeface="+mn-ea"/>
              <a:cs typeface="+mn-cs"/>
            </a:rPr>
            <a:t>Health carriers who </a:t>
          </a:r>
          <a:r>
            <a:rPr lang="en-US" sz="2000" u="sng" dirty="0" smtClean="0">
              <a:solidFill>
                <a:sysClr val="windowText" lastClr="000000">
                  <a:hueOff val="0"/>
                  <a:satOff val="0"/>
                  <a:lumOff val="0"/>
                  <a:alphaOff val="0"/>
                </a:sysClr>
              </a:solidFill>
              <a:latin typeface="Arial"/>
              <a:ea typeface="+mn-ea"/>
              <a:cs typeface="+mn-cs"/>
            </a:rPr>
            <a:t>delegates credentialing to health facilities </a:t>
          </a:r>
          <a:r>
            <a:rPr lang="en-US" sz="2000" dirty="0" smtClean="0">
              <a:solidFill>
                <a:sysClr val="windowText" lastClr="000000">
                  <a:hueOff val="0"/>
                  <a:satOff val="0"/>
                  <a:lumOff val="0"/>
                  <a:alphaOff val="0"/>
                </a:sysClr>
              </a:solidFill>
              <a:latin typeface="Arial"/>
              <a:ea typeface="+mn-ea"/>
              <a:cs typeface="+mn-cs"/>
            </a:rPr>
            <a:t>must accept pharmacists employed or contracted by those facilities in their participating provider networks.</a:t>
          </a:r>
        </a:p>
        <a:p>
          <a:pPr algn="l"/>
          <a:endParaRPr lang="en-US" sz="2000" dirty="0" smtClean="0">
            <a:solidFill>
              <a:sysClr val="windowText" lastClr="000000">
                <a:hueOff val="0"/>
                <a:satOff val="0"/>
                <a:lumOff val="0"/>
                <a:alphaOff val="0"/>
              </a:sysClr>
            </a:solidFill>
            <a:latin typeface="Arial"/>
            <a:ea typeface="+mn-ea"/>
            <a:cs typeface="+mn-cs"/>
          </a:endParaRPr>
        </a:p>
        <a:p>
          <a:pPr algn="l"/>
          <a:r>
            <a:rPr lang="en-US" sz="2000" dirty="0" smtClean="0">
              <a:solidFill>
                <a:sysClr val="windowText" lastClr="000000">
                  <a:hueOff val="0"/>
                  <a:satOff val="0"/>
                  <a:lumOff val="0"/>
                  <a:alphaOff val="0"/>
                </a:sysClr>
              </a:solidFill>
              <a:latin typeface="Arial"/>
              <a:ea typeface="+mn-ea"/>
              <a:cs typeface="+mn-cs"/>
            </a:rPr>
            <a:t>Health facilities reimbursed  for covered services based on negotiated contracts.</a:t>
          </a:r>
        </a:p>
      </dgm:t>
    </dgm:pt>
    <dgm:pt modelId="{B181D798-8BBB-4FBC-84D4-B1511657542A}" type="parTrans" cxnId="{AE8F8B54-E75E-4B33-A20D-AA5261B08F78}">
      <dgm:prSet/>
      <dgm:spPr/>
      <dgm:t>
        <a:bodyPr/>
        <a:lstStyle/>
        <a:p>
          <a:endParaRPr lang="en-US"/>
        </a:p>
      </dgm:t>
    </dgm:pt>
    <dgm:pt modelId="{9128BAF4-B978-422A-8C61-AC65B15114BF}" type="sibTrans" cxnId="{AE8F8B54-E75E-4B33-A20D-AA5261B08F78}">
      <dgm:prSet/>
      <dgm:spPr/>
      <dgm:t>
        <a:bodyPr/>
        <a:lstStyle/>
        <a:p>
          <a:endParaRPr lang="en-US"/>
        </a:p>
      </dgm:t>
    </dgm:pt>
    <dgm:pt modelId="{ABDE7675-A346-486E-A642-72CEC4C60ACB}">
      <dgm:prSet phldrT="[Text]"/>
      <dgm:spPr>
        <a:xfrm>
          <a:off x="3715129" y="727937"/>
          <a:ext cx="4304538" cy="1165345"/>
        </a:xfrm>
        <a:prstGeom prst="rightArrow">
          <a:avLst>
            <a:gd name="adj1" fmla="val 50000"/>
            <a:gd name="adj2" fmla="val 50000"/>
          </a:avLst>
        </a:prstGeom>
        <a:solidFill>
          <a:srgbClr val="009DD9">
            <a:hueOff val="-838123"/>
            <a:satOff val="-9658"/>
            <a:lumOff val="2159"/>
            <a:alphaOff val="0"/>
          </a:srgbClr>
        </a:solidFill>
        <a:ln w="25400" cap="flat" cmpd="sng" algn="ctr">
          <a:solidFill>
            <a:sysClr val="window" lastClr="FFFFFF">
              <a:hueOff val="0"/>
              <a:satOff val="0"/>
              <a:lumOff val="0"/>
              <a:alphaOff val="0"/>
            </a:sysClr>
          </a:solidFill>
          <a:prstDash val="solid"/>
        </a:ln>
        <a:effectLst/>
      </dgm:spPr>
      <dgm:t>
        <a:bodyPr/>
        <a:lstStyle/>
        <a:p>
          <a:r>
            <a:rPr lang="en-US" dirty="0" smtClean="0">
              <a:solidFill>
                <a:sysClr val="window" lastClr="FFFFFF"/>
              </a:solidFill>
              <a:latin typeface="Arial"/>
              <a:ea typeface="+mn-ea"/>
              <a:cs typeface="+mn-cs"/>
            </a:rPr>
            <a:t>2017</a:t>
          </a:r>
          <a:endParaRPr lang="en-US" dirty="0">
            <a:solidFill>
              <a:sysClr val="window" lastClr="FFFFFF"/>
            </a:solidFill>
            <a:latin typeface="Arial"/>
            <a:ea typeface="+mn-ea"/>
            <a:cs typeface="+mn-cs"/>
          </a:endParaRPr>
        </a:p>
      </dgm:t>
    </dgm:pt>
    <dgm:pt modelId="{768653E9-00DF-4225-A05C-F694CA8EBD86}" type="parTrans" cxnId="{66713713-0C94-4695-B46E-BA4BCE23C624}">
      <dgm:prSet/>
      <dgm:spPr/>
      <dgm:t>
        <a:bodyPr/>
        <a:lstStyle/>
        <a:p>
          <a:endParaRPr lang="en-US"/>
        </a:p>
      </dgm:t>
    </dgm:pt>
    <dgm:pt modelId="{61B17777-83FA-4813-8113-A87480607E63}" type="sibTrans" cxnId="{66713713-0C94-4695-B46E-BA4BCE23C624}">
      <dgm:prSet/>
      <dgm:spPr/>
      <dgm:t>
        <a:bodyPr/>
        <a:lstStyle/>
        <a:p>
          <a:endParaRPr lang="en-US"/>
        </a:p>
      </dgm:t>
    </dgm:pt>
    <dgm:pt modelId="{FBF9AA61-B500-40E9-92F7-1A10A1A99514}">
      <dgm:prSet phldrT="[Text]" custT="1"/>
      <dgm:spPr>
        <a:xfrm>
          <a:off x="3694743" y="1472419"/>
          <a:ext cx="3739747" cy="3214299"/>
        </a:xfrm>
        <a:prstGeom prst="rect">
          <a:avLst/>
        </a:prstGeom>
        <a:solidFill>
          <a:sysClr val="window" lastClr="FFFFFF">
            <a:hueOff val="0"/>
            <a:satOff val="0"/>
            <a:lumOff val="0"/>
            <a:alphaOff val="0"/>
          </a:sysClr>
        </a:solidFill>
        <a:ln w="25400" cap="flat" cmpd="sng" algn="ctr">
          <a:solidFill>
            <a:srgbClr val="009DD9">
              <a:hueOff val="-838123"/>
              <a:satOff val="-9658"/>
              <a:lumOff val="2159"/>
              <a:alphaOff val="0"/>
            </a:srgbClr>
          </a:solidFill>
          <a:prstDash val="solid"/>
        </a:ln>
        <a:effectLst/>
      </dgm:spPr>
      <dgm:t>
        <a:bodyPr/>
        <a:lstStyle/>
        <a:p>
          <a:pPr algn="l"/>
          <a:r>
            <a:rPr lang="en-US" sz="2000" dirty="0" smtClean="0">
              <a:solidFill>
                <a:sysClr val="windowText" lastClr="000000">
                  <a:hueOff val="0"/>
                  <a:satOff val="0"/>
                  <a:lumOff val="0"/>
                  <a:alphaOff val="0"/>
                </a:sysClr>
              </a:solidFill>
              <a:latin typeface="Arial"/>
              <a:ea typeface="+mn-ea"/>
              <a:cs typeface="+mn-cs"/>
            </a:rPr>
            <a:t>Health carriers must accept pharmacists in their participating provider networks</a:t>
          </a:r>
          <a:r>
            <a:rPr lang="en-US" sz="2000" u="none" dirty="0" smtClean="0">
              <a:solidFill>
                <a:sysClr val="windowText" lastClr="000000">
                  <a:hueOff val="0"/>
                  <a:satOff val="0"/>
                  <a:lumOff val="0"/>
                  <a:alphaOff val="0"/>
                </a:sysClr>
              </a:solidFill>
              <a:latin typeface="Arial"/>
              <a:ea typeface="+mn-ea"/>
              <a:cs typeface="+mn-cs"/>
            </a:rPr>
            <a:t>.</a:t>
          </a:r>
          <a:endParaRPr lang="en-US" sz="2000" dirty="0">
            <a:solidFill>
              <a:sysClr val="windowText" lastClr="000000">
                <a:hueOff val="0"/>
                <a:satOff val="0"/>
                <a:lumOff val="0"/>
                <a:alphaOff val="0"/>
              </a:sysClr>
            </a:solidFill>
            <a:latin typeface="Arial"/>
            <a:ea typeface="+mn-ea"/>
            <a:cs typeface="+mn-cs"/>
          </a:endParaRPr>
        </a:p>
      </dgm:t>
    </dgm:pt>
    <dgm:pt modelId="{52CEBDBF-86E3-4F48-A44C-D09B9A7AFA4C}" type="parTrans" cxnId="{B8994AB0-6280-43E5-83A3-F7A49BD66CD7}">
      <dgm:prSet/>
      <dgm:spPr/>
      <dgm:t>
        <a:bodyPr/>
        <a:lstStyle/>
        <a:p>
          <a:endParaRPr lang="en-US"/>
        </a:p>
      </dgm:t>
    </dgm:pt>
    <dgm:pt modelId="{270AC0A6-2863-4BDA-AC81-1BAD1378694A}" type="sibTrans" cxnId="{B8994AB0-6280-43E5-83A3-F7A49BD66CD7}">
      <dgm:prSet/>
      <dgm:spPr/>
      <dgm:t>
        <a:bodyPr/>
        <a:lstStyle/>
        <a:p>
          <a:endParaRPr lang="en-US"/>
        </a:p>
      </dgm:t>
    </dgm:pt>
    <dgm:pt modelId="{938DA70F-A4F3-4188-99A3-BFC82FB35342}">
      <dgm:prSet custT="1"/>
      <dgm:spPr>
        <a:xfrm>
          <a:off x="3694743" y="1472419"/>
          <a:ext cx="3739747" cy="3214299"/>
        </a:xfrm>
        <a:prstGeom prst="rect">
          <a:avLst/>
        </a:prstGeom>
        <a:solidFill>
          <a:sysClr val="window" lastClr="FFFFFF">
            <a:hueOff val="0"/>
            <a:satOff val="0"/>
            <a:lumOff val="0"/>
            <a:alphaOff val="0"/>
          </a:sysClr>
        </a:solidFill>
        <a:ln w="25400" cap="flat" cmpd="sng" algn="ctr">
          <a:solidFill>
            <a:srgbClr val="009DD9">
              <a:hueOff val="-838123"/>
              <a:satOff val="-9658"/>
              <a:lumOff val="2159"/>
              <a:alphaOff val="0"/>
            </a:srgbClr>
          </a:solidFill>
          <a:prstDash val="solid"/>
        </a:ln>
        <a:effectLst/>
      </dgm:spPr>
      <dgm:t>
        <a:bodyPr/>
        <a:lstStyle/>
        <a:p>
          <a:pPr algn="just"/>
          <a:endParaRPr lang="en-US" sz="2000" dirty="0">
            <a:solidFill>
              <a:sysClr val="windowText" lastClr="000000">
                <a:hueOff val="0"/>
                <a:satOff val="0"/>
                <a:lumOff val="0"/>
                <a:alphaOff val="0"/>
              </a:sysClr>
            </a:solidFill>
            <a:latin typeface="Arial"/>
            <a:ea typeface="+mn-ea"/>
            <a:cs typeface="+mn-cs"/>
          </a:endParaRPr>
        </a:p>
      </dgm:t>
    </dgm:pt>
    <dgm:pt modelId="{A445BF67-F11A-4950-B226-177F0E23BA0A}" type="parTrans" cxnId="{4DEDF26F-E168-4940-9295-1F8439D537FD}">
      <dgm:prSet/>
      <dgm:spPr/>
      <dgm:t>
        <a:bodyPr/>
        <a:lstStyle/>
        <a:p>
          <a:endParaRPr lang="en-US"/>
        </a:p>
      </dgm:t>
    </dgm:pt>
    <dgm:pt modelId="{AD68611D-7467-4C3F-9AB4-BF8F7791296E}" type="sibTrans" cxnId="{4DEDF26F-E168-4940-9295-1F8439D537FD}">
      <dgm:prSet/>
      <dgm:spPr/>
      <dgm:t>
        <a:bodyPr/>
        <a:lstStyle/>
        <a:p>
          <a:endParaRPr lang="en-US"/>
        </a:p>
      </dgm:t>
    </dgm:pt>
    <dgm:pt modelId="{DC8E21E5-DDBD-495A-8266-FF60C99B7DA9}" type="pres">
      <dgm:prSet presAssocID="{985EA0F8-939F-4F68-BCE7-3CC077B9FF8F}" presName="Name0" presStyleCnt="0">
        <dgm:presLayoutVars>
          <dgm:chMax val="5"/>
          <dgm:chPref val="5"/>
          <dgm:dir/>
          <dgm:animLvl val="lvl"/>
        </dgm:presLayoutVars>
      </dgm:prSet>
      <dgm:spPr/>
      <dgm:t>
        <a:bodyPr/>
        <a:lstStyle/>
        <a:p>
          <a:endParaRPr lang="en-US"/>
        </a:p>
      </dgm:t>
    </dgm:pt>
    <dgm:pt modelId="{9A93B49B-ADC6-4F9C-AF8C-E268A6FB5207}" type="pres">
      <dgm:prSet presAssocID="{E325FF71-3071-4D2F-B4D5-615B8EBDAB17}" presName="parentText1" presStyleLbl="node1" presStyleIdx="0" presStyleCnt="2" custLinFactNeighborX="336" custLinFactNeighborY="-701">
        <dgm:presLayoutVars>
          <dgm:chMax/>
          <dgm:chPref val="3"/>
          <dgm:bulletEnabled val="1"/>
        </dgm:presLayoutVars>
      </dgm:prSet>
      <dgm:spPr/>
      <dgm:t>
        <a:bodyPr/>
        <a:lstStyle/>
        <a:p>
          <a:endParaRPr lang="en-US"/>
        </a:p>
      </dgm:t>
    </dgm:pt>
    <dgm:pt modelId="{6A224C19-5970-4A52-9B27-9BA328E8BC81}" type="pres">
      <dgm:prSet presAssocID="{E325FF71-3071-4D2F-B4D5-615B8EBDAB17}" presName="childText1" presStyleLbl="solidAlignAcc1" presStyleIdx="0" presStyleCnt="2" custScaleX="102020" custScaleY="136907" custLinFactNeighborX="1548" custLinFactNeighborY="14416">
        <dgm:presLayoutVars>
          <dgm:chMax val="0"/>
          <dgm:chPref val="0"/>
          <dgm:bulletEnabled val="1"/>
        </dgm:presLayoutVars>
      </dgm:prSet>
      <dgm:spPr/>
      <dgm:t>
        <a:bodyPr/>
        <a:lstStyle/>
        <a:p>
          <a:endParaRPr lang="en-US"/>
        </a:p>
      </dgm:t>
    </dgm:pt>
    <dgm:pt modelId="{61D68E6B-6D80-4DDB-A997-24B4635E4B2A}" type="pres">
      <dgm:prSet presAssocID="{ABDE7675-A346-486E-A642-72CEC4C60ACB}" presName="parentText2" presStyleLbl="node1" presStyleIdx="1" presStyleCnt="2">
        <dgm:presLayoutVars>
          <dgm:chMax/>
          <dgm:chPref val="3"/>
          <dgm:bulletEnabled val="1"/>
        </dgm:presLayoutVars>
      </dgm:prSet>
      <dgm:spPr/>
      <dgm:t>
        <a:bodyPr/>
        <a:lstStyle/>
        <a:p>
          <a:endParaRPr lang="en-US"/>
        </a:p>
      </dgm:t>
    </dgm:pt>
    <dgm:pt modelId="{E13C0A7B-8622-4AB9-89C7-A591C2010884}" type="pres">
      <dgm:prSet presAssocID="{ABDE7675-A346-486E-A642-72CEC4C60ACB}" presName="childText2" presStyleLbl="solidAlignAcc1" presStyleIdx="1" presStyleCnt="2" custScaleX="101171" custScaleY="123574" custLinFactNeighborX="1195" custLinFactNeighborY="5749">
        <dgm:presLayoutVars>
          <dgm:chMax val="0"/>
          <dgm:chPref val="0"/>
          <dgm:bulletEnabled val="1"/>
        </dgm:presLayoutVars>
      </dgm:prSet>
      <dgm:spPr/>
      <dgm:t>
        <a:bodyPr/>
        <a:lstStyle/>
        <a:p>
          <a:endParaRPr lang="en-US"/>
        </a:p>
      </dgm:t>
    </dgm:pt>
  </dgm:ptLst>
  <dgm:cxnLst>
    <dgm:cxn modelId="{B8994AB0-6280-43E5-83A3-F7A49BD66CD7}" srcId="{ABDE7675-A346-486E-A642-72CEC4C60ACB}" destId="{FBF9AA61-B500-40E9-92F7-1A10A1A99514}" srcOrd="0" destOrd="0" parTransId="{52CEBDBF-86E3-4F48-A44C-D09B9A7AFA4C}" sibTransId="{270AC0A6-2863-4BDA-AC81-1BAD1378694A}"/>
    <dgm:cxn modelId="{AE8F8B54-E75E-4B33-A20D-AA5261B08F78}" srcId="{E325FF71-3071-4D2F-B4D5-615B8EBDAB17}" destId="{6B27850C-F5DC-4441-A318-A95FC81C25C0}" srcOrd="0" destOrd="0" parTransId="{B181D798-8BBB-4FBC-84D4-B1511657542A}" sibTransId="{9128BAF4-B978-422A-8C61-AC65B15114BF}"/>
    <dgm:cxn modelId="{6B11B79A-FE1C-8A48-924B-68563F8EC569}" type="presOf" srcId="{6B27850C-F5DC-4441-A318-A95FC81C25C0}" destId="{6A224C19-5970-4A52-9B27-9BA328E8BC81}" srcOrd="0" destOrd="0" presId="urn:microsoft.com/office/officeart/2009/3/layout/IncreasingArrowsProcess"/>
    <dgm:cxn modelId="{DB2E84F0-F2D9-4E50-934A-CFFC118B2B8B}" srcId="{985EA0F8-939F-4F68-BCE7-3CC077B9FF8F}" destId="{E325FF71-3071-4D2F-B4D5-615B8EBDAB17}" srcOrd="0" destOrd="0" parTransId="{CD3EF26F-12C3-49F2-940E-08273441B907}" sibTransId="{6BDA36FB-D11E-4056-80C2-5A0174AF0458}"/>
    <dgm:cxn modelId="{D300324B-9704-6248-BA27-5136C0E4A3F8}" type="presOf" srcId="{FBF9AA61-B500-40E9-92F7-1A10A1A99514}" destId="{E13C0A7B-8622-4AB9-89C7-A591C2010884}" srcOrd="0" destOrd="0" presId="urn:microsoft.com/office/officeart/2009/3/layout/IncreasingArrowsProcess"/>
    <dgm:cxn modelId="{4DEDF26F-E168-4940-9295-1F8439D537FD}" srcId="{ABDE7675-A346-486E-A642-72CEC4C60ACB}" destId="{938DA70F-A4F3-4188-99A3-BFC82FB35342}" srcOrd="1" destOrd="0" parTransId="{A445BF67-F11A-4950-B226-177F0E23BA0A}" sibTransId="{AD68611D-7467-4C3F-9AB4-BF8F7791296E}"/>
    <dgm:cxn modelId="{D53D1EF2-35A0-624C-99A3-22A0B0A25A9C}" type="presOf" srcId="{985EA0F8-939F-4F68-BCE7-3CC077B9FF8F}" destId="{DC8E21E5-DDBD-495A-8266-FF60C99B7DA9}" srcOrd="0" destOrd="0" presId="urn:microsoft.com/office/officeart/2009/3/layout/IncreasingArrowsProcess"/>
    <dgm:cxn modelId="{B4B69EAD-13E5-CB40-A30D-C50ACBAD0F3B}" type="presOf" srcId="{ABDE7675-A346-486E-A642-72CEC4C60ACB}" destId="{61D68E6B-6D80-4DDB-A997-24B4635E4B2A}" srcOrd="0" destOrd="0" presId="urn:microsoft.com/office/officeart/2009/3/layout/IncreasingArrowsProcess"/>
    <dgm:cxn modelId="{67EF0E5D-957F-3C40-82D0-0C1F26525DB6}" type="presOf" srcId="{E325FF71-3071-4D2F-B4D5-615B8EBDAB17}" destId="{9A93B49B-ADC6-4F9C-AF8C-E268A6FB5207}" srcOrd="0" destOrd="0" presId="urn:microsoft.com/office/officeart/2009/3/layout/IncreasingArrowsProcess"/>
    <dgm:cxn modelId="{67FE475A-3B6F-A44C-800D-2E9341C8206F}" type="presOf" srcId="{938DA70F-A4F3-4188-99A3-BFC82FB35342}" destId="{E13C0A7B-8622-4AB9-89C7-A591C2010884}" srcOrd="0" destOrd="1" presId="urn:microsoft.com/office/officeart/2009/3/layout/IncreasingArrowsProcess"/>
    <dgm:cxn modelId="{66713713-0C94-4695-B46E-BA4BCE23C624}" srcId="{985EA0F8-939F-4F68-BCE7-3CC077B9FF8F}" destId="{ABDE7675-A346-486E-A642-72CEC4C60ACB}" srcOrd="1" destOrd="0" parTransId="{768653E9-00DF-4225-A05C-F694CA8EBD86}" sibTransId="{61B17777-83FA-4813-8113-A87480607E63}"/>
    <dgm:cxn modelId="{5E6F8580-1D4C-AA4D-805B-CC649FA1F9A2}" type="presParOf" srcId="{DC8E21E5-DDBD-495A-8266-FF60C99B7DA9}" destId="{9A93B49B-ADC6-4F9C-AF8C-E268A6FB5207}" srcOrd="0" destOrd="0" presId="urn:microsoft.com/office/officeart/2009/3/layout/IncreasingArrowsProcess"/>
    <dgm:cxn modelId="{63140726-07D5-9544-8E6D-D21808808EBD}" type="presParOf" srcId="{DC8E21E5-DDBD-495A-8266-FF60C99B7DA9}" destId="{6A224C19-5970-4A52-9B27-9BA328E8BC81}" srcOrd="1" destOrd="0" presId="urn:microsoft.com/office/officeart/2009/3/layout/IncreasingArrowsProcess"/>
    <dgm:cxn modelId="{50647B3C-FED8-1C47-9628-FE7CECB1AF9C}" type="presParOf" srcId="{DC8E21E5-DDBD-495A-8266-FF60C99B7DA9}" destId="{61D68E6B-6D80-4DDB-A997-24B4635E4B2A}" srcOrd="2" destOrd="0" presId="urn:microsoft.com/office/officeart/2009/3/layout/IncreasingArrowsProcess"/>
    <dgm:cxn modelId="{651AA338-EBBE-9143-A9A6-75CA5A442798}" type="presParOf" srcId="{DC8E21E5-DDBD-495A-8266-FF60C99B7DA9}" destId="{E13C0A7B-8622-4AB9-89C7-A591C2010884}"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93B49B-ADC6-4F9C-AF8C-E268A6FB5207}">
      <dsp:nvSpPr>
        <dsp:cNvPr id="0" name=""/>
        <dsp:cNvSpPr/>
      </dsp:nvSpPr>
      <dsp:spPr>
        <a:xfrm>
          <a:off x="18667" y="331449"/>
          <a:ext cx="8001000" cy="1165345"/>
        </a:xfrm>
        <a:prstGeom prst="rightArrow">
          <a:avLst>
            <a:gd name="adj1" fmla="val 50000"/>
            <a:gd name="adj2" fmla="val 50000"/>
          </a:avLst>
        </a:prstGeom>
        <a:solidFill>
          <a:srgbClr val="009DD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84999" numCol="1" spcCol="1270" anchor="ctr" anchorCtr="0">
          <a:noAutofit/>
        </a:bodyPr>
        <a:lstStyle/>
        <a:p>
          <a:pPr lvl="0" algn="l" defTabSz="1022350">
            <a:lnSpc>
              <a:spcPct val="90000"/>
            </a:lnSpc>
            <a:spcBef>
              <a:spcPct val="0"/>
            </a:spcBef>
            <a:spcAft>
              <a:spcPct val="35000"/>
            </a:spcAft>
          </a:pPr>
          <a:r>
            <a:rPr lang="en-US" sz="2300" kern="1200" dirty="0" smtClean="0">
              <a:solidFill>
                <a:sysClr val="window" lastClr="FFFFFF"/>
              </a:solidFill>
              <a:latin typeface="Arial"/>
              <a:ea typeface="+mn-ea"/>
              <a:cs typeface="+mn-cs"/>
            </a:rPr>
            <a:t>2016</a:t>
          </a:r>
          <a:endParaRPr lang="en-US" sz="2300" kern="1200" dirty="0">
            <a:solidFill>
              <a:sysClr val="window" lastClr="FFFFFF"/>
            </a:solidFill>
            <a:latin typeface="Arial"/>
            <a:ea typeface="+mn-ea"/>
            <a:cs typeface="+mn-cs"/>
          </a:endParaRPr>
        </a:p>
      </dsp:txBody>
      <dsp:txXfrm>
        <a:off x="18667" y="622785"/>
        <a:ext cx="7709664" cy="582673"/>
      </dsp:txXfrm>
    </dsp:sp>
    <dsp:sp modelId="{6A224C19-5970-4A52-9B27-9BA328E8BC81}">
      <dsp:nvSpPr>
        <dsp:cNvPr id="0" name=""/>
        <dsp:cNvSpPr/>
      </dsp:nvSpPr>
      <dsp:spPr>
        <a:xfrm>
          <a:off x="38554" y="1136136"/>
          <a:ext cx="3771130" cy="3561105"/>
        </a:xfrm>
        <a:prstGeom prst="rect">
          <a:avLst/>
        </a:prstGeom>
        <a:solidFill>
          <a:sysClr val="window" lastClr="FFFFFF">
            <a:hueOff val="0"/>
            <a:satOff val="0"/>
            <a:lumOff val="0"/>
            <a:alphaOff val="0"/>
          </a:sysClr>
        </a:solidFill>
        <a:ln w="25400" cap="flat" cmpd="sng" algn="ctr">
          <a:solidFill>
            <a:srgbClr val="009DD9">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solidFill>
                <a:sysClr val="windowText" lastClr="000000">
                  <a:hueOff val="0"/>
                  <a:satOff val="0"/>
                  <a:lumOff val="0"/>
                  <a:alphaOff val="0"/>
                </a:sysClr>
              </a:solidFill>
              <a:latin typeface="Arial"/>
              <a:ea typeface="+mn-ea"/>
              <a:cs typeface="+mn-cs"/>
            </a:rPr>
            <a:t>Health carriers who </a:t>
          </a:r>
          <a:r>
            <a:rPr lang="en-US" sz="2000" u="sng" kern="1200" dirty="0" smtClean="0">
              <a:solidFill>
                <a:sysClr val="windowText" lastClr="000000">
                  <a:hueOff val="0"/>
                  <a:satOff val="0"/>
                  <a:lumOff val="0"/>
                  <a:alphaOff val="0"/>
                </a:sysClr>
              </a:solidFill>
              <a:latin typeface="Arial"/>
              <a:ea typeface="+mn-ea"/>
              <a:cs typeface="+mn-cs"/>
            </a:rPr>
            <a:t>delegates credentialing to health facilities </a:t>
          </a:r>
          <a:r>
            <a:rPr lang="en-US" sz="2000" kern="1200" dirty="0" smtClean="0">
              <a:solidFill>
                <a:sysClr val="windowText" lastClr="000000">
                  <a:hueOff val="0"/>
                  <a:satOff val="0"/>
                  <a:lumOff val="0"/>
                  <a:alphaOff val="0"/>
                </a:sysClr>
              </a:solidFill>
              <a:latin typeface="Arial"/>
              <a:ea typeface="+mn-ea"/>
              <a:cs typeface="+mn-cs"/>
            </a:rPr>
            <a:t>must accept pharmacists employed or contracted by those facilities in their participating provider networks.</a:t>
          </a:r>
        </a:p>
        <a:p>
          <a:pPr lvl="0" algn="l" defTabSz="889000">
            <a:lnSpc>
              <a:spcPct val="90000"/>
            </a:lnSpc>
            <a:spcBef>
              <a:spcPct val="0"/>
            </a:spcBef>
            <a:spcAft>
              <a:spcPct val="35000"/>
            </a:spcAft>
          </a:pPr>
          <a:endParaRPr lang="en-US" sz="2000" kern="1200" dirty="0" smtClean="0">
            <a:solidFill>
              <a:sysClr val="windowText" lastClr="000000">
                <a:hueOff val="0"/>
                <a:satOff val="0"/>
                <a:lumOff val="0"/>
                <a:alphaOff val="0"/>
              </a:sysClr>
            </a:solidFill>
            <a:latin typeface="Arial"/>
            <a:ea typeface="+mn-ea"/>
            <a:cs typeface="+mn-cs"/>
          </a:endParaRPr>
        </a:p>
        <a:p>
          <a:pPr lvl="0" algn="l" defTabSz="889000">
            <a:lnSpc>
              <a:spcPct val="90000"/>
            </a:lnSpc>
            <a:spcBef>
              <a:spcPct val="0"/>
            </a:spcBef>
            <a:spcAft>
              <a:spcPct val="35000"/>
            </a:spcAft>
          </a:pPr>
          <a:r>
            <a:rPr lang="en-US" sz="2000" kern="1200" dirty="0" smtClean="0">
              <a:solidFill>
                <a:sysClr val="windowText" lastClr="000000">
                  <a:hueOff val="0"/>
                  <a:satOff val="0"/>
                  <a:lumOff val="0"/>
                  <a:alphaOff val="0"/>
                </a:sysClr>
              </a:solidFill>
              <a:latin typeface="Arial"/>
              <a:ea typeface="+mn-ea"/>
              <a:cs typeface="+mn-cs"/>
            </a:rPr>
            <a:t>Health facilities reimbursed  for covered services based on negotiated contracts.</a:t>
          </a:r>
        </a:p>
      </dsp:txBody>
      <dsp:txXfrm>
        <a:off x="38554" y="1136136"/>
        <a:ext cx="3771130" cy="3561105"/>
      </dsp:txXfrm>
    </dsp:sp>
    <dsp:sp modelId="{61D68E6B-6D80-4DDB-A997-24B4635E4B2A}">
      <dsp:nvSpPr>
        <dsp:cNvPr id="0" name=""/>
        <dsp:cNvSpPr/>
      </dsp:nvSpPr>
      <dsp:spPr>
        <a:xfrm>
          <a:off x="3715129" y="727937"/>
          <a:ext cx="4304538" cy="1165345"/>
        </a:xfrm>
        <a:prstGeom prst="rightArrow">
          <a:avLst>
            <a:gd name="adj1" fmla="val 50000"/>
            <a:gd name="adj2" fmla="val 50000"/>
          </a:avLst>
        </a:prstGeom>
        <a:solidFill>
          <a:srgbClr val="009DD9">
            <a:hueOff val="-838123"/>
            <a:satOff val="-9658"/>
            <a:lumOff val="2159"/>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254000" bIns="184999" numCol="1" spcCol="1270" anchor="ctr" anchorCtr="0">
          <a:noAutofit/>
        </a:bodyPr>
        <a:lstStyle/>
        <a:p>
          <a:pPr lvl="0" algn="l" defTabSz="1022350">
            <a:lnSpc>
              <a:spcPct val="90000"/>
            </a:lnSpc>
            <a:spcBef>
              <a:spcPct val="0"/>
            </a:spcBef>
            <a:spcAft>
              <a:spcPct val="35000"/>
            </a:spcAft>
          </a:pPr>
          <a:r>
            <a:rPr lang="en-US" sz="2300" kern="1200" dirty="0" smtClean="0">
              <a:solidFill>
                <a:sysClr val="window" lastClr="FFFFFF"/>
              </a:solidFill>
              <a:latin typeface="Arial"/>
              <a:ea typeface="+mn-ea"/>
              <a:cs typeface="+mn-cs"/>
            </a:rPr>
            <a:t>2017</a:t>
          </a:r>
          <a:endParaRPr lang="en-US" sz="2300" kern="1200" dirty="0">
            <a:solidFill>
              <a:sysClr val="window" lastClr="FFFFFF"/>
            </a:solidFill>
            <a:latin typeface="Arial"/>
            <a:ea typeface="+mn-ea"/>
            <a:cs typeface="+mn-cs"/>
          </a:endParaRPr>
        </a:p>
      </dsp:txBody>
      <dsp:txXfrm>
        <a:off x="3715129" y="1019273"/>
        <a:ext cx="4013202" cy="582673"/>
      </dsp:txXfrm>
    </dsp:sp>
    <dsp:sp modelId="{E13C0A7B-8622-4AB9-89C7-A591C2010884}">
      <dsp:nvSpPr>
        <dsp:cNvPr id="0" name=""/>
        <dsp:cNvSpPr/>
      </dsp:nvSpPr>
      <dsp:spPr>
        <a:xfrm>
          <a:off x="3737659" y="1472419"/>
          <a:ext cx="3739747" cy="3214299"/>
        </a:xfrm>
        <a:prstGeom prst="rect">
          <a:avLst/>
        </a:prstGeom>
        <a:solidFill>
          <a:sysClr val="window" lastClr="FFFFFF">
            <a:hueOff val="0"/>
            <a:satOff val="0"/>
            <a:lumOff val="0"/>
            <a:alphaOff val="0"/>
          </a:sysClr>
        </a:solidFill>
        <a:ln w="25400" cap="flat" cmpd="sng" algn="ctr">
          <a:solidFill>
            <a:srgbClr val="009DD9">
              <a:hueOff val="-838123"/>
              <a:satOff val="-9658"/>
              <a:lumOff val="2159"/>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solidFill>
                <a:sysClr val="windowText" lastClr="000000">
                  <a:hueOff val="0"/>
                  <a:satOff val="0"/>
                  <a:lumOff val="0"/>
                  <a:alphaOff val="0"/>
                </a:sysClr>
              </a:solidFill>
              <a:latin typeface="Arial"/>
              <a:ea typeface="+mn-ea"/>
              <a:cs typeface="+mn-cs"/>
            </a:rPr>
            <a:t>Health carriers must accept pharmacists in their participating provider networks</a:t>
          </a:r>
          <a:r>
            <a:rPr lang="en-US" sz="2000" u="none" kern="1200" dirty="0" smtClean="0">
              <a:solidFill>
                <a:sysClr val="windowText" lastClr="000000">
                  <a:hueOff val="0"/>
                  <a:satOff val="0"/>
                  <a:lumOff val="0"/>
                  <a:alphaOff val="0"/>
                </a:sysClr>
              </a:solidFill>
              <a:latin typeface="Arial"/>
              <a:ea typeface="+mn-ea"/>
              <a:cs typeface="+mn-cs"/>
            </a:rPr>
            <a:t>.</a:t>
          </a:r>
          <a:endParaRPr lang="en-US" sz="2000" kern="1200" dirty="0">
            <a:solidFill>
              <a:sysClr val="windowText" lastClr="000000">
                <a:hueOff val="0"/>
                <a:satOff val="0"/>
                <a:lumOff val="0"/>
                <a:alphaOff val="0"/>
              </a:sysClr>
            </a:solidFill>
            <a:latin typeface="Arial"/>
            <a:ea typeface="+mn-ea"/>
            <a:cs typeface="+mn-cs"/>
          </a:endParaRPr>
        </a:p>
        <a:p>
          <a:pPr lvl="0" algn="just" defTabSz="889000">
            <a:lnSpc>
              <a:spcPct val="90000"/>
            </a:lnSpc>
            <a:spcBef>
              <a:spcPct val="0"/>
            </a:spcBef>
            <a:spcAft>
              <a:spcPct val="35000"/>
            </a:spcAft>
          </a:pPr>
          <a:endParaRPr lang="en-US" sz="2000" kern="1200" dirty="0">
            <a:solidFill>
              <a:sysClr val="windowText" lastClr="000000">
                <a:hueOff val="0"/>
                <a:satOff val="0"/>
                <a:lumOff val="0"/>
                <a:alphaOff val="0"/>
              </a:sysClr>
            </a:solidFill>
            <a:latin typeface="Arial"/>
            <a:ea typeface="+mn-ea"/>
            <a:cs typeface="+mn-cs"/>
          </a:endParaRPr>
        </a:p>
      </dsp:txBody>
      <dsp:txXfrm>
        <a:off x="3737659" y="1472419"/>
        <a:ext cx="3739747" cy="3214299"/>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FA871F-0901-B243-AF02-2AD03EABEE30}" type="datetimeFigureOut">
              <a:rPr lang="en-US" smtClean="0"/>
              <a:t>5/24/16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E38F9D-8B8C-1845-87F7-AA1A9B6B9053}" type="slidenum">
              <a:rPr lang="en-US" smtClean="0"/>
              <a:t>‹#›</a:t>
            </a:fld>
            <a:endParaRPr lang="en-US"/>
          </a:p>
        </p:txBody>
      </p:sp>
    </p:spTree>
    <p:extLst>
      <p:ext uri="{BB962C8B-B14F-4D97-AF65-F5344CB8AC3E}">
        <p14:creationId xmlns:p14="http://schemas.microsoft.com/office/powerpoint/2010/main" val="25276423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a:buChar char="•"/>
            </a:pPr>
            <a:r>
              <a:rPr lang="en-US" dirty="0" smtClean="0"/>
              <a:t>A health plan contracted organization, such as a facility or medical clinic, that performs health plan approved credentialing activities and has been approved for delegated credentialing</a:t>
            </a:r>
            <a:r>
              <a:rPr lang="en-US" smtClean="0"/>
              <a:t>, or</a:t>
            </a:r>
          </a:p>
          <a:p>
            <a:pPr marL="171450" lvl="0" indent="-171450">
              <a:buFont typeface="Arial"/>
              <a:buChar char="•"/>
            </a:pPr>
            <a:r>
              <a:rPr lang="en-US" smtClean="0"/>
              <a:t>By </a:t>
            </a:r>
            <a:r>
              <a:rPr lang="en-US" dirty="0" smtClean="0"/>
              <a:t>completing an individual credentialing approval process with each health plan.</a:t>
            </a:r>
          </a:p>
        </p:txBody>
      </p:sp>
      <p:sp>
        <p:nvSpPr>
          <p:cNvPr id="4" name="Slide Number Placeholder 3"/>
          <p:cNvSpPr>
            <a:spLocks noGrp="1"/>
          </p:cNvSpPr>
          <p:nvPr>
            <p:ph type="sldNum" sz="quarter" idx="10"/>
          </p:nvPr>
        </p:nvSpPr>
        <p:spPr/>
        <p:txBody>
          <a:bodyPr/>
          <a:lstStyle/>
          <a:p>
            <a:fld id="{33E38F9D-8B8C-1845-87F7-AA1A9B6B9053}" type="slidenum">
              <a:rPr lang="en-US" smtClean="0"/>
              <a:t>15</a:t>
            </a:fld>
            <a:endParaRPr lang="en-US"/>
          </a:p>
        </p:txBody>
      </p:sp>
    </p:spTree>
    <p:extLst>
      <p:ext uri="{BB962C8B-B14F-4D97-AF65-F5344CB8AC3E}">
        <p14:creationId xmlns:p14="http://schemas.microsoft.com/office/powerpoint/2010/main" val="3293414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E38F9D-8B8C-1845-87F7-AA1A9B6B9053}" type="slidenum">
              <a:rPr lang="en-US" smtClean="0"/>
              <a:t>45</a:t>
            </a:fld>
            <a:endParaRPr lang="en-US"/>
          </a:p>
        </p:txBody>
      </p:sp>
    </p:spTree>
    <p:extLst>
      <p:ext uri="{BB962C8B-B14F-4D97-AF65-F5344CB8AC3E}">
        <p14:creationId xmlns:p14="http://schemas.microsoft.com/office/powerpoint/2010/main" val="14390672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3.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3.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2.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2.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9861D03-3565-3440-BA32-430AB7EE725A}" type="datetimeFigureOut">
              <a:rPr lang="en-US" smtClean="0"/>
              <a:t>5/24/16</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E2B572A3-8C06-1142-B68B-4BDFB0F41924}" type="slidenum">
              <a:rPr lang="en-US" smtClean="0"/>
              <a:t>‹#›</a:t>
            </a:fld>
            <a:endParaRPr lang="en-US"/>
          </a:p>
        </p:txBody>
      </p:sp>
    </p:spTree>
    <p:extLst>
      <p:ext uri="{BB962C8B-B14F-4D97-AF65-F5344CB8AC3E}">
        <p14:creationId xmlns:p14="http://schemas.microsoft.com/office/powerpoint/2010/main" val="456624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9861D03-3565-3440-BA32-430AB7EE725A}" type="datetimeFigureOut">
              <a:rPr lang="en-US" smtClean="0"/>
              <a:t>5/24/16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572A3-8C06-1142-B68B-4BDFB0F41924}" type="slidenum">
              <a:rPr lang="en-US" smtClean="0"/>
              <a:t>‹#›</a:t>
            </a:fld>
            <a:endParaRPr lang="en-US"/>
          </a:p>
        </p:txBody>
      </p:sp>
    </p:spTree>
    <p:extLst>
      <p:ext uri="{BB962C8B-B14F-4D97-AF65-F5344CB8AC3E}">
        <p14:creationId xmlns:p14="http://schemas.microsoft.com/office/powerpoint/2010/main" val="447070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861D03-3565-3440-BA32-430AB7EE725A}" type="datetimeFigureOut">
              <a:rPr lang="en-US" smtClean="0"/>
              <a:t>5/24/16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572A3-8C06-1142-B68B-4BDFB0F41924}" type="slidenum">
              <a:rPr lang="en-US" smtClean="0"/>
              <a:t>‹#›</a:t>
            </a:fld>
            <a:endParaRPr lang="en-US"/>
          </a:p>
        </p:txBody>
      </p:sp>
    </p:spTree>
    <p:extLst>
      <p:ext uri="{BB962C8B-B14F-4D97-AF65-F5344CB8AC3E}">
        <p14:creationId xmlns:p14="http://schemas.microsoft.com/office/powerpoint/2010/main" val="2011071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861D03-3565-3440-BA32-430AB7EE725A}" type="datetimeFigureOut">
              <a:rPr lang="en-US" smtClean="0"/>
              <a:t>5/24/16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572A3-8C06-1142-B68B-4BDFB0F41924}" type="slidenum">
              <a:rPr lang="en-US" smtClean="0"/>
              <a:t>‹#›</a:t>
            </a:fld>
            <a:endParaRPr lang="en-US"/>
          </a:p>
        </p:txBody>
      </p:sp>
    </p:spTree>
    <p:extLst>
      <p:ext uri="{BB962C8B-B14F-4D97-AF65-F5344CB8AC3E}">
        <p14:creationId xmlns:p14="http://schemas.microsoft.com/office/powerpoint/2010/main" val="1520749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smtClean="0"/>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49861D03-3565-3440-BA32-430AB7EE725A}" type="datetimeFigureOut">
              <a:rPr lang="en-US" smtClean="0"/>
              <a:t>5/24/16</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E2B572A3-8C06-1142-B68B-4BDFB0F41924}" type="slidenum">
              <a:rPr lang="en-US" smtClean="0"/>
              <a:t>‹#›</a:t>
            </a:fld>
            <a:endParaRPr lang="en-US"/>
          </a:p>
        </p:txBody>
      </p:sp>
    </p:spTree>
    <p:extLst>
      <p:ext uri="{BB962C8B-B14F-4D97-AF65-F5344CB8AC3E}">
        <p14:creationId xmlns:p14="http://schemas.microsoft.com/office/powerpoint/2010/main" val="2031845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9861D03-3565-3440-BA32-430AB7EE725A}" type="datetimeFigureOut">
              <a:rPr lang="en-US" smtClean="0"/>
              <a:t>5/24/16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572A3-8C06-1142-B68B-4BDFB0F41924}" type="slidenum">
              <a:rPr lang="en-US" smtClean="0"/>
              <a:t>‹#›</a:t>
            </a:fld>
            <a:endParaRPr lang="en-US"/>
          </a:p>
        </p:txBody>
      </p:sp>
    </p:spTree>
    <p:extLst>
      <p:ext uri="{BB962C8B-B14F-4D97-AF65-F5344CB8AC3E}">
        <p14:creationId xmlns:p14="http://schemas.microsoft.com/office/powerpoint/2010/main" val="2096082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9861D03-3565-3440-BA32-430AB7EE725A}" type="datetimeFigureOut">
              <a:rPr lang="en-US" smtClean="0"/>
              <a:t>5/24/16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572A3-8C06-1142-B68B-4BDFB0F41924}"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544395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49861D03-3565-3440-BA32-430AB7EE725A}" type="datetimeFigureOut">
              <a:rPr lang="en-US" smtClean="0"/>
              <a:t>5/24/16</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E2B572A3-8C06-1142-B68B-4BDFB0F41924}"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2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61D03-3565-3440-BA32-430AB7EE725A}" type="datetimeFigureOut">
              <a:rPr lang="en-US" smtClean="0"/>
              <a:t>5/24/16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B572A3-8C06-1142-B68B-4BDFB0F41924}" type="slidenum">
              <a:rPr lang="en-US" smtClean="0"/>
              <a:t>‹#›</a:t>
            </a:fld>
            <a:endParaRPr lang="en-US"/>
          </a:p>
        </p:txBody>
      </p:sp>
    </p:spTree>
    <p:extLst>
      <p:ext uri="{BB962C8B-B14F-4D97-AF65-F5344CB8AC3E}">
        <p14:creationId xmlns:p14="http://schemas.microsoft.com/office/powerpoint/2010/main" val="1679902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49861D03-3565-3440-BA32-430AB7EE725A}" type="datetimeFigureOut">
              <a:rPr lang="en-US" smtClean="0"/>
              <a:t>5/24/16</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E2B572A3-8C06-1142-B68B-4BDFB0F41924}" type="slidenum">
              <a:rPr lang="en-US" smtClean="0"/>
              <a:t>‹#›</a:t>
            </a:fld>
            <a:endParaRPr lang="en-US"/>
          </a:p>
        </p:txBody>
      </p:sp>
    </p:spTree>
    <p:extLst>
      <p:ext uri="{BB962C8B-B14F-4D97-AF65-F5344CB8AC3E}">
        <p14:creationId xmlns:p14="http://schemas.microsoft.com/office/powerpoint/2010/main" val="1159625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49861D03-3565-3440-BA32-430AB7EE725A}" type="datetimeFigureOut">
              <a:rPr lang="en-US" smtClean="0"/>
              <a:t>5/24/16</a:t>
            </a:fld>
            <a:endParaRPr lang="en-US"/>
          </a:p>
        </p:txBody>
      </p:sp>
      <p:sp>
        <p:nvSpPr>
          <p:cNvPr id="10" name="Slide Number Placeholder 9"/>
          <p:cNvSpPr>
            <a:spLocks noGrp="1"/>
          </p:cNvSpPr>
          <p:nvPr>
            <p:ph type="sldNum" sz="quarter" idx="12"/>
          </p:nvPr>
        </p:nvSpPr>
        <p:spPr/>
        <p:txBody>
          <a:bodyPr/>
          <a:lstStyle/>
          <a:p>
            <a:fld id="{E2B572A3-8C06-1142-B68B-4BDFB0F41924}" type="slidenum">
              <a:rPr lang="en-US" smtClean="0"/>
              <a:t>‹#›</a:t>
            </a:fld>
            <a:endParaRPr lang="en-US"/>
          </a:p>
        </p:txBody>
      </p:sp>
    </p:spTree>
    <p:extLst>
      <p:ext uri="{BB962C8B-B14F-4D97-AF65-F5344CB8AC3E}">
        <p14:creationId xmlns:p14="http://schemas.microsoft.com/office/powerpoint/2010/main" val="14135811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4" Type="http://schemas.microsoft.com/office/2007/relationships/hdphoto" Target="../media/hdphoto1.wdp"/><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49861D03-3565-3440-BA32-430AB7EE725A}" type="datetimeFigureOut">
              <a:rPr lang="en-US" smtClean="0"/>
              <a:t>5/24/16</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E2B572A3-8C06-1142-B68B-4BDFB0F41924}" type="slidenum">
              <a:rPr lang="en-US" smtClean="0"/>
              <a:t>‹#›</a:t>
            </a:fld>
            <a:endParaRPr lang="en-US"/>
          </a:p>
        </p:txBody>
      </p:sp>
    </p:spTree>
    <p:extLst>
      <p:ext uri="{BB962C8B-B14F-4D97-AF65-F5344CB8AC3E}">
        <p14:creationId xmlns:p14="http://schemas.microsoft.com/office/powerpoint/2010/main" val="58484496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jhp.org/content/71/21/1891/F1.large.jpg" TargetMode="External"/><Relationship Id="rId3" Type="http://schemas.openxmlformats.org/officeDocument/2006/relationships/image" Target="../media/image5.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nehealthport.com/sites/default/files/pdf/ProviderSource_Set_Up.pdf"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0088" y="1353312"/>
            <a:ext cx="7681912" cy="3035808"/>
          </a:xfrm>
        </p:spPr>
        <p:txBody>
          <a:bodyPr/>
          <a:lstStyle/>
          <a:p>
            <a:pPr algn="ctr"/>
            <a:r>
              <a:rPr lang="en-US" sz="4400" dirty="0" smtClean="0"/>
              <a:t>Pharmacists as Medical Providers</a:t>
            </a:r>
            <a:br>
              <a:rPr lang="en-US" sz="4400" dirty="0" smtClean="0"/>
            </a:br>
            <a:r>
              <a:rPr lang="en-US" sz="2000" dirty="0" smtClean="0"/>
              <a:t/>
            </a:r>
            <a:br>
              <a:rPr lang="en-US" sz="2000" dirty="0" smtClean="0"/>
            </a:br>
            <a:r>
              <a:rPr lang="en-US" sz="4000" dirty="0" smtClean="0"/>
              <a:t>Credentialing and Privileging</a:t>
            </a:r>
            <a:br>
              <a:rPr lang="en-US" sz="4000" dirty="0" smtClean="0"/>
            </a:br>
            <a:r>
              <a:rPr lang="en-US" sz="4000" i="1" dirty="0">
                <a:latin typeface="Gabriola" charset="0"/>
                <a:ea typeface="Gabriola" charset="0"/>
                <a:cs typeface="Gabriola" charset="0"/>
              </a:rPr>
              <a:t> </a:t>
            </a:r>
            <a:r>
              <a:rPr lang="en-US" sz="4000" i="1" dirty="0" smtClean="0">
                <a:latin typeface="Gabriola" charset="0"/>
                <a:ea typeface="Gabriola" charset="0"/>
                <a:cs typeface="Gabriola" charset="0"/>
              </a:rPr>
              <a:t/>
            </a:r>
            <a:br>
              <a:rPr lang="en-US" sz="4000" i="1" dirty="0" smtClean="0">
                <a:latin typeface="Gabriola" charset="0"/>
                <a:ea typeface="Gabriola" charset="0"/>
                <a:cs typeface="Gabriola" charset="0"/>
              </a:rPr>
            </a:br>
            <a:r>
              <a:rPr lang="en-US" sz="4000" i="1" dirty="0" smtClean="0">
                <a:latin typeface="Gabriola" charset="0"/>
                <a:ea typeface="Gabriola" charset="0"/>
                <a:cs typeface="Gabriola" charset="0"/>
              </a:rPr>
              <a:t>The Washington </a:t>
            </a:r>
            <a:r>
              <a:rPr lang="en-US" sz="4000" i="1" dirty="0">
                <a:latin typeface="Gabriola" charset="0"/>
                <a:ea typeface="Gabriola" charset="0"/>
                <a:cs typeface="Gabriola" charset="0"/>
              </a:rPr>
              <a:t>State Experience</a:t>
            </a:r>
            <a:endParaRPr lang="en-US" sz="4000" dirty="0"/>
          </a:p>
        </p:txBody>
      </p:sp>
      <p:sp>
        <p:nvSpPr>
          <p:cNvPr id="3" name="Subtitle 2"/>
          <p:cNvSpPr>
            <a:spLocks noGrp="1"/>
          </p:cNvSpPr>
          <p:nvPr>
            <p:ph type="subTitle" idx="1"/>
          </p:nvPr>
        </p:nvSpPr>
        <p:spPr/>
        <p:txBody>
          <a:bodyPr/>
          <a:lstStyle/>
          <a:p>
            <a:r>
              <a:rPr lang="en-US" dirty="0" smtClean="0"/>
              <a:t>Jeff </a:t>
            </a:r>
            <a:r>
              <a:rPr lang="en-US" dirty="0" err="1" smtClean="0"/>
              <a:t>Rochon</a:t>
            </a:r>
            <a:r>
              <a:rPr lang="en-US" dirty="0" smtClean="0"/>
              <a:t>, </a:t>
            </a:r>
            <a:r>
              <a:rPr lang="en-US" dirty="0" err="1" smtClean="0"/>
              <a:t>Pharm.D</a:t>
            </a:r>
            <a:r>
              <a:rPr lang="en-US" dirty="0" smtClean="0"/>
              <a:t>.</a:t>
            </a:r>
          </a:p>
          <a:p>
            <a:r>
              <a:rPr lang="en-US" dirty="0" smtClean="0"/>
              <a:t>Washington State Pharmacy Association</a:t>
            </a:r>
            <a:endParaRPr lang="en-US" dirty="0"/>
          </a:p>
        </p:txBody>
      </p:sp>
    </p:spTree>
    <p:extLst>
      <p:ext uri="{BB962C8B-B14F-4D97-AF65-F5344CB8AC3E}">
        <p14:creationId xmlns:p14="http://schemas.microsoft.com/office/powerpoint/2010/main" val="258058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463" y="484632"/>
            <a:ext cx="8558212" cy="1609344"/>
          </a:xfrm>
        </p:spPr>
        <p:txBody>
          <a:bodyPr>
            <a:noAutofit/>
          </a:bodyPr>
          <a:lstStyle/>
          <a:p>
            <a:r>
              <a:rPr lang="en-US" sz="4400" dirty="0" smtClean="0"/>
              <a:t>Are pharmacists </a:t>
            </a:r>
            <a:r>
              <a:rPr lang="en-US" sz="4400" dirty="0"/>
              <a:t>primary care providers or specialty care providers? </a:t>
            </a:r>
          </a:p>
        </p:txBody>
      </p:sp>
      <p:sp>
        <p:nvSpPr>
          <p:cNvPr id="3" name="Content Placeholder 2"/>
          <p:cNvSpPr>
            <a:spLocks noGrp="1"/>
          </p:cNvSpPr>
          <p:nvPr>
            <p:ph idx="1"/>
          </p:nvPr>
        </p:nvSpPr>
        <p:spPr/>
        <p:txBody>
          <a:bodyPr/>
          <a:lstStyle/>
          <a:p>
            <a:r>
              <a:rPr lang="en-US" dirty="0" smtClean="0"/>
              <a:t>For </a:t>
            </a:r>
            <a:r>
              <a:rPr lang="en-US" dirty="0"/>
              <a:t>each of their benefit plans, the health plan (</a:t>
            </a:r>
            <a:r>
              <a:rPr lang="en-US" dirty="0" smtClean="0"/>
              <a:t>in with</a:t>
            </a:r>
            <a:r>
              <a:rPr lang="en-US" dirty="0"/>
              <a:t> </a:t>
            </a:r>
            <a:r>
              <a:rPr lang="en-US" dirty="0" smtClean="0"/>
              <a:t>CMS</a:t>
            </a:r>
            <a:r>
              <a:rPr lang="en-US" dirty="0"/>
              <a:t> </a:t>
            </a:r>
            <a:r>
              <a:rPr lang="en-US" dirty="0" smtClean="0"/>
              <a:t>and/or</a:t>
            </a:r>
            <a:r>
              <a:rPr lang="en-US" dirty="0"/>
              <a:t> </a:t>
            </a:r>
            <a:r>
              <a:rPr lang="en-US" dirty="0" smtClean="0"/>
              <a:t>national</a:t>
            </a:r>
            <a:r>
              <a:rPr lang="en-US" dirty="0"/>
              <a:t> </a:t>
            </a:r>
            <a:r>
              <a:rPr lang="en-US" dirty="0" smtClean="0"/>
              <a:t>mandates, </a:t>
            </a:r>
            <a:r>
              <a:rPr lang="nb-NO" dirty="0" smtClean="0"/>
              <a:t>e.g. ACA) </a:t>
            </a:r>
            <a:r>
              <a:rPr lang="nb-NO" dirty="0" err="1" smtClean="0"/>
              <a:t>will</a:t>
            </a:r>
            <a:r>
              <a:rPr lang="nb-NO" dirty="0" smtClean="0"/>
              <a:t> </a:t>
            </a:r>
            <a:r>
              <a:rPr lang="nb-NO" dirty="0" err="1"/>
              <a:t>determine</a:t>
            </a:r>
            <a:r>
              <a:rPr lang="nb-NO" dirty="0"/>
              <a:t> </a:t>
            </a:r>
            <a:r>
              <a:rPr lang="nb-NO" dirty="0" err="1"/>
              <a:t>if</a:t>
            </a:r>
            <a:r>
              <a:rPr lang="nb-NO" dirty="0"/>
              <a:t> a type </a:t>
            </a:r>
            <a:r>
              <a:rPr lang="nb-NO" dirty="0" err="1"/>
              <a:t>of</a:t>
            </a:r>
            <a:r>
              <a:rPr lang="nb-NO" dirty="0"/>
              <a:t> provider is to be </a:t>
            </a:r>
            <a:r>
              <a:rPr lang="nb-NO" dirty="0" err="1"/>
              <a:t>designated</a:t>
            </a:r>
            <a:r>
              <a:rPr lang="nb-NO" dirty="0"/>
              <a:t> as a </a:t>
            </a:r>
            <a:r>
              <a:rPr lang="nb-NO" dirty="0" err="1" smtClean="0"/>
              <a:t>primary</a:t>
            </a:r>
            <a:r>
              <a:rPr lang="nb-NO" dirty="0"/>
              <a:t> </a:t>
            </a:r>
            <a:r>
              <a:rPr lang="nb-NO" dirty="0" err="1" smtClean="0"/>
              <a:t>care</a:t>
            </a:r>
            <a:r>
              <a:rPr lang="nb-NO" dirty="0" smtClean="0"/>
              <a:t> </a:t>
            </a:r>
            <a:r>
              <a:rPr lang="nb-NO" dirty="0"/>
              <a:t>provider or a </a:t>
            </a:r>
            <a:r>
              <a:rPr lang="nb-NO" dirty="0" err="1"/>
              <a:t>specialty</a:t>
            </a:r>
            <a:r>
              <a:rPr lang="nb-NO" dirty="0"/>
              <a:t> </a:t>
            </a:r>
            <a:r>
              <a:rPr lang="nb-NO" dirty="0" err="1"/>
              <a:t>care</a:t>
            </a:r>
            <a:r>
              <a:rPr lang="nb-NO" dirty="0"/>
              <a:t> provider. </a:t>
            </a:r>
            <a:endParaRPr lang="nb-NO" dirty="0" smtClean="0"/>
          </a:p>
        </p:txBody>
      </p:sp>
    </p:spTree>
    <p:extLst>
      <p:ext uri="{BB962C8B-B14F-4D97-AF65-F5344CB8AC3E}">
        <p14:creationId xmlns:p14="http://schemas.microsoft.com/office/powerpoint/2010/main" val="2000570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500" y="628650"/>
            <a:ext cx="8402637" cy="1094627"/>
          </a:xfrm>
        </p:spPr>
        <p:txBody>
          <a:bodyPr>
            <a:noAutofit/>
          </a:bodyPr>
          <a:lstStyle/>
          <a:p>
            <a:r>
              <a:rPr lang="en-US" sz="4400" dirty="0" smtClean="0"/>
              <a:t>Are </a:t>
            </a:r>
            <a:r>
              <a:rPr lang="en-US" sz="4400" dirty="0"/>
              <a:t>there implications for patient co-pay</a:t>
            </a:r>
            <a:r>
              <a:rPr lang="en-US" sz="4400" dirty="0" smtClean="0"/>
              <a:t>?</a:t>
            </a:r>
            <a:endParaRPr lang="en-US" sz="4400" dirty="0"/>
          </a:p>
        </p:txBody>
      </p:sp>
      <p:sp>
        <p:nvSpPr>
          <p:cNvPr id="3" name="Content Placeholder 2"/>
          <p:cNvSpPr>
            <a:spLocks noGrp="1"/>
          </p:cNvSpPr>
          <p:nvPr>
            <p:ph idx="1"/>
          </p:nvPr>
        </p:nvSpPr>
        <p:spPr>
          <a:xfrm>
            <a:off x="317500" y="2209052"/>
            <a:ext cx="8483600" cy="3797300"/>
          </a:xfrm>
        </p:spPr>
        <p:txBody>
          <a:bodyPr>
            <a:normAutofit lnSpcReduction="10000"/>
          </a:bodyPr>
          <a:lstStyle/>
          <a:p>
            <a:r>
              <a:rPr lang="nb-NO" dirty="0" smtClean="0"/>
              <a:t>YES. For </a:t>
            </a:r>
            <a:r>
              <a:rPr lang="nb-NO" dirty="0" err="1" smtClean="0"/>
              <a:t>some</a:t>
            </a:r>
            <a:r>
              <a:rPr lang="nb-NO" dirty="0" smtClean="0"/>
              <a:t> </a:t>
            </a:r>
            <a:r>
              <a:rPr lang="nb-NO" dirty="0" err="1" smtClean="0"/>
              <a:t>health</a:t>
            </a:r>
            <a:r>
              <a:rPr lang="nb-NO" dirty="0" smtClean="0"/>
              <a:t> </a:t>
            </a:r>
            <a:r>
              <a:rPr lang="nb-NO" dirty="0"/>
              <a:t>plan </a:t>
            </a:r>
            <a:r>
              <a:rPr lang="nb-NO" dirty="0" err="1"/>
              <a:t>products</a:t>
            </a:r>
            <a:r>
              <a:rPr lang="nb-NO" dirty="0"/>
              <a:t> </a:t>
            </a:r>
            <a:r>
              <a:rPr lang="nb-NO" dirty="0" err="1"/>
              <a:t>where</a:t>
            </a:r>
            <a:r>
              <a:rPr lang="nb-NO" dirty="0"/>
              <a:t> a </a:t>
            </a:r>
            <a:r>
              <a:rPr lang="nb-NO" dirty="0" err="1"/>
              <a:t>patient</a:t>
            </a:r>
            <a:r>
              <a:rPr lang="nb-NO" dirty="0"/>
              <a:t> co-</a:t>
            </a:r>
            <a:r>
              <a:rPr lang="nb-NO" dirty="0" err="1"/>
              <a:t>pay</a:t>
            </a:r>
            <a:r>
              <a:rPr lang="nb-NO" dirty="0"/>
              <a:t> </a:t>
            </a:r>
            <a:r>
              <a:rPr lang="nb-NO" dirty="0" err="1"/>
              <a:t>differential</a:t>
            </a:r>
            <a:r>
              <a:rPr lang="nb-NO" dirty="0"/>
              <a:t> </a:t>
            </a:r>
            <a:r>
              <a:rPr lang="nb-NO" dirty="0" err="1"/>
              <a:t>exists</a:t>
            </a:r>
            <a:r>
              <a:rPr lang="nb-NO" dirty="0"/>
              <a:t>, </a:t>
            </a:r>
            <a:r>
              <a:rPr lang="nb-NO" dirty="0" err="1"/>
              <a:t>that</a:t>
            </a:r>
            <a:r>
              <a:rPr lang="nb-NO" dirty="0"/>
              <a:t> </a:t>
            </a:r>
            <a:r>
              <a:rPr lang="nb-NO" dirty="0" err="1"/>
              <a:t>determination</a:t>
            </a:r>
            <a:r>
              <a:rPr lang="nb-NO" dirty="0"/>
              <a:t> </a:t>
            </a:r>
            <a:r>
              <a:rPr lang="nb-NO" dirty="0" err="1"/>
              <a:t>will</a:t>
            </a:r>
            <a:r>
              <a:rPr lang="nb-NO" dirty="0"/>
              <a:t> </a:t>
            </a:r>
            <a:r>
              <a:rPr lang="nb-NO" dirty="0" err="1"/>
              <a:t>establish</a:t>
            </a:r>
            <a:r>
              <a:rPr lang="nb-NO" dirty="0"/>
              <a:t> </a:t>
            </a:r>
            <a:r>
              <a:rPr lang="nb-NO" dirty="0" err="1"/>
              <a:t>whether</a:t>
            </a:r>
            <a:r>
              <a:rPr lang="nb-NO" dirty="0"/>
              <a:t> </a:t>
            </a:r>
            <a:r>
              <a:rPr lang="nb-NO" dirty="0" err="1"/>
              <a:t>the</a:t>
            </a:r>
            <a:r>
              <a:rPr lang="nb-NO" dirty="0"/>
              <a:t> </a:t>
            </a:r>
            <a:r>
              <a:rPr lang="nb-NO" dirty="0" err="1"/>
              <a:t>patient</a:t>
            </a:r>
            <a:r>
              <a:rPr lang="nb-NO" dirty="0"/>
              <a:t> </a:t>
            </a:r>
            <a:r>
              <a:rPr lang="nb-NO" dirty="0" err="1"/>
              <a:t>will</a:t>
            </a:r>
            <a:r>
              <a:rPr lang="nb-NO" dirty="0"/>
              <a:t> have a </a:t>
            </a:r>
            <a:r>
              <a:rPr lang="nb-NO" dirty="0" err="1"/>
              <a:t>primary</a:t>
            </a:r>
            <a:r>
              <a:rPr lang="nb-NO" dirty="0"/>
              <a:t> </a:t>
            </a:r>
            <a:r>
              <a:rPr lang="nb-NO" dirty="0" err="1"/>
              <a:t>care</a:t>
            </a:r>
            <a:r>
              <a:rPr lang="nb-NO" dirty="0"/>
              <a:t> co-</a:t>
            </a:r>
            <a:r>
              <a:rPr lang="nb-NO" dirty="0" err="1"/>
              <a:t>pay</a:t>
            </a:r>
            <a:r>
              <a:rPr lang="nb-NO" dirty="0"/>
              <a:t> or a </a:t>
            </a:r>
            <a:r>
              <a:rPr lang="nb-NO" dirty="0" err="1"/>
              <a:t>specialty</a:t>
            </a:r>
            <a:r>
              <a:rPr lang="nb-NO" dirty="0"/>
              <a:t> </a:t>
            </a:r>
            <a:r>
              <a:rPr lang="nb-NO" dirty="0" err="1"/>
              <a:t>care</a:t>
            </a:r>
            <a:r>
              <a:rPr lang="nb-NO" dirty="0"/>
              <a:t> co-</a:t>
            </a:r>
            <a:r>
              <a:rPr lang="nb-NO" dirty="0" err="1"/>
              <a:t>pay</a:t>
            </a:r>
            <a:r>
              <a:rPr lang="nb-NO" dirty="0"/>
              <a:t> </a:t>
            </a:r>
            <a:r>
              <a:rPr lang="nb-NO" dirty="0" err="1"/>
              <a:t>when</a:t>
            </a:r>
            <a:r>
              <a:rPr lang="nb-NO" dirty="0"/>
              <a:t> </a:t>
            </a:r>
            <a:r>
              <a:rPr lang="nb-NO" dirty="0" err="1"/>
              <a:t>visiting</a:t>
            </a:r>
            <a:r>
              <a:rPr lang="nb-NO" dirty="0"/>
              <a:t> a provider </a:t>
            </a:r>
            <a:r>
              <a:rPr lang="nb-NO" dirty="0" err="1"/>
              <a:t>of</a:t>
            </a:r>
            <a:r>
              <a:rPr lang="nb-NO" dirty="0"/>
              <a:t> </a:t>
            </a:r>
            <a:r>
              <a:rPr lang="nb-NO" dirty="0" err="1"/>
              <a:t>that</a:t>
            </a:r>
            <a:r>
              <a:rPr lang="nb-NO" dirty="0"/>
              <a:t> </a:t>
            </a:r>
            <a:r>
              <a:rPr lang="nb-NO" dirty="0" smtClean="0"/>
              <a:t>type.</a:t>
            </a:r>
          </a:p>
          <a:p>
            <a:pPr marL="0" indent="0">
              <a:buNone/>
            </a:pPr>
            <a:r>
              <a:rPr lang="nb-NO" dirty="0" err="1" smtClean="0"/>
              <a:t>Explanatory</a:t>
            </a:r>
            <a:r>
              <a:rPr lang="nb-NO" dirty="0" smtClean="0"/>
              <a:t> </a:t>
            </a:r>
            <a:r>
              <a:rPr lang="nb-NO" dirty="0"/>
              <a:t>Note:</a:t>
            </a:r>
          </a:p>
          <a:p>
            <a:pPr marL="450850" lvl="1" indent="0">
              <a:buNone/>
            </a:pPr>
            <a:r>
              <a:rPr lang="nb-NO" dirty="0"/>
              <a:t>1. </a:t>
            </a:r>
            <a:r>
              <a:rPr lang="nb-NO" dirty="0" err="1"/>
              <a:t>When</a:t>
            </a:r>
            <a:r>
              <a:rPr lang="nb-NO" dirty="0"/>
              <a:t> </a:t>
            </a:r>
            <a:r>
              <a:rPr lang="nb-NO" dirty="0" err="1"/>
              <a:t>making</a:t>
            </a:r>
            <a:r>
              <a:rPr lang="nb-NO" dirty="0"/>
              <a:t> a "</a:t>
            </a:r>
            <a:r>
              <a:rPr lang="nb-NO" dirty="0" err="1"/>
              <a:t>visit</a:t>
            </a:r>
            <a:r>
              <a:rPr lang="nb-NO" dirty="0"/>
              <a:t>" to a </a:t>
            </a:r>
            <a:r>
              <a:rPr lang="nb-NO" dirty="0" smtClean="0"/>
              <a:t>provider, </a:t>
            </a:r>
            <a:r>
              <a:rPr lang="nb-NO" dirty="0" err="1"/>
              <a:t>the</a:t>
            </a:r>
            <a:r>
              <a:rPr lang="nb-NO" dirty="0"/>
              <a:t> </a:t>
            </a:r>
            <a:r>
              <a:rPr lang="nb-NO" dirty="0" err="1"/>
              <a:t>patient</a:t>
            </a:r>
            <a:r>
              <a:rPr lang="nb-NO" dirty="0"/>
              <a:t> </a:t>
            </a:r>
            <a:r>
              <a:rPr lang="nb-NO" dirty="0" err="1"/>
              <a:t>may</a:t>
            </a:r>
            <a:r>
              <a:rPr lang="nb-NO" dirty="0"/>
              <a:t> have a co-</a:t>
            </a:r>
            <a:r>
              <a:rPr lang="nb-NO" dirty="0" err="1"/>
              <a:t>pay</a:t>
            </a:r>
            <a:r>
              <a:rPr lang="nb-NO" dirty="0"/>
              <a:t>, </a:t>
            </a:r>
            <a:r>
              <a:rPr lang="nb-NO" dirty="0" err="1"/>
              <a:t>the</a:t>
            </a:r>
            <a:r>
              <a:rPr lang="nb-NO" dirty="0"/>
              <a:t> </a:t>
            </a:r>
            <a:r>
              <a:rPr lang="nb-NO" dirty="0" err="1"/>
              <a:t>amount</a:t>
            </a:r>
            <a:r>
              <a:rPr lang="nb-NO" dirty="0"/>
              <a:t> </a:t>
            </a:r>
            <a:r>
              <a:rPr lang="nb-NO" dirty="0" err="1"/>
              <a:t>of</a:t>
            </a:r>
            <a:r>
              <a:rPr lang="nb-NO" dirty="0"/>
              <a:t> </a:t>
            </a:r>
            <a:r>
              <a:rPr lang="nb-NO" dirty="0" err="1"/>
              <a:t>which</a:t>
            </a:r>
            <a:r>
              <a:rPr lang="nb-NO" dirty="0"/>
              <a:t> is </a:t>
            </a:r>
            <a:r>
              <a:rPr lang="nb-NO" dirty="0" err="1"/>
              <a:t>determined</a:t>
            </a:r>
            <a:r>
              <a:rPr lang="nb-NO" dirty="0"/>
              <a:t> by </a:t>
            </a:r>
            <a:r>
              <a:rPr lang="nb-NO" dirty="0" err="1"/>
              <a:t>whether</a:t>
            </a:r>
            <a:r>
              <a:rPr lang="nb-NO" dirty="0"/>
              <a:t> </a:t>
            </a:r>
            <a:r>
              <a:rPr lang="nb-NO" dirty="0" err="1"/>
              <a:t>the</a:t>
            </a:r>
            <a:r>
              <a:rPr lang="nb-NO" dirty="0"/>
              <a:t> provider </a:t>
            </a:r>
            <a:r>
              <a:rPr lang="nb-NO" dirty="0" err="1"/>
              <a:t>visited</a:t>
            </a:r>
            <a:r>
              <a:rPr lang="nb-NO" dirty="0"/>
              <a:t> is </a:t>
            </a:r>
            <a:r>
              <a:rPr lang="nb-NO" dirty="0" err="1"/>
              <a:t>Primary</a:t>
            </a:r>
            <a:r>
              <a:rPr lang="nb-NO" dirty="0"/>
              <a:t> </a:t>
            </a:r>
            <a:r>
              <a:rPr lang="nb-NO" dirty="0" smtClean="0"/>
              <a:t>Care </a:t>
            </a:r>
            <a:r>
              <a:rPr lang="nb-NO" dirty="0"/>
              <a:t>or </a:t>
            </a:r>
            <a:r>
              <a:rPr lang="nb-NO" dirty="0" err="1"/>
              <a:t>Specialty</a:t>
            </a:r>
            <a:r>
              <a:rPr lang="nb-NO" dirty="0"/>
              <a:t> Care.</a:t>
            </a:r>
          </a:p>
          <a:p>
            <a:pPr marL="450850" lvl="1" indent="0">
              <a:buNone/>
            </a:pPr>
            <a:r>
              <a:rPr lang="nb-NO" dirty="0"/>
              <a:t>2. The co-</a:t>
            </a:r>
            <a:r>
              <a:rPr lang="nb-NO" dirty="0" err="1"/>
              <a:t>pay</a:t>
            </a:r>
            <a:r>
              <a:rPr lang="nb-NO" dirty="0"/>
              <a:t> is </a:t>
            </a:r>
            <a:r>
              <a:rPr lang="nb-NO" dirty="0" err="1"/>
              <a:t>related</a:t>
            </a:r>
            <a:r>
              <a:rPr lang="nb-NO" dirty="0"/>
              <a:t> to </a:t>
            </a:r>
            <a:r>
              <a:rPr lang="nb-NO" dirty="0" err="1"/>
              <a:t>the</a:t>
            </a:r>
            <a:r>
              <a:rPr lang="nb-NO" dirty="0"/>
              <a:t> </a:t>
            </a:r>
            <a:r>
              <a:rPr lang="nb-NO" dirty="0" err="1"/>
              <a:t>visit</a:t>
            </a:r>
            <a:r>
              <a:rPr lang="nb-NO" dirty="0"/>
              <a:t> </a:t>
            </a:r>
            <a:r>
              <a:rPr lang="nb-NO" dirty="0" err="1"/>
              <a:t>regardless</a:t>
            </a:r>
            <a:r>
              <a:rPr lang="nb-NO" dirty="0"/>
              <a:t> </a:t>
            </a:r>
            <a:r>
              <a:rPr lang="nb-NO" dirty="0" err="1"/>
              <a:t>of</a:t>
            </a:r>
            <a:r>
              <a:rPr lang="nb-NO" dirty="0"/>
              <a:t> </a:t>
            </a:r>
            <a:r>
              <a:rPr lang="nb-NO" dirty="0" err="1"/>
              <a:t>the</a:t>
            </a:r>
            <a:r>
              <a:rPr lang="nb-NO" dirty="0"/>
              <a:t> </a:t>
            </a:r>
            <a:r>
              <a:rPr lang="nb-NO" dirty="0" err="1"/>
              <a:t>number</a:t>
            </a:r>
            <a:r>
              <a:rPr lang="nb-NO" dirty="0"/>
              <a:t> and type </a:t>
            </a:r>
            <a:r>
              <a:rPr lang="nb-NO" dirty="0" err="1"/>
              <a:t>of</a:t>
            </a:r>
            <a:r>
              <a:rPr lang="nb-NO" dirty="0"/>
              <a:t> services </a:t>
            </a:r>
            <a:r>
              <a:rPr lang="nb-NO" dirty="0" err="1"/>
              <a:t>delivered</a:t>
            </a:r>
            <a:r>
              <a:rPr lang="nb-NO" dirty="0"/>
              <a:t> during </a:t>
            </a:r>
            <a:r>
              <a:rPr lang="nb-NO" dirty="0" err="1"/>
              <a:t>the</a:t>
            </a:r>
            <a:r>
              <a:rPr lang="nb-NO" dirty="0"/>
              <a:t> </a:t>
            </a:r>
            <a:r>
              <a:rPr lang="nb-NO" dirty="0" err="1"/>
              <a:t>visit</a:t>
            </a:r>
            <a:r>
              <a:rPr lang="nb-NO" dirty="0"/>
              <a:t>.</a:t>
            </a:r>
          </a:p>
          <a:p>
            <a:pPr marL="450850" lvl="1" indent="0">
              <a:buNone/>
            </a:pPr>
            <a:r>
              <a:rPr lang="nb-NO" dirty="0"/>
              <a:t>3. The co-</a:t>
            </a:r>
            <a:r>
              <a:rPr lang="nb-NO" dirty="0" err="1"/>
              <a:t>pay</a:t>
            </a:r>
            <a:r>
              <a:rPr lang="nb-NO" dirty="0"/>
              <a:t> for an </a:t>
            </a:r>
            <a:r>
              <a:rPr lang="nb-NO" dirty="0" err="1"/>
              <a:t>Emergency</a:t>
            </a:r>
            <a:r>
              <a:rPr lang="nb-NO" dirty="0"/>
              <a:t> Room </a:t>
            </a:r>
            <a:r>
              <a:rPr lang="nb-NO" dirty="0" err="1"/>
              <a:t>visit</a:t>
            </a:r>
            <a:r>
              <a:rPr lang="nb-NO" dirty="0"/>
              <a:t> or a Hospital </a:t>
            </a:r>
            <a:r>
              <a:rPr lang="nb-NO" dirty="0" err="1"/>
              <a:t>Admission</a:t>
            </a:r>
            <a:r>
              <a:rPr lang="nb-NO" dirty="0"/>
              <a:t> </a:t>
            </a:r>
            <a:r>
              <a:rPr lang="nb-NO" dirty="0" err="1"/>
              <a:t>visit</a:t>
            </a:r>
            <a:r>
              <a:rPr lang="nb-NO" dirty="0"/>
              <a:t> is </a:t>
            </a:r>
            <a:r>
              <a:rPr lang="nb-NO" dirty="0" err="1"/>
              <a:t>set</a:t>
            </a:r>
            <a:r>
              <a:rPr lang="nb-NO" dirty="0"/>
              <a:t> </a:t>
            </a:r>
            <a:r>
              <a:rPr lang="nb-NO" dirty="0" err="1"/>
              <a:t>regardless</a:t>
            </a:r>
            <a:r>
              <a:rPr lang="nb-NO" dirty="0"/>
              <a:t> </a:t>
            </a:r>
            <a:r>
              <a:rPr lang="nb-NO" dirty="0" err="1"/>
              <a:t>of</a:t>
            </a:r>
            <a:r>
              <a:rPr lang="nb-NO" dirty="0"/>
              <a:t> </a:t>
            </a:r>
            <a:r>
              <a:rPr lang="nb-NO" dirty="0" err="1"/>
              <a:t>the</a:t>
            </a:r>
            <a:r>
              <a:rPr lang="nb-NO" dirty="0"/>
              <a:t> </a:t>
            </a:r>
            <a:r>
              <a:rPr lang="nb-NO" dirty="0" err="1"/>
              <a:t>number</a:t>
            </a:r>
            <a:r>
              <a:rPr lang="nb-NO" dirty="0"/>
              <a:t> and types </a:t>
            </a:r>
            <a:r>
              <a:rPr lang="nb-NO" dirty="0" err="1"/>
              <a:t>of</a:t>
            </a:r>
            <a:r>
              <a:rPr lang="nb-NO" dirty="0"/>
              <a:t> </a:t>
            </a:r>
            <a:r>
              <a:rPr lang="nb-NO" dirty="0" err="1"/>
              <a:t>providers</a:t>
            </a:r>
            <a:r>
              <a:rPr lang="nb-NO" dirty="0"/>
              <a:t> </a:t>
            </a:r>
            <a:r>
              <a:rPr lang="nb-NO" dirty="0" err="1"/>
              <a:t>that</a:t>
            </a:r>
            <a:r>
              <a:rPr lang="nb-NO" dirty="0"/>
              <a:t> </a:t>
            </a:r>
            <a:r>
              <a:rPr lang="nb-NO" dirty="0" err="1"/>
              <a:t>will</a:t>
            </a:r>
            <a:r>
              <a:rPr lang="nb-NO" dirty="0"/>
              <a:t> </a:t>
            </a:r>
            <a:r>
              <a:rPr lang="nb-NO" dirty="0" err="1"/>
              <a:t>deliver</a:t>
            </a:r>
            <a:r>
              <a:rPr lang="nb-NO" dirty="0"/>
              <a:t> services over </a:t>
            </a:r>
            <a:r>
              <a:rPr lang="nb-NO" dirty="0" err="1"/>
              <a:t>the</a:t>
            </a:r>
            <a:r>
              <a:rPr lang="nb-NO" dirty="0"/>
              <a:t> </a:t>
            </a:r>
            <a:r>
              <a:rPr lang="nb-NO" dirty="0" err="1"/>
              <a:t>course</a:t>
            </a:r>
            <a:r>
              <a:rPr lang="nb-NO" dirty="0"/>
              <a:t> </a:t>
            </a:r>
            <a:r>
              <a:rPr lang="nb-NO" dirty="0" err="1"/>
              <a:t>of</a:t>
            </a:r>
            <a:r>
              <a:rPr lang="nb-NO" dirty="0"/>
              <a:t> </a:t>
            </a:r>
            <a:r>
              <a:rPr lang="nb-NO" dirty="0" err="1"/>
              <a:t>that</a:t>
            </a:r>
            <a:r>
              <a:rPr lang="nb-NO" dirty="0"/>
              <a:t> ER or hospital </a:t>
            </a:r>
            <a:r>
              <a:rPr lang="nb-NO" dirty="0" err="1"/>
              <a:t>visit</a:t>
            </a:r>
            <a:r>
              <a:rPr lang="nb-NO" dirty="0"/>
              <a:t>.</a:t>
            </a:r>
            <a:endParaRPr lang="en-US" dirty="0"/>
          </a:p>
          <a:p>
            <a:endParaRPr lang="en-US" dirty="0"/>
          </a:p>
        </p:txBody>
      </p:sp>
    </p:spTree>
    <p:extLst>
      <p:ext uri="{BB962C8B-B14F-4D97-AF65-F5344CB8AC3E}">
        <p14:creationId xmlns:p14="http://schemas.microsoft.com/office/powerpoint/2010/main" val="763509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What is a Credential?</a:t>
            </a:r>
            <a:endParaRPr lang="en-US" sz="4400" dirty="0"/>
          </a:p>
        </p:txBody>
      </p:sp>
      <p:sp>
        <p:nvSpPr>
          <p:cNvPr id="3" name="Content Placeholder 2"/>
          <p:cNvSpPr>
            <a:spLocks noGrp="1"/>
          </p:cNvSpPr>
          <p:nvPr>
            <p:ph idx="1"/>
          </p:nvPr>
        </p:nvSpPr>
        <p:spPr/>
        <p:txBody>
          <a:bodyPr>
            <a:normAutofit/>
          </a:bodyPr>
          <a:lstStyle/>
          <a:p>
            <a:r>
              <a:rPr lang="en-US" dirty="0" smtClean="0"/>
              <a:t>A credential is documented evidence of professional qualifications.</a:t>
            </a:r>
          </a:p>
          <a:p>
            <a:r>
              <a:rPr lang="en-US" dirty="0" smtClean="0"/>
              <a:t>Such evidence includes:</a:t>
            </a:r>
          </a:p>
          <a:p>
            <a:pPr lvl="1"/>
            <a:r>
              <a:rPr lang="en-US" dirty="0" smtClean="0"/>
              <a:t>Academic degrees, state licensure, residency certificates, training certificates, statements of continuing education (CE) credit, and board certifications.</a:t>
            </a:r>
          </a:p>
          <a:p>
            <a:r>
              <a:rPr lang="en-US" dirty="0" smtClean="0"/>
              <a:t>Credentials are commonly earned within a professional domain (e.g., the license to practice a profession), but may also include evidence of individuals who have attained focused expertise in a particular disease state (certified diabetes educator, certified asthma educator, etc.)</a:t>
            </a:r>
            <a:endParaRPr lang="en-US" dirty="0"/>
          </a:p>
        </p:txBody>
      </p:sp>
    </p:spTree>
    <p:extLst>
      <p:ext uri="{BB962C8B-B14F-4D97-AF65-F5344CB8AC3E}">
        <p14:creationId xmlns:p14="http://schemas.microsoft.com/office/powerpoint/2010/main" val="1192287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Credentialing</a:t>
            </a:r>
            <a:endParaRPr lang="en-US" sz="4400" dirty="0"/>
          </a:p>
        </p:txBody>
      </p:sp>
      <p:sp>
        <p:nvSpPr>
          <p:cNvPr id="3" name="Content Placeholder 2"/>
          <p:cNvSpPr>
            <a:spLocks noGrp="1"/>
          </p:cNvSpPr>
          <p:nvPr>
            <p:ph idx="1"/>
          </p:nvPr>
        </p:nvSpPr>
        <p:spPr/>
        <p:txBody>
          <a:bodyPr>
            <a:normAutofit/>
          </a:bodyPr>
          <a:lstStyle/>
          <a:p>
            <a:r>
              <a:rPr lang="en-US" dirty="0"/>
              <a:t>Credentialing is a process that documents the attainment of qualifications to provide a scope of care </a:t>
            </a:r>
            <a:r>
              <a:rPr lang="en-US" dirty="0" smtClean="0"/>
              <a:t>expected</a:t>
            </a:r>
          </a:p>
          <a:p>
            <a:pPr marL="0" indent="0">
              <a:buNone/>
            </a:pPr>
            <a:r>
              <a:rPr lang="en-US" dirty="0" smtClean="0"/>
              <a:t>Refers to one of two processes:</a:t>
            </a:r>
          </a:p>
          <a:p>
            <a:pPr marL="0" indent="0">
              <a:buNone/>
            </a:pPr>
            <a:r>
              <a:rPr lang="en-US" dirty="0" smtClean="0"/>
              <a:t>1) process of granting a credential designating that an individual has qualifications in a subject or area</a:t>
            </a:r>
          </a:p>
          <a:p>
            <a:pPr lvl="1"/>
            <a:r>
              <a:rPr lang="en-US" dirty="0" smtClean="0"/>
              <a:t>e.g. granting a license or board certification to practice pharmacy</a:t>
            </a:r>
          </a:p>
          <a:p>
            <a:pPr lvl="1"/>
            <a:endParaRPr lang="en-US" dirty="0"/>
          </a:p>
          <a:p>
            <a:pPr marL="0" indent="0">
              <a:buNone/>
            </a:pPr>
            <a:r>
              <a:rPr lang="en-US" dirty="0" smtClean="0"/>
              <a:t> 2</a:t>
            </a:r>
            <a:r>
              <a:rPr lang="en-US" dirty="0"/>
              <a:t>) </a:t>
            </a:r>
            <a:r>
              <a:rPr lang="en-US" dirty="0" smtClean="0"/>
              <a:t>process </a:t>
            </a:r>
            <a:r>
              <a:rPr lang="en-US" dirty="0"/>
              <a:t>by which a health plan, organization, or institution obtains, verifies, and assesses and individual’s qualifications to provide patient care services.</a:t>
            </a:r>
          </a:p>
          <a:p>
            <a:pPr marL="0" indent="0">
              <a:buNone/>
            </a:pPr>
            <a:endParaRPr lang="en-US" dirty="0"/>
          </a:p>
        </p:txBody>
      </p:sp>
    </p:spTree>
    <p:extLst>
      <p:ext uri="{BB962C8B-B14F-4D97-AF65-F5344CB8AC3E}">
        <p14:creationId xmlns:p14="http://schemas.microsoft.com/office/powerpoint/2010/main" val="1295213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Credentialing</a:t>
            </a:r>
            <a:endParaRPr lang="en-US" dirty="0"/>
          </a:p>
        </p:txBody>
      </p:sp>
      <p:sp>
        <p:nvSpPr>
          <p:cNvPr id="3" name="Content Placeholder 2"/>
          <p:cNvSpPr>
            <a:spLocks noGrp="1"/>
          </p:cNvSpPr>
          <p:nvPr>
            <p:ph idx="1"/>
          </p:nvPr>
        </p:nvSpPr>
        <p:spPr>
          <a:xfrm>
            <a:off x="528638" y="2121408"/>
            <a:ext cx="8043862" cy="4050792"/>
          </a:xfrm>
        </p:spPr>
        <p:txBody>
          <a:bodyPr>
            <a:normAutofit/>
          </a:bodyPr>
          <a:lstStyle/>
          <a:p>
            <a:r>
              <a:rPr lang="en-US" dirty="0" smtClean="0"/>
              <a:t>The processes for credentialing vary by institution and organization</a:t>
            </a:r>
          </a:p>
          <a:p>
            <a:pPr lvl="1"/>
            <a:r>
              <a:rPr lang="en-US" dirty="0" smtClean="0"/>
              <a:t>Can be straightforward – simply verifying professional licensure and academic achievement</a:t>
            </a:r>
          </a:p>
          <a:p>
            <a:pPr lvl="1"/>
            <a:r>
              <a:rPr lang="en-US" dirty="0" smtClean="0"/>
              <a:t>May be more complex – assessing the clinical experience and preparation for specialty practice beyond the assurances of professional licensure within a local organization.</a:t>
            </a:r>
            <a:endParaRPr lang="en-US" dirty="0"/>
          </a:p>
        </p:txBody>
      </p:sp>
    </p:spTree>
    <p:extLst>
      <p:ext uri="{BB962C8B-B14F-4D97-AF65-F5344CB8AC3E}">
        <p14:creationId xmlns:p14="http://schemas.microsoft.com/office/powerpoint/2010/main" val="4108441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Credentialing</a:t>
            </a:r>
            <a:endParaRPr lang="en-US" dirty="0"/>
          </a:p>
        </p:txBody>
      </p:sp>
      <p:sp>
        <p:nvSpPr>
          <p:cNvPr id="3" name="Content Placeholder 2"/>
          <p:cNvSpPr>
            <a:spLocks noGrp="1"/>
          </p:cNvSpPr>
          <p:nvPr>
            <p:ph idx="1"/>
          </p:nvPr>
        </p:nvSpPr>
        <p:spPr/>
        <p:txBody>
          <a:bodyPr>
            <a:normAutofit/>
          </a:bodyPr>
          <a:lstStyle/>
          <a:p>
            <a:r>
              <a:rPr lang="en-US" dirty="0" smtClean="0"/>
              <a:t>Credentialing can be done via two major pathways:</a:t>
            </a:r>
          </a:p>
          <a:p>
            <a:endParaRPr lang="en-US" dirty="0" smtClean="0"/>
          </a:p>
          <a:p>
            <a:pPr lvl="1"/>
            <a:r>
              <a:rPr lang="en-US" b="1" dirty="0"/>
              <a:t>Delegated credentialing </a:t>
            </a:r>
            <a:r>
              <a:rPr lang="en-US" dirty="0"/>
              <a:t>is when a health plan has approved a provider organization’s process for defining, gathering and verifying a provider’s required set of credentials</a:t>
            </a:r>
            <a:r>
              <a:rPr lang="en-US" dirty="0" smtClean="0"/>
              <a:t>.</a:t>
            </a:r>
            <a:br>
              <a:rPr lang="en-US" dirty="0" smtClean="0"/>
            </a:br>
            <a:endParaRPr lang="en-US" dirty="0"/>
          </a:p>
          <a:p>
            <a:pPr lvl="1"/>
            <a:r>
              <a:rPr lang="en-US" b="1" dirty="0" smtClean="0"/>
              <a:t>Direct credentialing </a:t>
            </a:r>
            <a:r>
              <a:rPr lang="en-US" dirty="0" smtClean="0"/>
              <a:t>is when a health plan or provider organization gathers and verifies the defined set of provider's credentials, and this process can require multiple months. </a:t>
            </a:r>
            <a:endParaRPr lang="en-US" dirty="0"/>
          </a:p>
          <a:p>
            <a:pPr lvl="1"/>
            <a:endParaRPr lang="en-US" dirty="0" smtClean="0"/>
          </a:p>
          <a:p>
            <a:pPr lvl="1"/>
            <a:endParaRPr lang="en-US" dirty="0"/>
          </a:p>
        </p:txBody>
      </p:sp>
    </p:spTree>
    <p:extLst>
      <p:ext uri="{BB962C8B-B14F-4D97-AF65-F5344CB8AC3E}">
        <p14:creationId xmlns:p14="http://schemas.microsoft.com/office/powerpoint/2010/main" val="2724799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Delegated Credentialing</a:t>
            </a:r>
            <a:endParaRPr lang="en-US" dirty="0"/>
          </a:p>
        </p:txBody>
      </p:sp>
      <p:sp>
        <p:nvSpPr>
          <p:cNvPr id="3" name="Content Placeholder 2"/>
          <p:cNvSpPr>
            <a:spLocks noGrp="1"/>
          </p:cNvSpPr>
          <p:nvPr>
            <p:ph idx="1"/>
          </p:nvPr>
        </p:nvSpPr>
        <p:spPr/>
        <p:txBody>
          <a:bodyPr/>
          <a:lstStyle/>
          <a:p>
            <a:r>
              <a:rPr lang="en-US" dirty="0" smtClean="0"/>
              <a:t>Some provider organizations have Delegated Credentialing Agreements with health plans allowing the provider organization to internally credential their providers. </a:t>
            </a:r>
          </a:p>
          <a:p>
            <a:r>
              <a:rPr lang="en-US" dirty="0" smtClean="0"/>
              <a:t>When </a:t>
            </a:r>
            <a:r>
              <a:rPr lang="en-US" dirty="0"/>
              <a:t>a provider organization performs ‘delegated credentialing’ on behalf of a health plan, the health plan approves the credentialing process already in place, which takes into account the health plan’s defined set of credentials as well as additional training and certification standards established within the provider organization. </a:t>
            </a:r>
          </a:p>
          <a:p>
            <a:r>
              <a:rPr lang="en-US" i="1" dirty="0"/>
              <a:t>In other words, the credentials required by the provider organization must meet, and can exceed, the set of credentials required by the health plan.</a:t>
            </a:r>
          </a:p>
          <a:p>
            <a:endParaRPr lang="en-US" dirty="0"/>
          </a:p>
        </p:txBody>
      </p:sp>
    </p:spTree>
    <p:extLst>
      <p:ext uri="{BB962C8B-B14F-4D97-AF65-F5344CB8AC3E}">
        <p14:creationId xmlns:p14="http://schemas.microsoft.com/office/powerpoint/2010/main" val="1507850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 Credentialing</a:t>
            </a:r>
            <a:endParaRPr lang="en-US" dirty="0"/>
          </a:p>
        </p:txBody>
      </p:sp>
      <p:sp>
        <p:nvSpPr>
          <p:cNvPr id="3" name="Content Placeholder 2"/>
          <p:cNvSpPr>
            <a:spLocks noGrp="1"/>
          </p:cNvSpPr>
          <p:nvPr>
            <p:ph idx="1"/>
          </p:nvPr>
        </p:nvSpPr>
        <p:spPr/>
        <p:txBody>
          <a:bodyPr>
            <a:normAutofit/>
          </a:bodyPr>
          <a:lstStyle/>
          <a:p>
            <a:r>
              <a:rPr lang="en-US" dirty="0" smtClean="0"/>
              <a:t>Places responsibility on the individual provider to initiate the credentialing process with multiple health plans.</a:t>
            </a:r>
          </a:p>
          <a:p>
            <a:r>
              <a:rPr lang="en-US" dirty="0" smtClean="0"/>
              <a:t>Process:</a:t>
            </a:r>
          </a:p>
          <a:p>
            <a:pPr lvl="1"/>
            <a:r>
              <a:rPr lang="en-US" dirty="0"/>
              <a:t>S</a:t>
            </a:r>
            <a:r>
              <a:rPr lang="en-US" dirty="0" smtClean="0"/>
              <a:t>tarts with – </a:t>
            </a:r>
            <a:r>
              <a:rPr lang="en-US" b="1" dirty="0" smtClean="0"/>
              <a:t>Application</a:t>
            </a:r>
            <a:r>
              <a:rPr lang="en-US" dirty="0" smtClean="0"/>
              <a:t> from an individual</a:t>
            </a:r>
          </a:p>
          <a:p>
            <a:pPr lvl="1"/>
            <a:r>
              <a:rPr lang="en-US" b="1" dirty="0" smtClean="0"/>
              <a:t>Verification</a:t>
            </a:r>
            <a:r>
              <a:rPr lang="en-US" dirty="0" smtClean="0"/>
              <a:t> – creates an applicant’s credential file Internal process or external verification process  </a:t>
            </a:r>
          </a:p>
          <a:p>
            <a:pPr lvl="1"/>
            <a:r>
              <a:rPr lang="en-US" b="1" dirty="0" smtClean="0"/>
              <a:t>Analysis</a:t>
            </a:r>
            <a:r>
              <a:rPr lang="en-US" dirty="0" smtClean="0"/>
              <a:t> – review and evaluation of the file</a:t>
            </a:r>
          </a:p>
          <a:p>
            <a:pPr lvl="1"/>
            <a:r>
              <a:rPr lang="en-US" b="1" dirty="0" smtClean="0"/>
              <a:t>Decision</a:t>
            </a:r>
            <a:r>
              <a:rPr lang="en-US" dirty="0" smtClean="0"/>
              <a:t> – applicant notification</a:t>
            </a:r>
          </a:p>
          <a:p>
            <a:pPr lvl="1"/>
            <a:r>
              <a:rPr lang="en-US" dirty="0" smtClean="0"/>
              <a:t>Ongoing monitoring, evaluation and improvement</a:t>
            </a:r>
          </a:p>
          <a:p>
            <a:pPr lvl="1"/>
            <a:r>
              <a:rPr lang="en-US" b="1" dirty="0" smtClean="0"/>
              <a:t>Re-credentialing </a:t>
            </a:r>
            <a:r>
              <a:rPr lang="en-US" dirty="0" smtClean="0"/>
              <a:t>process initiated by applicant</a:t>
            </a:r>
            <a:endParaRPr lang="en-US" dirty="0"/>
          </a:p>
        </p:txBody>
      </p:sp>
    </p:spTree>
    <p:extLst>
      <p:ext uri="{BB962C8B-B14F-4D97-AF65-F5344CB8AC3E}">
        <p14:creationId xmlns:p14="http://schemas.microsoft.com/office/powerpoint/2010/main" val="3728522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86" y="241745"/>
            <a:ext cx="7772400" cy="1118084"/>
          </a:xfrm>
        </p:spPr>
        <p:txBody>
          <a:bodyPr/>
          <a:lstStyle/>
          <a:p>
            <a:r>
              <a:rPr lang="en-US" dirty="0" smtClean="0"/>
              <a:t>The Credentialing Process</a:t>
            </a:r>
            <a:endParaRPr lang="en-US" dirty="0"/>
          </a:p>
        </p:txBody>
      </p:sp>
      <p:pic>
        <p:nvPicPr>
          <p:cNvPr id="4" name="Picture 2" descr="Figure 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3074" y="1102654"/>
            <a:ext cx="6257925" cy="4899129"/>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571500" y="6287533"/>
            <a:ext cx="5800725" cy="461665"/>
          </a:xfrm>
          <a:prstGeom prst="rect">
            <a:avLst/>
          </a:prstGeom>
          <a:noFill/>
        </p:spPr>
        <p:txBody>
          <a:bodyPr wrap="square" rtlCol="0">
            <a:spAutoFit/>
          </a:bodyPr>
          <a:lstStyle/>
          <a:p>
            <a:pPr lvl="0" defTabSz="914400" eaLnBrk="0" fontAlgn="base" hangingPunct="0">
              <a:spcBef>
                <a:spcPct val="0"/>
              </a:spcBef>
              <a:spcAft>
                <a:spcPct val="0"/>
              </a:spcAft>
            </a:pPr>
            <a:r>
              <a:rPr lang="en-US" sz="1200" i="1" dirty="0">
                <a:solidFill>
                  <a:prstClr val="black"/>
                </a:solidFill>
                <a:latin typeface="Arial"/>
                <a:ea typeface="Geneva" charset="-128"/>
              </a:rPr>
              <a:t>Am J </a:t>
            </a:r>
            <a:r>
              <a:rPr lang="en-US" sz="1200" i="1" dirty="0" err="1">
                <a:solidFill>
                  <a:prstClr val="black"/>
                </a:solidFill>
                <a:latin typeface="Arial"/>
                <a:ea typeface="Geneva" charset="-128"/>
              </a:rPr>
              <a:t>Hlth-Syst</a:t>
            </a:r>
            <a:r>
              <a:rPr lang="en-US" sz="1200" i="1" dirty="0">
                <a:solidFill>
                  <a:prstClr val="black"/>
                </a:solidFill>
                <a:latin typeface="Arial"/>
                <a:ea typeface="Geneva" charset="-128"/>
              </a:rPr>
              <a:t> Pharm</a:t>
            </a:r>
            <a:r>
              <a:rPr lang="en-US" sz="1200" dirty="0">
                <a:solidFill>
                  <a:prstClr val="black"/>
                </a:solidFill>
                <a:latin typeface="Arial"/>
                <a:ea typeface="Geneva" charset="-128"/>
              </a:rPr>
              <a:t>, Vol 71, Nov. 1, 2014, p. 1893.  Adapted from, Deutsch &amp; Mobley, The Credentialing Handbook, Burlington, </a:t>
            </a:r>
            <a:r>
              <a:rPr lang="en-US" sz="1200" dirty="0" err="1">
                <a:solidFill>
                  <a:prstClr val="black"/>
                </a:solidFill>
                <a:latin typeface="Arial"/>
                <a:ea typeface="Geneva" charset="-128"/>
              </a:rPr>
              <a:t>MA:Jones</a:t>
            </a:r>
            <a:r>
              <a:rPr lang="en-US" sz="1200" dirty="0">
                <a:solidFill>
                  <a:prstClr val="black"/>
                </a:solidFill>
                <a:latin typeface="Arial"/>
                <a:ea typeface="Geneva" charset="-128"/>
              </a:rPr>
              <a:t> and Bartlett, 1999.</a:t>
            </a:r>
          </a:p>
        </p:txBody>
      </p:sp>
    </p:spTree>
    <p:extLst>
      <p:ext uri="{BB962C8B-B14F-4D97-AF65-F5344CB8AC3E}">
        <p14:creationId xmlns:p14="http://schemas.microsoft.com/office/powerpoint/2010/main" val="882688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 y="541782"/>
            <a:ext cx="8829675" cy="1172718"/>
          </a:xfrm>
        </p:spPr>
        <p:txBody>
          <a:bodyPr>
            <a:normAutofit/>
          </a:bodyPr>
          <a:lstStyle/>
          <a:p>
            <a:r>
              <a:rPr lang="en-US" sz="4000" dirty="0"/>
              <a:t>Council on Credentialing in </a:t>
            </a:r>
            <a:r>
              <a:rPr lang="en-US" sz="4000" dirty="0" smtClean="0"/>
              <a:t>Pharmacy (CCP</a:t>
            </a:r>
            <a:r>
              <a:rPr lang="en-US" sz="4000" dirty="0"/>
              <a:t>)</a:t>
            </a:r>
          </a:p>
        </p:txBody>
      </p:sp>
      <p:sp>
        <p:nvSpPr>
          <p:cNvPr id="3" name="Content Placeholder 2"/>
          <p:cNvSpPr>
            <a:spLocks noGrp="1"/>
          </p:cNvSpPr>
          <p:nvPr>
            <p:ph idx="1"/>
          </p:nvPr>
        </p:nvSpPr>
        <p:spPr/>
        <p:txBody>
          <a:bodyPr/>
          <a:lstStyle/>
          <a:p>
            <a:r>
              <a:rPr lang="en-US" dirty="0"/>
              <a:t>The Council on Credentialing in Pharmacy (CCP) was established in 1999 to guide the professions credentialing programs</a:t>
            </a:r>
          </a:p>
          <a:p>
            <a:r>
              <a:rPr lang="en-US" dirty="0" smtClean="0"/>
              <a:t>Supported </a:t>
            </a:r>
            <a:r>
              <a:rPr lang="en-US" dirty="0"/>
              <a:t>by numerous pharmacy organizations</a:t>
            </a:r>
          </a:p>
          <a:p>
            <a:r>
              <a:rPr lang="en-US" dirty="0"/>
              <a:t>Resources available at:</a:t>
            </a:r>
          </a:p>
          <a:p>
            <a:pPr marL="0" indent="0">
              <a:buNone/>
            </a:pPr>
            <a:r>
              <a:rPr lang="en-US" i="1" dirty="0"/>
              <a:t>	http://</a:t>
            </a:r>
            <a:r>
              <a:rPr lang="en-US" i="1" dirty="0" err="1"/>
              <a:t>www.pharmacycredentialing.org</a:t>
            </a:r>
            <a:r>
              <a:rPr lang="en-US" i="1" dirty="0"/>
              <a:t>/</a:t>
            </a:r>
          </a:p>
          <a:p>
            <a:endParaRPr lang="en-US" dirty="0"/>
          </a:p>
        </p:txBody>
      </p:sp>
    </p:spTree>
    <p:extLst>
      <p:ext uri="{BB962C8B-B14F-4D97-AF65-F5344CB8AC3E}">
        <p14:creationId xmlns:p14="http://schemas.microsoft.com/office/powerpoint/2010/main" val="1245731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lstStyle/>
          <a:p>
            <a:r>
              <a:rPr lang="en-US" dirty="0" smtClean="0"/>
              <a:t>Explain Washington State SB 5557 and the ongoing implementation efforts. </a:t>
            </a:r>
          </a:p>
          <a:p>
            <a:r>
              <a:rPr lang="en-US" dirty="0" smtClean="0"/>
              <a:t>Define credentialing and privileging for healthcare practitioners, including pharmacists.</a:t>
            </a:r>
          </a:p>
          <a:p>
            <a:r>
              <a:rPr lang="en-US" dirty="0"/>
              <a:t>Describe examples of pharmacist credentialing and privileging programs in the marketplace.</a:t>
            </a:r>
          </a:p>
          <a:p>
            <a:r>
              <a:rPr lang="en-US" dirty="0" smtClean="0"/>
              <a:t>Explain </a:t>
            </a:r>
            <a:r>
              <a:rPr lang="en-US" dirty="0"/>
              <a:t>the benefits of credentialing and privileging programs to advancement of pharmacists’ patient care delivery.</a:t>
            </a:r>
          </a:p>
          <a:p>
            <a:endParaRPr lang="en-US" dirty="0"/>
          </a:p>
        </p:txBody>
      </p:sp>
    </p:spTree>
    <p:extLst>
      <p:ext uri="{BB962C8B-B14F-4D97-AF65-F5344CB8AC3E}">
        <p14:creationId xmlns:p14="http://schemas.microsoft.com/office/powerpoint/2010/main" val="251008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Certificate?</a:t>
            </a:r>
            <a:endParaRPr lang="en-US" dirty="0"/>
          </a:p>
        </p:txBody>
      </p:sp>
      <p:sp>
        <p:nvSpPr>
          <p:cNvPr id="3" name="Content Placeholder 2"/>
          <p:cNvSpPr>
            <a:spLocks noGrp="1"/>
          </p:cNvSpPr>
          <p:nvPr>
            <p:ph idx="1"/>
          </p:nvPr>
        </p:nvSpPr>
        <p:spPr/>
        <p:txBody>
          <a:bodyPr/>
          <a:lstStyle/>
          <a:p>
            <a:r>
              <a:rPr lang="en-US" dirty="0"/>
              <a:t>A certificate is a document issued to an individual when achieving a predetermined performance level</a:t>
            </a:r>
          </a:p>
          <a:p>
            <a:endParaRPr lang="en-US" dirty="0"/>
          </a:p>
        </p:txBody>
      </p:sp>
    </p:spTree>
    <p:extLst>
      <p:ext uri="{BB962C8B-B14F-4D97-AF65-F5344CB8AC3E}">
        <p14:creationId xmlns:p14="http://schemas.microsoft.com/office/powerpoint/2010/main" val="2031124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are the currently recognized certifications a pharmacist can have?</a:t>
            </a:r>
          </a:p>
        </p:txBody>
      </p:sp>
      <p:sp>
        <p:nvSpPr>
          <p:cNvPr id="3" name="Content Placeholder 2"/>
          <p:cNvSpPr>
            <a:spLocks noGrp="1"/>
          </p:cNvSpPr>
          <p:nvPr>
            <p:ph idx="1"/>
          </p:nvPr>
        </p:nvSpPr>
        <p:spPr/>
        <p:txBody>
          <a:bodyPr>
            <a:normAutofit/>
          </a:bodyPr>
          <a:lstStyle/>
          <a:p>
            <a:r>
              <a:rPr lang="en-US" dirty="0"/>
              <a:t>The Council on Credentialing in Pharmacy has developed and maintains a list of pharmacist certifications</a:t>
            </a:r>
          </a:p>
          <a:p>
            <a:r>
              <a:rPr lang="en-US" dirty="0"/>
              <a:t>http://</a:t>
            </a:r>
            <a:r>
              <a:rPr lang="en-US" dirty="0" err="1"/>
              <a:t>www.pharmacycredentialing.org</a:t>
            </a:r>
            <a:r>
              <a:rPr lang="en-US" dirty="0"/>
              <a:t>/Files/</a:t>
            </a:r>
            <a:r>
              <a:rPr lang="en-US" dirty="0" err="1"/>
              <a:t>CertificationPrograms.pdf</a:t>
            </a:r>
            <a:endParaRPr lang="en-US" dirty="0"/>
          </a:p>
          <a:p>
            <a:r>
              <a:rPr lang="en-US" dirty="0"/>
              <a:t>Certifications continue to evolve, so the list is not complete, but it is fairly comprehensive of the majority of certifications for pharmacists.</a:t>
            </a:r>
          </a:p>
          <a:p>
            <a:r>
              <a:rPr lang="en-US" dirty="0"/>
              <a:t>Currently there are no certifications available for many areas of pharmacy practice, e.g. reproductive health.</a:t>
            </a:r>
          </a:p>
          <a:p>
            <a:endParaRPr lang="en-US" dirty="0"/>
          </a:p>
        </p:txBody>
      </p:sp>
    </p:spTree>
    <p:extLst>
      <p:ext uri="{BB962C8B-B14F-4D97-AF65-F5344CB8AC3E}">
        <p14:creationId xmlns:p14="http://schemas.microsoft.com/office/powerpoint/2010/main" val="2584508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privilege?</a:t>
            </a:r>
            <a:endParaRPr lang="en-US" dirty="0"/>
          </a:p>
        </p:txBody>
      </p:sp>
      <p:sp>
        <p:nvSpPr>
          <p:cNvPr id="3" name="Content Placeholder 2"/>
          <p:cNvSpPr>
            <a:spLocks noGrp="1"/>
          </p:cNvSpPr>
          <p:nvPr>
            <p:ph idx="1"/>
          </p:nvPr>
        </p:nvSpPr>
        <p:spPr/>
        <p:txBody>
          <a:bodyPr>
            <a:normAutofit/>
          </a:bodyPr>
          <a:lstStyle/>
          <a:p>
            <a:r>
              <a:rPr lang="en-US" dirty="0" smtClean="0"/>
              <a:t>A privilege is permission or authorization granted by a hospital or other health care institution or facility to a health professional (e.g., physician, pharmacist, nurse practitioner) to render specific diagnostic, procedural, or therapeutic services.</a:t>
            </a:r>
          </a:p>
          <a:p>
            <a:pPr lvl="1"/>
            <a:r>
              <a:rPr lang="en-US" dirty="0" smtClean="0"/>
              <a:t>Privileges are often different types:</a:t>
            </a:r>
          </a:p>
          <a:p>
            <a:pPr lvl="2"/>
            <a:r>
              <a:rPr lang="en-US" dirty="0" smtClean="0"/>
              <a:t>Admitting privileges – giving the professional rights to admit patients</a:t>
            </a:r>
          </a:p>
          <a:p>
            <a:pPr lvl="2"/>
            <a:r>
              <a:rPr lang="en-US" dirty="0" smtClean="0"/>
              <a:t>Clinical privileges – giving the professional rights to treat</a:t>
            </a:r>
          </a:p>
          <a:p>
            <a:pPr lvl="1"/>
            <a:r>
              <a:rPr lang="en-US" dirty="0" smtClean="0"/>
              <a:t>Examples of privileges for pharmacists include pharmacokinetic dosing in hospitals, ordering labs, and monitoring/adjusting anticoagulants</a:t>
            </a:r>
          </a:p>
        </p:txBody>
      </p:sp>
    </p:spTree>
    <p:extLst>
      <p:ext uri="{BB962C8B-B14F-4D97-AF65-F5344CB8AC3E}">
        <p14:creationId xmlns:p14="http://schemas.microsoft.com/office/powerpoint/2010/main" val="4095594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84632"/>
            <a:ext cx="7772400" cy="1215581"/>
          </a:xfrm>
        </p:spPr>
        <p:txBody>
          <a:bodyPr>
            <a:normAutofit/>
          </a:bodyPr>
          <a:lstStyle/>
          <a:p>
            <a:r>
              <a:rPr lang="en-US" sz="4400" dirty="0" smtClean="0"/>
              <a:t>Privileging</a:t>
            </a:r>
            <a:endParaRPr lang="en-US" sz="4400" dirty="0"/>
          </a:p>
        </p:txBody>
      </p:sp>
      <p:sp>
        <p:nvSpPr>
          <p:cNvPr id="3" name="Content Placeholder 2"/>
          <p:cNvSpPr>
            <a:spLocks noGrp="1"/>
          </p:cNvSpPr>
          <p:nvPr>
            <p:ph idx="1"/>
          </p:nvPr>
        </p:nvSpPr>
        <p:spPr/>
        <p:txBody>
          <a:bodyPr>
            <a:normAutofit/>
          </a:bodyPr>
          <a:lstStyle/>
          <a:p>
            <a:r>
              <a:rPr lang="en-US" dirty="0" smtClean="0"/>
              <a:t>Privileging is the process by which a health care organization authorizes that individual to perform a specific scope of patient care services </a:t>
            </a:r>
            <a:r>
              <a:rPr lang="en-US" b="1" dirty="0" smtClean="0"/>
              <a:t>within</a:t>
            </a:r>
            <a:r>
              <a:rPr lang="en-US" dirty="0" smtClean="0"/>
              <a:t> that organization.</a:t>
            </a:r>
          </a:p>
          <a:p>
            <a:pPr lvl="1"/>
            <a:r>
              <a:rPr lang="en-US" dirty="0" smtClean="0"/>
              <a:t>After reviewing the individual provider’s credentials and performance and finding them satisfactory</a:t>
            </a:r>
          </a:p>
          <a:p>
            <a:r>
              <a:rPr lang="en-US" dirty="0" smtClean="0"/>
              <a:t>Authority is granted based on:</a:t>
            </a:r>
          </a:p>
          <a:p>
            <a:pPr lvl="1"/>
            <a:r>
              <a:rPr lang="en-US" dirty="0" smtClean="0"/>
              <a:t>establishing that the provider has demonstrated competence to provide these services</a:t>
            </a:r>
          </a:p>
          <a:p>
            <a:pPr lvl="1"/>
            <a:r>
              <a:rPr lang="en-US" dirty="0" smtClean="0"/>
              <a:t>the services are within the scope of provision of the organization</a:t>
            </a:r>
          </a:p>
          <a:p>
            <a:pPr lvl="1"/>
            <a:r>
              <a:rPr lang="en-US" dirty="0" smtClean="0"/>
              <a:t>the organization can support their delivery.</a:t>
            </a:r>
          </a:p>
          <a:p>
            <a:r>
              <a:rPr lang="en-US" dirty="0" smtClean="0"/>
              <a:t>Clinical privileges are both facility and </a:t>
            </a:r>
            <a:r>
              <a:rPr lang="en-US" smtClean="0"/>
              <a:t>individual specific</a:t>
            </a:r>
            <a:endParaRPr lang="en-US" dirty="0"/>
          </a:p>
        </p:txBody>
      </p:sp>
    </p:spTree>
    <p:extLst>
      <p:ext uri="{BB962C8B-B14F-4D97-AF65-F5344CB8AC3E}">
        <p14:creationId xmlns:p14="http://schemas.microsoft.com/office/powerpoint/2010/main" val="1333744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Privileging</a:t>
            </a:r>
            <a:endParaRPr lang="en-US" sz="4400" dirty="0"/>
          </a:p>
        </p:txBody>
      </p:sp>
      <p:sp>
        <p:nvSpPr>
          <p:cNvPr id="3" name="Content Placeholder 2"/>
          <p:cNvSpPr>
            <a:spLocks noGrp="1"/>
          </p:cNvSpPr>
          <p:nvPr>
            <p:ph idx="1"/>
          </p:nvPr>
        </p:nvSpPr>
        <p:spPr/>
        <p:txBody>
          <a:bodyPr/>
          <a:lstStyle/>
          <a:p>
            <a:r>
              <a:rPr lang="en-US" dirty="0"/>
              <a:t>As part of this privileging process, the credentials required of a provider, e.g. PA, ARNP, Pharmacist, may vary based on the specific services that a provider of that type delivers in the course of their work. </a:t>
            </a:r>
          </a:p>
          <a:p>
            <a:pPr lvl="1"/>
            <a:r>
              <a:rPr lang="en-US" i="1" dirty="0"/>
              <a:t>In other words, organizations may gather and verify different credentials of providers of a given type depending upon the services that the specific provider can/will deliver. </a:t>
            </a:r>
          </a:p>
          <a:p>
            <a:r>
              <a:rPr lang="en-US" dirty="0"/>
              <a:t>The determination of which credentials are required for which services is made using evidence-based standards that are reviewed by the organization’s medical staff and which is an integral part of the quality assurance review process.</a:t>
            </a:r>
          </a:p>
          <a:p>
            <a:endParaRPr lang="en-US" dirty="0"/>
          </a:p>
        </p:txBody>
      </p:sp>
    </p:spTree>
    <p:extLst>
      <p:ext uri="{BB962C8B-B14F-4D97-AF65-F5344CB8AC3E}">
        <p14:creationId xmlns:p14="http://schemas.microsoft.com/office/powerpoint/2010/main" val="419396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463" y="484632"/>
            <a:ext cx="8543925" cy="1609344"/>
          </a:xfrm>
        </p:spPr>
        <p:txBody>
          <a:bodyPr>
            <a:normAutofit/>
          </a:bodyPr>
          <a:lstStyle/>
          <a:p>
            <a:r>
              <a:rPr lang="en-US" sz="4000" dirty="0"/>
              <a:t>Credentialing &amp; Privileging Relationships</a:t>
            </a:r>
          </a:p>
        </p:txBody>
      </p:sp>
      <p:sp>
        <p:nvSpPr>
          <p:cNvPr id="3" name="Content Placeholder 2"/>
          <p:cNvSpPr>
            <a:spLocks noGrp="1"/>
          </p:cNvSpPr>
          <p:nvPr>
            <p:ph idx="1"/>
          </p:nvPr>
        </p:nvSpPr>
        <p:spPr>
          <a:xfrm>
            <a:off x="271463" y="1900237"/>
            <a:ext cx="8543925" cy="4357687"/>
          </a:xfrm>
        </p:spPr>
        <p:txBody>
          <a:bodyPr>
            <a:normAutofit/>
          </a:bodyPr>
          <a:lstStyle/>
          <a:p>
            <a:r>
              <a:rPr lang="en-US" dirty="0"/>
              <a:t>Are closely related processes</a:t>
            </a:r>
          </a:p>
          <a:p>
            <a:r>
              <a:rPr lang="en-US" dirty="0"/>
              <a:t>May occur in coordination</a:t>
            </a:r>
          </a:p>
          <a:p>
            <a:r>
              <a:rPr lang="en-US" dirty="0"/>
              <a:t>Both processes are designed to facilitate on-going quality improvement in individual performance using periodic peer-review</a:t>
            </a:r>
          </a:p>
          <a:p>
            <a:r>
              <a:rPr lang="en-US" dirty="0"/>
              <a:t>Providers must be willing to participate in quality improvement processes, and welcome the opportunity for peer assessment and </a:t>
            </a:r>
            <a:r>
              <a:rPr lang="en-US" dirty="0" smtClean="0"/>
              <a:t>support</a:t>
            </a:r>
          </a:p>
          <a:p>
            <a:r>
              <a:rPr lang="en-US" dirty="0"/>
              <a:t> The application of credentialing and privileging depends upon the type of organization</a:t>
            </a:r>
            <a:r>
              <a:rPr lang="en-US" dirty="0" smtClean="0"/>
              <a:t>.</a:t>
            </a:r>
            <a:endParaRPr lang="en-US" dirty="0"/>
          </a:p>
        </p:txBody>
      </p:sp>
    </p:spTree>
    <p:extLst>
      <p:ext uri="{BB962C8B-B14F-4D97-AF65-F5344CB8AC3E}">
        <p14:creationId xmlns:p14="http://schemas.microsoft.com/office/powerpoint/2010/main" val="1441813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Health Plans</a:t>
            </a:r>
            <a:endParaRPr lang="en-US" dirty="0"/>
          </a:p>
        </p:txBody>
      </p:sp>
      <p:sp>
        <p:nvSpPr>
          <p:cNvPr id="3" name="Content Placeholder 2"/>
          <p:cNvSpPr>
            <a:spLocks noGrp="1"/>
          </p:cNvSpPr>
          <p:nvPr>
            <p:ph idx="1"/>
          </p:nvPr>
        </p:nvSpPr>
        <p:spPr/>
        <p:txBody>
          <a:bodyPr/>
          <a:lstStyle/>
          <a:p>
            <a:r>
              <a:rPr lang="en-US" dirty="0" smtClean="0"/>
              <a:t>Health </a:t>
            </a:r>
            <a:r>
              <a:rPr lang="en-US" dirty="0"/>
              <a:t>plans ONLY credential providers, i.e. they do not privilege providers. </a:t>
            </a:r>
          </a:p>
          <a:p>
            <a:r>
              <a:rPr lang="en-US" dirty="0"/>
              <a:t>For health plans, the defined set of credentials gathered and verified for a provider, e.g. PA, ARNP, Pharmacist, to deliver services to that health plan’s members do not vary based on the specific services that a provider of that type delivers in the course of their work.</a:t>
            </a:r>
          </a:p>
          <a:p>
            <a:endParaRPr lang="en-US" dirty="0"/>
          </a:p>
          <a:p>
            <a:endParaRPr lang="en-US" dirty="0"/>
          </a:p>
        </p:txBody>
      </p:sp>
    </p:spTree>
    <p:extLst>
      <p:ext uri="{BB962C8B-B14F-4D97-AF65-F5344CB8AC3E}">
        <p14:creationId xmlns:p14="http://schemas.microsoft.com/office/powerpoint/2010/main" val="1171800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Role of Provider Organizations</a:t>
            </a:r>
            <a:endParaRPr lang="en-US" sz="4400" dirty="0"/>
          </a:p>
        </p:txBody>
      </p:sp>
      <p:sp>
        <p:nvSpPr>
          <p:cNvPr id="3" name="Content Placeholder 2"/>
          <p:cNvSpPr>
            <a:spLocks noGrp="1"/>
          </p:cNvSpPr>
          <p:nvPr>
            <p:ph idx="1"/>
          </p:nvPr>
        </p:nvSpPr>
        <p:spPr>
          <a:xfrm>
            <a:off x="685800" y="2243138"/>
            <a:ext cx="7772400" cy="3929062"/>
          </a:xfrm>
        </p:spPr>
        <p:txBody>
          <a:bodyPr/>
          <a:lstStyle/>
          <a:p>
            <a:r>
              <a:rPr lang="en-US" dirty="0"/>
              <a:t>Provider organizations may credential only, or may credential AND privilege their providers. </a:t>
            </a:r>
          </a:p>
          <a:p>
            <a:pPr lvl="1"/>
            <a:r>
              <a:rPr lang="en-US" dirty="0"/>
              <a:t>Examples of these organizations include but are not limited to </a:t>
            </a:r>
            <a:r>
              <a:rPr lang="en-US" dirty="0" smtClean="0"/>
              <a:t>hospitals</a:t>
            </a:r>
            <a:r>
              <a:rPr lang="en-US" dirty="0"/>
              <a:t>, ambulatory surgery centers, and medical clinics. </a:t>
            </a:r>
            <a:endParaRPr lang="en-US" dirty="0" smtClean="0"/>
          </a:p>
          <a:p>
            <a:r>
              <a:rPr lang="en-US" dirty="0"/>
              <a:t>For provider organizations that privilege their </a:t>
            </a:r>
            <a:r>
              <a:rPr lang="en-US" dirty="0" smtClean="0"/>
              <a:t>providers:</a:t>
            </a:r>
          </a:p>
          <a:p>
            <a:pPr lvl="1"/>
            <a:r>
              <a:rPr lang="en-US" dirty="0" smtClean="0"/>
              <a:t> </a:t>
            </a:r>
            <a:r>
              <a:rPr lang="en-US" dirty="0"/>
              <a:t>the defined set of credentials gathered and verified for a provider, e.g. PA, ARNP, Pharmacist, may vary based on the specific services that a provider of that type delivers in the course of their work. </a:t>
            </a:r>
          </a:p>
          <a:p>
            <a:endParaRPr lang="en-US" dirty="0"/>
          </a:p>
        </p:txBody>
      </p:sp>
    </p:spTree>
    <p:extLst>
      <p:ext uri="{BB962C8B-B14F-4D97-AF65-F5344CB8AC3E}">
        <p14:creationId xmlns:p14="http://schemas.microsoft.com/office/powerpoint/2010/main" val="923234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2064"/>
            <a:ext cx="7772400" cy="1609344"/>
          </a:xfrm>
        </p:spPr>
        <p:txBody>
          <a:bodyPr>
            <a:normAutofit/>
          </a:bodyPr>
          <a:lstStyle/>
          <a:p>
            <a:r>
              <a:rPr lang="en-US" sz="4400" dirty="0" smtClean="0"/>
              <a:t>Role of Provider/Health Plan</a:t>
            </a:r>
            <a:r>
              <a:rPr lang="en-US" sz="4400" dirty="0"/>
              <a:t> Organizations </a:t>
            </a:r>
          </a:p>
        </p:txBody>
      </p:sp>
      <p:sp>
        <p:nvSpPr>
          <p:cNvPr id="3" name="Content Placeholder 2"/>
          <p:cNvSpPr>
            <a:spLocks noGrp="1"/>
          </p:cNvSpPr>
          <p:nvPr>
            <p:ph idx="1"/>
          </p:nvPr>
        </p:nvSpPr>
        <p:spPr/>
        <p:txBody>
          <a:bodyPr>
            <a:normAutofit fontScale="92500" lnSpcReduction="10000"/>
          </a:bodyPr>
          <a:lstStyle/>
          <a:p>
            <a:r>
              <a:rPr lang="en-US" dirty="0"/>
              <a:t>Organizations that are both a provider organization AND a health </a:t>
            </a:r>
            <a:r>
              <a:rPr lang="en-US" dirty="0" smtClean="0"/>
              <a:t>plan</a:t>
            </a:r>
          </a:p>
          <a:p>
            <a:pPr lvl="1"/>
            <a:r>
              <a:rPr lang="en-US" dirty="0" smtClean="0"/>
              <a:t>Provide </a:t>
            </a:r>
            <a:r>
              <a:rPr lang="en-US" dirty="0"/>
              <a:t>patient care and take on financial risk for providing </a:t>
            </a:r>
            <a:r>
              <a:rPr lang="en-US" dirty="0" smtClean="0"/>
              <a:t>care</a:t>
            </a:r>
          </a:p>
          <a:p>
            <a:pPr lvl="1"/>
            <a:r>
              <a:rPr lang="en-US" dirty="0" smtClean="0"/>
              <a:t>Examples </a:t>
            </a:r>
            <a:r>
              <a:rPr lang="en-US" dirty="0"/>
              <a:t>of these organizations include but are not limited to Accountable Care Organizations (ACO), Health Maintenance Organizations (HMO</a:t>
            </a:r>
            <a:r>
              <a:rPr lang="en-US" dirty="0" smtClean="0"/>
              <a:t>), </a:t>
            </a:r>
            <a:r>
              <a:rPr lang="en-US" dirty="0"/>
              <a:t>and Managed Care Organizations (MCO</a:t>
            </a:r>
            <a:r>
              <a:rPr lang="en-US" dirty="0" smtClean="0"/>
              <a:t>).</a:t>
            </a:r>
          </a:p>
          <a:p>
            <a:pPr lvl="1"/>
            <a:r>
              <a:rPr lang="en-US" dirty="0" smtClean="0"/>
              <a:t>May </a:t>
            </a:r>
            <a:r>
              <a:rPr lang="en-US" dirty="0"/>
              <a:t>credential </a:t>
            </a:r>
            <a:r>
              <a:rPr lang="en-US" dirty="0" smtClean="0"/>
              <a:t>only or </a:t>
            </a:r>
            <a:r>
              <a:rPr lang="en-US" dirty="0"/>
              <a:t>may credential AND privilege their providers. </a:t>
            </a:r>
          </a:p>
          <a:p>
            <a:r>
              <a:rPr lang="en-US" dirty="0" smtClean="0"/>
              <a:t>The </a:t>
            </a:r>
            <a:r>
              <a:rPr lang="en-US" dirty="0"/>
              <a:t>defined set of credentials gathered and verified for a provider, e.g. PA, ARNP, Pharmacist, may vary based on the specific services that a provider of that type delivers in the course of their work. </a:t>
            </a:r>
          </a:p>
          <a:p>
            <a:r>
              <a:rPr lang="en-US" dirty="0"/>
              <a:t>These organizations have a baseline set of credentials that apply to all providers of a given type </a:t>
            </a:r>
            <a:endParaRPr lang="en-US" dirty="0" smtClean="0"/>
          </a:p>
          <a:p>
            <a:r>
              <a:rPr lang="en-US" dirty="0" smtClean="0"/>
              <a:t>AND </a:t>
            </a:r>
            <a:r>
              <a:rPr lang="en-US" dirty="0"/>
              <a:t>they may have additional training and certification standards depending upon the services that the provider delivers.</a:t>
            </a:r>
          </a:p>
          <a:p>
            <a:endParaRPr lang="en-US" dirty="0"/>
          </a:p>
        </p:txBody>
      </p:sp>
    </p:spTree>
    <p:extLst>
      <p:ext uri="{BB962C8B-B14F-4D97-AF65-F5344CB8AC3E}">
        <p14:creationId xmlns:p14="http://schemas.microsoft.com/office/powerpoint/2010/main" val="1485245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for Post-licensure Credentialing of Pharmacists</a:t>
            </a:r>
          </a:p>
        </p:txBody>
      </p:sp>
      <p:sp>
        <p:nvSpPr>
          <p:cNvPr id="3" name="Content Placeholder 2"/>
          <p:cNvSpPr>
            <a:spLocks noGrp="1"/>
          </p:cNvSpPr>
          <p:nvPr>
            <p:ph idx="1"/>
          </p:nvPr>
        </p:nvSpPr>
        <p:spPr/>
        <p:txBody>
          <a:bodyPr>
            <a:normAutofit/>
          </a:bodyPr>
          <a:lstStyle/>
          <a:p>
            <a:r>
              <a:rPr lang="en-US" dirty="0"/>
              <a:t>Based on a demonstrated patient/societal need</a:t>
            </a:r>
          </a:p>
          <a:p>
            <a:r>
              <a:rPr lang="en-US" dirty="0"/>
              <a:t>Established profession-wide through consensus</a:t>
            </a:r>
          </a:p>
          <a:p>
            <a:r>
              <a:rPr lang="en-US" dirty="0"/>
              <a:t>Credentialing programs should be accredited</a:t>
            </a:r>
          </a:p>
          <a:p>
            <a:r>
              <a:rPr lang="en-US" dirty="0"/>
              <a:t>Include measures to assess attainment of competencies</a:t>
            </a:r>
          </a:p>
          <a:p>
            <a:r>
              <a:rPr lang="en-US" dirty="0"/>
              <a:t>Enable pharmacists to obtain patient care privileges</a:t>
            </a:r>
          </a:p>
          <a:p>
            <a:r>
              <a:rPr lang="en-US" dirty="0"/>
              <a:t>Expect pharmacists to welcome peer-assessment of skills</a:t>
            </a:r>
          </a:p>
          <a:p>
            <a:r>
              <a:rPr lang="en-US" dirty="0"/>
              <a:t>Encourage employers &amp; payers to adopt credentialing and privileging to authorize patient care </a:t>
            </a:r>
            <a:r>
              <a:rPr lang="en-US" dirty="0" smtClean="0"/>
              <a:t>responsibilities</a:t>
            </a:r>
            <a:endParaRPr lang="en-US" dirty="0"/>
          </a:p>
        </p:txBody>
      </p:sp>
    </p:spTree>
    <p:extLst>
      <p:ext uri="{BB962C8B-B14F-4D97-AF65-F5344CB8AC3E}">
        <p14:creationId xmlns:p14="http://schemas.microsoft.com/office/powerpoint/2010/main" val="1639468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SB 5557 Highlights: </a:t>
            </a:r>
            <a:br>
              <a:rPr lang="en-US" dirty="0" smtClean="0"/>
            </a:br>
            <a:r>
              <a:rPr lang="en-US" dirty="0" smtClean="0"/>
              <a:t>Pharmacists as Patient Care Providers</a:t>
            </a:r>
            <a:endParaRPr lang="en-US" dirty="0"/>
          </a:p>
        </p:txBody>
      </p:sp>
      <p:sp>
        <p:nvSpPr>
          <p:cNvPr id="3" name="Content Placeholder 2"/>
          <p:cNvSpPr>
            <a:spLocks noGrp="1"/>
          </p:cNvSpPr>
          <p:nvPr>
            <p:ph idx="1"/>
          </p:nvPr>
        </p:nvSpPr>
        <p:spPr/>
        <p:txBody>
          <a:bodyPr>
            <a:normAutofit/>
          </a:bodyPr>
          <a:lstStyle/>
          <a:p>
            <a:r>
              <a:rPr lang="en-US" dirty="0" smtClean="0"/>
              <a:t>Health plans recognize pharmacists as patient care providers</a:t>
            </a:r>
            <a:r>
              <a:rPr lang="en-US" dirty="0" smtClean="0">
                <a:solidFill>
                  <a:srgbClr val="FF0000"/>
                </a:solidFill>
              </a:rPr>
              <a:t> </a:t>
            </a:r>
            <a:r>
              <a:rPr lang="en-US" dirty="0" smtClean="0"/>
              <a:t>for covered benefits.</a:t>
            </a:r>
          </a:p>
          <a:p>
            <a:pPr lvl="1"/>
            <a:r>
              <a:rPr lang="en-US" dirty="0" smtClean="0"/>
              <a:t>Health plans required to include </a:t>
            </a:r>
            <a:r>
              <a:rPr lang="en-US" b="1" u="sng" dirty="0" smtClean="0"/>
              <a:t>adequate</a:t>
            </a:r>
            <a:r>
              <a:rPr lang="en-US" u="sng" dirty="0" smtClean="0"/>
              <a:t> number of pharmacists</a:t>
            </a:r>
            <a:r>
              <a:rPr lang="en-US" dirty="0" smtClean="0"/>
              <a:t> in their </a:t>
            </a:r>
            <a:r>
              <a:rPr lang="en-US" u="sng" dirty="0" smtClean="0"/>
              <a:t>participating provider networks.</a:t>
            </a:r>
            <a:endParaRPr lang="en-US" dirty="0" smtClean="0"/>
          </a:p>
          <a:p>
            <a:pPr lvl="1"/>
            <a:r>
              <a:rPr lang="en-US" dirty="0" smtClean="0"/>
              <a:t>Includes services </a:t>
            </a:r>
            <a:r>
              <a:rPr lang="en-US" u="sng" dirty="0" smtClean="0"/>
              <a:t>covered as essential health benefits requirements</a:t>
            </a:r>
            <a:r>
              <a:rPr lang="en-US" dirty="0" smtClean="0"/>
              <a:t>.</a:t>
            </a:r>
          </a:p>
          <a:p>
            <a:pPr lvl="1"/>
            <a:r>
              <a:rPr lang="en-US" dirty="0" smtClean="0"/>
              <a:t>Inclusion of pharmacies in health plans’ drug benefit networks </a:t>
            </a:r>
            <a:r>
              <a:rPr lang="en-US" b="1" u="sng" dirty="0" smtClean="0"/>
              <a:t>do not</a:t>
            </a:r>
            <a:r>
              <a:rPr lang="en-US" b="1" dirty="0" smtClean="0"/>
              <a:t> </a:t>
            </a:r>
            <a:r>
              <a:rPr lang="en-US" dirty="0" smtClean="0"/>
              <a:t>satisfy new requirements.</a:t>
            </a:r>
          </a:p>
          <a:p>
            <a:pPr lvl="1"/>
            <a:r>
              <a:rPr lang="en-US" dirty="0" smtClean="0"/>
              <a:t>In short, pharmacists will be treated the same as other providers.</a:t>
            </a:r>
          </a:p>
          <a:p>
            <a:endParaRPr lang="en-US" dirty="0"/>
          </a:p>
        </p:txBody>
      </p:sp>
    </p:spTree>
    <p:extLst>
      <p:ext uri="{BB962C8B-B14F-4D97-AF65-F5344CB8AC3E}">
        <p14:creationId xmlns:p14="http://schemas.microsoft.com/office/powerpoint/2010/main" val="3483724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463" y="540727"/>
            <a:ext cx="8402637" cy="763675"/>
          </a:xfrm>
        </p:spPr>
        <p:txBody>
          <a:bodyPr/>
          <a:lstStyle/>
          <a:p>
            <a:r>
              <a:rPr lang="en-US" dirty="0" smtClean="0"/>
              <a:t>Relationship to Reimbursement </a:t>
            </a:r>
            <a:endParaRPr lang="en-US" dirty="0"/>
          </a:p>
        </p:txBody>
      </p:sp>
      <p:sp>
        <p:nvSpPr>
          <p:cNvPr id="5" name="Content Placeholder 4"/>
          <p:cNvSpPr>
            <a:spLocks noGrp="1"/>
          </p:cNvSpPr>
          <p:nvPr>
            <p:ph idx="1"/>
          </p:nvPr>
        </p:nvSpPr>
        <p:spPr>
          <a:xfrm>
            <a:off x="398463" y="1574765"/>
            <a:ext cx="8483600" cy="4181510"/>
          </a:xfrm>
        </p:spPr>
        <p:txBody>
          <a:bodyPr/>
          <a:lstStyle/>
          <a:p>
            <a:r>
              <a:rPr lang="en-US" dirty="0" smtClean="0"/>
              <a:t>Public expectation of competence underscores the authority to obtain payment for services</a:t>
            </a:r>
          </a:p>
          <a:p>
            <a:r>
              <a:rPr lang="en-US" dirty="0"/>
              <a:t>Q</a:t>
            </a:r>
            <a:r>
              <a:rPr lang="en-US" dirty="0" smtClean="0"/>
              <a:t>uality improvement expectations hinge on willingness of providers to welcome peer-assessment and mentoring</a:t>
            </a:r>
          </a:p>
          <a:p>
            <a:r>
              <a:rPr lang="en-US" dirty="0" smtClean="0"/>
              <a:t>Alignment with value-based performance measures (e.g. HEDIS, PQRS, Star Ratings, ACO measures, etc.)</a:t>
            </a:r>
          </a:p>
          <a:p>
            <a:r>
              <a:rPr lang="en-US" dirty="0" smtClean="0"/>
              <a:t>Link to employer values and public reporting</a:t>
            </a:r>
          </a:p>
          <a:p>
            <a:r>
              <a:rPr lang="en-US" dirty="0" smtClean="0"/>
              <a:t>Conditions of participation include payer authority for auditing of care provided</a:t>
            </a:r>
          </a:p>
          <a:p>
            <a:r>
              <a:rPr lang="en-US" dirty="0"/>
              <a:t>S</a:t>
            </a:r>
            <a:r>
              <a:rPr lang="en-US" dirty="0" smtClean="0"/>
              <a:t>hould emulate medical credentialing </a:t>
            </a:r>
            <a:r>
              <a:rPr lang="en-US" dirty="0"/>
              <a:t>(e.g. “resume-like” documentation</a:t>
            </a:r>
            <a:r>
              <a:rPr lang="en-US" dirty="0" smtClean="0"/>
              <a:t>), which is </a:t>
            </a:r>
            <a:r>
              <a:rPr lang="en-US" u="sng" dirty="0" smtClean="0"/>
              <a:t>not</a:t>
            </a:r>
            <a:r>
              <a:rPr lang="en-US" dirty="0" smtClean="0"/>
              <a:t> skills assessment</a:t>
            </a:r>
          </a:p>
        </p:txBody>
      </p:sp>
    </p:spTree>
    <p:extLst>
      <p:ext uri="{BB962C8B-B14F-4D97-AF65-F5344CB8AC3E}">
        <p14:creationId xmlns:p14="http://schemas.microsoft.com/office/powerpoint/2010/main" val="15648560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Credentialing in Washington</a:t>
            </a:r>
          </a:p>
        </p:txBody>
      </p:sp>
      <p:sp>
        <p:nvSpPr>
          <p:cNvPr id="3" name="Content Placeholder 2"/>
          <p:cNvSpPr>
            <a:spLocks noGrp="1"/>
          </p:cNvSpPr>
          <p:nvPr>
            <p:ph idx="1"/>
          </p:nvPr>
        </p:nvSpPr>
        <p:spPr/>
        <p:txBody>
          <a:bodyPr/>
          <a:lstStyle/>
          <a:p>
            <a:r>
              <a:rPr lang="en-US" dirty="0"/>
              <a:t>Pharmacists will be credentialed either by</a:t>
            </a:r>
          </a:p>
          <a:p>
            <a:pPr lvl="1"/>
            <a:r>
              <a:rPr lang="en-US" dirty="0"/>
              <a:t>A health plan contracted organization, such as a facility or medical clinic, that performs health plan approved credentialing activities and has been approved for delegated credentialing, or</a:t>
            </a:r>
          </a:p>
          <a:p>
            <a:pPr lvl="1"/>
            <a:r>
              <a:rPr lang="en-US" dirty="0"/>
              <a:t>By completing an individual credentialing approval process with each health plan.</a:t>
            </a:r>
          </a:p>
        </p:txBody>
      </p:sp>
    </p:spTree>
    <p:extLst>
      <p:ext uri="{BB962C8B-B14F-4D97-AF65-F5344CB8AC3E}">
        <p14:creationId xmlns:p14="http://schemas.microsoft.com/office/powerpoint/2010/main" val="711193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59" y="484632"/>
            <a:ext cx="7772400" cy="891076"/>
          </a:xfrm>
        </p:spPr>
        <p:txBody>
          <a:bodyPr/>
          <a:lstStyle/>
          <a:p>
            <a:r>
              <a:rPr lang="en-US" dirty="0"/>
              <a:t>Credentialing in Washington</a:t>
            </a:r>
          </a:p>
        </p:txBody>
      </p:sp>
      <p:sp>
        <p:nvSpPr>
          <p:cNvPr id="3" name="Content Placeholder 2"/>
          <p:cNvSpPr>
            <a:spLocks noGrp="1"/>
          </p:cNvSpPr>
          <p:nvPr>
            <p:ph idx="1"/>
          </p:nvPr>
        </p:nvSpPr>
        <p:spPr>
          <a:xfrm>
            <a:off x="406400" y="1375708"/>
            <a:ext cx="8483600" cy="3672542"/>
          </a:xfrm>
        </p:spPr>
        <p:txBody>
          <a:bodyPr/>
          <a:lstStyle/>
          <a:p>
            <a:pPr marL="0" indent="0">
              <a:buNone/>
            </a:pPr>
            <a:r>
              <a:rPr lang="en-US" sz="1800" dirty="0"/>
              <a:t>As part of the credentialing process, every pharmacist </a:t>
            </a:r>
            <a:r>
              <a:rPr lang="en-US" sz="1800" dirty="0" smtClean="0"/>
              <a:t>must:</a:t>
            </a:r>
          </a:p>
          <a:p>
            <a:pPr marL="6350" indent="0">
              <a:buNone/>
            </a:pPr>
            <a:r>
              <a:rPr lang="en-US" sz="1800" dirty="0" smtClean="0"/>
              <a:t>1. Demonstrate </a:t>
            </a:r>
            <a:r>
              <a:rPr lang="en-US" sz="1800" dirty="0"/>
              <a:t>that they meet Washington State Pharmacy Licensure Requirements (</a:t>
            </a:r>
            <a:r>
              <a:rPr lang="en-US" sz="1800" dirty="0" smtClean="0"/>
              <a:t>RCW 18.64</a:t>
            </a:r>
            <a:r>
              <a:rPr lang="en-US" sz="1800" dirty="0"/>
              <a:t>; WAC 246-861 and WAC </a:t>
            </a:r>
            <a:r>
              <a:rPr lang="en-US" sz="1800" dirty="0" smtClean="0"/>
              <a:t>246-863) </a:t>
            </a:r>
          </a:p>
        </p:txBody>
      </p:sp>
      <p:graphicFrame>
        <p:nvGraphicFramePr>
          <p:cNvPr id="4" name="Table 3"/>
          <p:cNvGraphicFramePr>
            <a:graphicFrameLocks noGrp="1"/>
          </p:cNvGraphicFramePr>
          <p:nvPr>
            <p:extLst>
              <p:ext uri="{D42A27DB-BD31-4B8C-83A1-F6EECF244321}">
                <p14:modId xmlns:p14="http://schemas.microsoft.com/office/powerpoint/2010/main" val="856762615"/>
              </p:ext>
            </p:extLst>
          </p:nvPr>
        </p:nvGraphicFramePr>
        <p:xfrm>
          <a:off x="406400" y="2488546"/>
          <a:ext cx="8337551" cy="3672542"/>
        </p:xfrm>
        <a:graphic>
          <a:graphicData uri="http://schemas.openxmlformats.org/drawingml/2006/table">
            <a:tbl>
              <a:tblPr firstRow="1" bandRow="1">
                <a:tableStyleId>{5C22544A-7EE6-4342-B048-85BDC9FD1C3A}</a:tableStyleId>
              </a:tblPr>
              <a:tblGrid>
                <a:gridCol w="2508250"/>
                <a:gridCol w="5829301"/>
              </a:tblGrid>
              <a:tr h="41895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Licensure Requirements</a:t>
                      </a:r>
                    </a:p>
                  </a:txBody>
                  <a:tcPr/>
                </a:tc>
                <a:tc>
                  <a:txBody>
                    <a:bodyPr/>
                    <a:lstStyle/>
                    <a:p>
                      <a:endParaRPr lang="en-US" dirty="0"/>
                    </a:p>
                  </a:txBody>
                  <a:tcPr/>
                </a:tc>
              </a:tr>
              <a:tr h="41895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Licensure Application</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State Licensure Application Form</a:t>
                      </a:r>
                    </a:p>
                  </a:txBody>
                  <a:tcPr/>
                </a:tc>
              </a:tr>
              <a:tr h="418951">
                <a:tc>
                  <a:txBody>
                    <a:bodyPr/>
                    <a:lstStyle/>
                    <a:p>
                      <a:r>
                        <a:rPr lang="en-US" dirty="0" smtClean="0"/>
                        <a:t>Education</a:t>
                      </a:r>
                      <a:endParaRPr lang="en-US" dirty="0"/>
                    </a:p>
                  </a:txBody>
                  <a:tcPr/>
                </a:tc>
                <a:tc>
                  <a:txBody>
                    <a:bodyPr/>
                    <a:lstStyle/>
                    <a:p>
                      <a:pPr lvl="0" algn="l"/>
                      <a:r>
                        <a:rPr lang="en-US" dirty="0" smtClean="0"/>
                        <a:t>Pharmacy Degree from an Accreditation Council for Pharmacy Education (ACPE) accredited pharmacy program </a:t>
                      </a:r>
                    </a:p>
                  </a:txBody>
                  <a:tcPr/>
                </a:tc>
              </a:tr>
              <a:tr h="41895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Examination</a:t>
                      </a:r>
                      <a:endParaRPr lang="en-US" dirty="0" smtClean="0"/>
                    </a:p>
                  </a:txBody>
                  <a:tcPr/>
                </a:tc>
                <a:tc>
                  <a:txBody>
                    <a:bodyPr/>
                    <a:lstStyle/>
                    <a:p>
                      <a:pPr lvl="0" algn="l"/>
                      <a:r>
                        <a:rPr lang="en-US" dirty="0" smtClean="0"/>
                        <a:t>-North American Pharmacy Licensure Examination</a:t>
                      </a:r>
                    </a:p>
                    <a:p>
                      <a:pPr lvl="0"/>
                      <a:r>
                        <a:rPr lang="en-US" dirty="0" smtClean="0"/>
                        <a:t>-Multi-state Jurisprudence Examination</a:t>
                      </a:r>
                    </a:p>
                  </a:txBody>
                  <a:tcPr/>
                </a:tc>
              </a:tr>
              <a:tr h="41895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Training </a:t>
                      </a:r>
                    </a:p>
                  </a:txBody>
                  <a:tcPr/>
                </a:tc>
                <a:tc>
                  <a:txBody>
                    <a:bodyPr/>
                    <a:lstStyle/>
                    <a:p>
                      <a:pPr lvl="0"/>
                      <a:r>
                        <a:rPr lang="en-US" dirty="0" smtClean="0"/>
                        <a:t>-1,500 hours of experiential training</a:t>
                      </a:r>
                    </a:p>
                    <a:p>
                      <a:pPr lvl="0"/>
                      <a:r>
                        <a:rPr lang="en-US" dirty="0" smtClean="0"/>
                        <a:t>-7 hours of HIV training</a:t>
                      </a:r>
                    </a:p>
                  </a:txBody>
                  <a:tcPr/>
                </a:tc>
              </a:tr>
              <a:tr h="41895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Renewal </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15 hours of continuing education annually</a:t>
                      </a:r>
                    </a:p>
                  </a:txBody>
                  <a:tcPr/>
                </a:tc>
              </a:tr>
            </a:tbl>
          </a:graphicData>
        </a:graphic>
      </p:graphicFrame>
    </p:spTree>
    <p:extLst>
      <p:ext uri="{BB962C8B-B14F-4D97-AF65-F5344CB8AC3E}">
        <p14:creationId xmlns:p14="http://schemas.microsoft.com/office/powerpoint/2010/main" val="1126557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70370"/>
            <a:ext cx="7772400" cy="1187006"/>
          </a:xfrm>
        </p:spPr>
        <p:txBody>
          <a:bodyPr/>
          <a:lstStyle/>
          <a:p>
            <a:r>
              <a:rPr lang="en-US" dirty="0"/>
              <a:t>Credentialing in Washington</a:t>
            </a:r>
          </a:p>
        </p:txBody>
      </p:sp>
      <p:sp>
        <p:nvSpPr>
          <p:cNvPr id="3" name="Content Placeholder 2"/>
          <p:cNvSpPr>
            <a:spLocks noGrp="1"/>
          </p:cNvSpPr>
          <p:nvPr>
            <p:ph idx="1"/>
          </p:nvPr>
        </p:nvSpPr>
        <p:spPr/>
        <p:txBody>
          <a:bodyPr/>
          <a:lstStyle/>
          <a:p>
            <a:pPr marL="0" indent="0">
              <a:buNone/>
            </a:pPr>
            <a:r>
              <a:rPr lang="en-US" dirty="0"/>
              <a:t>2. Attest that all licensing requirements associated with services to be performed, including processes to obtain appropriate prescriptive authorization from healthcare provider(s) with independent prescriptive authority and/or appropriate CDTA(s), when applicable, have been/will be met.</a:t>
            </a:r>
          </a:p>
          <a:p>
            <a:pPr lvl="1"/>
            <a:r>
              <a:rPr lang="en-US" dirty="0"/>
              <a:t>Provide any/all CDTA identifier(s) that are on file with the PQAC.</a:t>
            </a:r>
          </a:p>
          <a:p>
            <a:pPr marL="0" indent="0">
              <a:buNone/>
            </a:pPr>
            <a:r>
              <a:rPr lang="en-US" dirty="0"/>
              <a:t>3. Demonstrate that they have liability coverage at a minimum level established by the health plan, either independently or as part of a delegated or non-delegated group.</a:t>
            </a:r>
          </a:p>
          <a:p>
            <a:endParaRPr lang="en-US" dirty="0"/>
          </a:p>
        </p:txBody>
      </p:sp>
    </p:spTree>
    <p:extLst>
      <p:ext uri="{BB962C8B-B14F-4D97-AF65-F5344CB8AC3E}">
        <p14:creationId xmlns:p14="http://schemas.microsoft.com/office/powerpoint/2010/main" val="731980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Credentialing in </a:t>
            </a:r>
            <a:r>
              <a:rPr lang="en-US" dirty="0" err="1" smtClean="0"/>
              <a:t>washington</a:t>
            </a:r>
            <a:endParaRPr lang="en-US" dirty="0"/>
          </a:p>
        </p:txBody>
      </p:sp>
      <p:sp>
        <p:nvSpPr>
          <p:cNvPr id="3" name="Content Placeholder 2"/>
          <p:cNvSpPr>
            <a:spLocks noGrp="1"/>
          </p:cNvSpPr>
          <p:nvPr>
            <p:ph idx="1"/>
          </p:nvPr>
        </p:nvSpPr>
        <p:spPr/>
        <p:txBody>
          <a:bodyPr/>
          <a:lstStyle/>
          <a:p>
            <a:r>
              <a:rPr lang="en-US" dirty="0"/>
              <a:t>It is recognized that a pharmacist’s education and training required for licensure meets </a:t>
            </a:r>
            <a:r>
              <a:rPr lang="en-US" dirty="0" smtClean="0"/>
              <a:t>the competency </a:t>
            </a:r>
            <a:r>
              <a:rPr lang="en-US" dirty="0"/>
              <a:t>requirements for health plan covered services that fall within a pharmacist’s </a:t>
            </a:r>
            <a:r>
              <a:rPr lang="en-US" dirty="0" smtClean="0"/>
              <a:t>scope of </a:t>
            </a:r>
            <a:r>
              <a:rPr lang="en-US" dirty="0"/>
              <a:t>practice. </a:t>
            </a:r>
            <a:endParaRPr lang="en-US" dirty="0" smtClean="0"/>
          </a:p>
          <a:p>
            <a:r>
              <a:rPr lang="en-US" dirty="0" smtClean="0"/>
              <a:t>Similar </a:t>
            </a:r>
            <a:r>
              <a:rPr lang="en-US" dirty="0"/>
              <a:t>to other provider types, as service requirements become more </a:t>
            </a:r>
            <a:r>
              <a:rPr lang="en-US" dirty="0" smtClean="0"/>
              <a:t>advanced health </a:t>
            </a:r>
            <a:r>
              <a:rPr lang="en-US" dirty="0"/>
              <a:t>plans may, at their individual discretion, require pharmacists to have advanced </a:t>
            </a:r>
            <a:r>
              <a:rPr lang="en-US" dirty="0" smtClean="0"/>
              <a:t>training and/or </a:t>
            </a:r>
            <a:r>
              <a:rPr lang="en-US" dirty="0"/>
              <a:t>certification in addition to licensure in order to be considered for and subsequently </a:t>
            </a:r>
            <a:r>
              <a:rPr lang="en-US" dirty="0" smtClean="0"/>
              <a:t>be extended </a:t>
            </a:r>
            <a:r>
              <a:rPr lang="en-US" dirty="0"/>
              <a:t>contracts within that Plan’s network.</a:t>
            </a:r>
          </a:p>
        </p:txBody>
      </p:sp>
    </p:spTree>
    <p:extLst>
      <p:ext uri="{BB962C8B-B14F-4D97-AF65-F5344CB8AC3E}">
        <p14:creationId xmlns:p14="http://schemas.microsoft.com/office/powerpoint/2010/main" val="444000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98945"/>
            <a:ext cx="7772400" cy="1058418"/>
          </a:xfrm>
        </p:spPr>
        <p:txBody>
          <a:bodyPr/>
          <a:lstStyle/>
          <a:p>
            <a:r>
              <a:rPr lang="en-US"/>
              <a:t>Credentialing in Washington</a:t>
            </a:r>
            <a:endParaRPr lang="en-US" dirty="0"/>
          </a:p>
        </p:txBody>
      </p:sp>
      <p:sp>
        <p:nvSpPr>
          <p:cNvPr id="3" name="Content Placeholder 2"/>
          <p:cNvSpPr>
            <a:spLocks noGrp="1"/>
          </p:cNvSpPr>
          <p:nvPr>
            <p:ph idx="1"/>
          </p:nvPr>
        </p:nvSpPr>
        <p:spPr/>
        <p:txBody>
          <a:bodyPr/>
          <a:lstStyle/>
          <a:p>
            <a:r>
              <a:rPr lang="en-US" dirty="0"/>
              <a:t>When considering advanced training </a:t>
            </a:r>
            <a:r>
              <a:rPr lang="en-US" dirty="0" smtClean="0"/>
              <a:t>and certification </a:t>
            </a:r>
            <a:r>
              <a:rPr lang="en-US" dirty="0"/>
              <a:t>requirements, health plans will take into account existing industry </a:t>
            </a:r>
            <a:r>
              <a:rPr lang="en-US" dirty="0" smtClean="0"/>
              <a:t>standard guidelines </a:t>
            </a:r>
            <a:r>
              <a:rPr lang="en-US" dirty="0"/>
              <a:t>or recommendations. </a:t>
            </a:r>
            <a:endParaRPr lang="en-US" dirty="0" smtClean="0"/>
          </a:p>
          <a:p>
            <a:r>
              <a:rPr lang="en-US" dirty="0" smtClean="0"/>
              <a:t>This </a:t>
            </a:r>
            <a:r>
              <a:rPr lang="en-US" dirty="0"/>
              <a:t>requirement may </a:t>
            </a:r>
            <a:r>
              <a:rPr lang="en-US" u="sng" dirty="0"/>
              <a:t>not</a:t>
            </a:r>
            <a:r>
              <a:rPr lang="en-US" dirty="0"/>
              <a:t> be used in a manner designed </a:t>
            </a:r>
            <a:r>
              <a:rPr lang="en-US" dirty="0" smtClean="0"/>
              <a:t>to exclude </a:t>
            </a:r>
            <a:r>
              <a:rPr lang="en-US" dirty="0"/>
              <a:t>categories of providers unreasonably (WAC 284-43-205(2)). </a:t>
            </a:r>
            <a:endParaRPr lang="en-US" dirty="0" smtClean="0"/>
          </a:p>
          <a:p>
            <a:r>
              <a:rPr lang="en-US" dirty="0" smtClean="0"/>
              <a:t>Health </a:t>
            </a:r>
            <a:r>
              <a:rPr lang="en-US" dirty="0"/>
              <a:t>Plans are </a:t>
            </a:r>
            <a:r>
              <a:rPr lang="en-US" dirty="0" smtClean="0"/>
              <a:t>not required </a:t>
            </a:r>
            <a:r>
              <a:rPr lang="en-US" dirty="0"/>
              <a:t>to guarantee that any specific licensed pharmacist will be included in their network.</a:t>
            </a:r>
          </a:p>
        </p:txBody>
      </p:sp>
    </p:spTree>
    <p:extLst>
      <p:ext uri="{BB962C8B-B14F-4D97-AF65-F5344CB8AC3E}">
        <p14:creationId xmlns:p14="http://schemas.microsoft.com/office/powerpoint/2010/main" val="124148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Credentialing Process in Washington</a:t>
            </a:r>
            <a:endParaRPr lang="en-US" dirty="0"/>
          </a:p>
        </p:txBody>
      </p:sp>
      <p:sp>
        <p:nvSpPr>
          <p:cNvPr id="3" name="Content Placeholder 2"/>
          <p:cNvSpPr>
            <a:spLocks noGrp="1"/>
          </p:cNvSpPr>
          <p:nvPr>
            <p:ph idx="1"/>
          </p:nvPr>
        </p:nvSpPr>
        <p:spPr/>
        <p:txBody>
          <a:bodyPr>
            <a:normAutofit/>
          </a:bodyPr>
          <a:lstStyle/>
          <a:p>
            <a:r>
              <a:rPr lang="en-US" dirty="0"/>
              <a:t>In </a:t>
            </a:r>
            <a:r>
              <a:rPr lang="en-US" dirty="0" smtClean="0"/>
              <a:t>2009, </a:t>
            </a:r>
            <a:r>
              <a:rPr lang="en-US" dirty="0"/>
              <a:t>State </a:t>
            </a:r>
            <a:r>
              <a:rPr lang="en-US" u="sng" dirty="0"/>
              <a:t>Senate Bill 5346</a:t>
            </a:r>
            <a:r>
              <a:rPr lang="en-US" dirty="0"/>
              <a:t> was passed which includes a requirement that the Insurance Commissioner oversee the appointment of a private sector lead organization to manage the selection and implementation of a statewide provider database to collect and share information for credentialing, privileging and other uses. </a:t>
            </a:r>
            <a:endParaRPr lang="en-US" dirty="0" smtClean="0"/>
          </a:p>
          <a:p>
            <a:r>
              <a:rPr lang="en-US" dirty="0" smtClean="0"/>
              <a:t>The </a:t>
            </a:r>
            <a:r>
              <a:rPr lang="en-US" dirty="0"/>
              <a:t>lead organization named was </a:t>
            </a:r>
            <a:r>
              <a:rPr lang="en-US" u="sng" dirty="0"/>
              <a:t>OneHealthPort</a:t>
            </a:r>
            <a:r>
              <a:rPr lang="en-US" dirty="0"/>
              <a:t>. The vendor selected was </a:t>
            </a:r>
            <a:r>
              <a:rPr lang="en-US" u="sng" dirty="0" err="1"/>
              <a:t>Medversant</a:t>
            </a:r>
            <a:r>
              <a:rPr lang="en-US" dirty="0"/>
              <a:t> and their application that collects provider data and allows the practice organization to manage all provider data is </a:t>
            </a:r>
            <a:r>
              <a:rPr lang="en-US" u="sng" dirty="0" err="1"/>
              <a:t>ProviderSource</a:t>
            </a:r>
            <a:r>
              <a:rPr lang="en-US" dirty="0"/>
              <a:t>. The global service operated by OneHealthPort to manage sharing the data collected is called Provider Data Service.</a:t>
            </a:r>
          </a:p>
        </p:txBody>
      </p:sp>
    </p:spTree>
    <p:extLst>
      <p:ext uri="{BB962C8B-B14F-4D97-AF65-F5344CB8AC3E}">
        <p14:creationId xmlns:p14="http://schemas.microsoft.com/office/powerpoint/2010/main" val="26649080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Credentialing in Washington</a:t>
            </a:r>
            <a:endParaRPr lang="en-US" dirty="0"/>
          </a:p>
        </p:txBody>
      </p:sp>
      <p:sp>
        <p:nvSpPr>
          <p:cNvPr id="3" name="Content Placeholder 2"/>
          <p:cNvSpPr>
            <a:spLocks noGrp="1"/>
          </p:cNvSpPr>
          <p:nvPr>
            <p:ph idx="1"/>
          </p:nvPr>
        </p:nvSpPr>
        <p:spPr/>
        <p:txBody>
          <a:bodyPr/>
          <a:lstStyle/>
          <a:p>
            <a:r>
              <a:rPr lang="en-US" dirty="0" smtClean="0"/>
              <a:t>While all health plans have their own processes for credentialing, </a:t>
            </a:r>
            <a:r>
              <a:rPr lang="en-US" u="sng" dirty="0" err="1" smtClean="0"/>
              <a:t>ProviderSource</a:t>
            </a:r>
            <a:r>
              <a:rPr lang="en-US" dirty="0" smtClean="0"/>
              <a:t> within </a:t>
            </a:r>
            <a:r>
              <a:rPr lang="en-US" dirty="0" err="1" smtClean="0"/>
              <a:t>OneHealthPort</a:t>
            </a:r>
            <a:r>
              <a:rPr lang="en-US" dirty="0" smtClean="0"/>
              <a:t> is the new location from which all (or most) health plans should retrieve verified provider credentialing information.</a:t>
            </a:r>
            <a:endParaRPr lang="en-US" dirty="0"/>
          </a:p>
        </p:txBody>
      </p:sp>
    </p:spTree>
    <p:extLst>
      <p:ext uri="{BB962C8B-B14F-4D97-AF65-F5344CB8AC3E}">
        <p14:creationId xmlns:p14="http://schemas.microsoft.com/office/powerpoint/2010/main" val="11259169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3" name="Content Placeholder 2"/>
          <p:cNvSpPr>
            <a:spLocks noGrp="1"/>
          </p:cNvSpPr>
          <p:nvPr>
            <p:ph idx="1"/>
          </p:nvPr>
        </p:nvSpPr>
        <p:spPr>
          <a:xfrm>
            <a:off x="471487" y="1800225"/>
            <a:ext cx="8186737" cy="4486275"/>
          </a:xfrm>
        </p:spPr>
        <p:txBody>
          <a:bodyPr>
            <a:normAutofit lnSpcReduction="10000"/>
          </a:bodyPr>
          <a:lstStyle/>
          <a:p>
            <a:r>
              <a:rPr lang="en-US" dirty="0" smtClean="0"/>
              <a:t>In order to utilize </a:t>
            </a:r>
            <a:r>
              <a:rPr lang="en-US" dirty="0" err="1" smtClean="0"/>
              <a:t>OneHealthPort</a:t>
            </a:r>
            <a:r>
              <a:rPr lang="en-US" dirty="0" smtClean="0"/>
              <a:t> and </a:t>
            </a:r>
            <a:r>
              <a:rPr lang="en-US" dirty="0" err="1" smtClean="0"/>
              <a:t>ProviderSource</a:t>
            </a:r>
            <a:r>
              <a:rPr lang="en-US" dirty="0" smtClean="0"/>
              <a:t>, your organization must be registered.</a:t>
            </a:r>
          </a:p>
          <a:p>
            <a:pPr lvl="1"/>
            <a:r>
              <a:rPr lang="en-US" dirty="0" smtClean="0"/>
              <a:t>This requires:</a:t>
            </a:r>
          </a:p>
          <a:p>
            <a:pPr lvl="2"/>
            <a:r>
              <a:rPr lang="en-US" dirty="0" smtClean="0"/>
              <a:t>Choosing an Administrator – This is the person who will complete the registration process.</a:t>
            </a:r>
          </a:p>
          <a:p>
            <a:pPr lvl="3"/>
            <a:r>
              <a:rPr lang="en-US" dirty="0" smtClean="0"/>
              <a:t>They must be authorized through their organization to agree to the terms and conditions of enrolling in OneHealthPort</a:t>
            </a:r>
          </a:p>
          <a:p>
            <a:pPr lvl="3"/>
            <a:r>
              <a:rPr lang="en-US" dirty="0" smtClean="0"/>
              <a:t>OneHealthPort provides guidelines and responsibilities that can help organizations select their administrators</a:t>
            </a:r>
          </a:p>
          <a:p>
            <a:pPr lvl="2"/>
            <a:r>
              <a:rPr lang="en-US" dirty="0" smtClean="0"/>
              <a:t>Completing the Registration Process</a:t>
            </a:r>
          </a:p>
          <a:p>
            <a:pPr lvl="3"/>
            <a:r>
              <a:rPr lang="en-US" dirty="0" smtClean="0"/>
              <a:t>Creating Profiles for the Administrator and Organization</a:t>
            </a:r>
          </a:p>
          <a:p>
            <a:pPr lvl="3"/>
            <a:r>
              <a:rPr lang="en-US" dirty="0" smtClean="0"/>
              <a:t>Sign Terms and Conditions Agreements</a:t>
            </a:r>
          </a:p>
          <a:p>
            <a:pPr lvl="3"/>
            <a:r>
              <a:rPr lang="en-US" dirty="0" smtClean="0"/>
              <a:t>Verify Identity</a:t>
            </a:r>
          </a:p>
          <a:p>
            <a:pPr lvl="3"/>
            <a:r>
              <a:rPr lang="en-US" dirty="0" smtClean="0"/>
              <a:t>Confirm Registration – Administrator will receive notification of organization and individual credential approval within 72 hours </a:t>
            </a:r>
          </a:p>
          <a:p>
            <a:pPr lvl="3"/>
            <a:r>
              <a:rPr lang="en-US" dirty="0" smtClean="0"/>
              <a:t>Setup Secret Questions and Answers – for password self-resets as well as other security challenges required by some services</a:t>
            </a:r>
            <a:endParaRPr lang="en-US" dirty="0"/>
          </a:p>
        </p:txBody>
      </p:sp>
    </p:spTree>
    <p:extLst>
      <p:ext uri="{BB962C8B-B14F-4D97-AF65-F5344CB8AC3E}">
        <p14:creationId xmlns:p14="http://schemas.microsoft.com/office/powerpoint/2010/main" val="1829691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3" name="Content Placeholder 2"/>
          <p:cNvSpPr>
            <a:spLocks noGrp="1"/>
          </p:cNvSpPr>
          <p:nvPr>
            <p:ph idx="1"/>
          </p:nvPr>
        </p:nvSpPr>
        <p:spPr/>
        <p:txBody>
          <a:bodyPr/>
          <a:lstStyle/>
          <a:p>
            <a:r>
              <a:rPr lang="en-US" dirty="0" smtClean="0"/>
              <a:t>Once an organization is registered, the administrator can follow the </a:t>
            </a:r>
            <a:r>
              <a:rPr lang="en-US" dirty="0">
                <a:hlinkClick r:id="rId2"/>
              </a:rPr>
              <a:t>OneHealthPort setup for ProviderSourceTM </a:t>
            </a:r>
            <a:r>
              <a:rPr lang="en-US" dirty="0" smtClean="0">
                <a:hlinkClick r:id="rId2"/>
              </a:rPr>
              <a:t>Users: </a:t>
            </a:r>
            <a:r>
              <a:rPr lang="en-US" dirty="0">
                <a:hlinkClick r:id="rId2"/>
              </a:rPr>
              <a:t>A Step-By-Step Guide</a:t>
            </a:r>
            <a:r>
              <a:rPr lang="en-US" dirty="0"/>
              <a:t> </a:t>
            </a:r>
            <a:r>
              <a:rPr lang="en-US" dirty="0" smtClean="0"/>
              <a:t>in order to:</a:t>
            </a:r>
          </a:p>
          <a:p>
            <a:pPr lvl="1"/>
            <a:r>
              <a:rPr lang="en-US" dirty="0" smtClean="0"/>
              <a:t>Add additional administrators when necessary</a:t>
            </a:r>
          </a:p>
          <a:p>
            <a:pPr lvl="1"/>
            <a:r>
              <a:rPr lang="en-US" dirty="0" smtClean="0"/>
              <a:t>Nominate providers/practitioners who will credentialed as a subscriber</a:t>
            </a:r>
          </a:p>
          <a:p>
            <a:pPr lvl="2"/>
            <a:r>
              <a:rPr lang="en-US" dirty="0" smtClean="0"/>
              <a:t>This is how individual providers will be able to register and receive their </a:t>
            </a:r>
            <a:r>
              <a:rPr lang="en-US" smtClean="0"/>
              <a:t>login information</a:t>
            </a:r>
            <a:endParaRPr lang="en-US" dirty="0"/>
          </a:p>
        </p:txBody>
      </p:sp>
    </p:spTree>
    <p:extLst>
      <p:ext uri="{BB962C8B-B14F-4D97-AF65-F5344CB8AC3E}">
        <p14:creationId xmlns:p14="http://schemas.microsoft.com/office/powerpoint/2010/main" val="14114266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434385"/>
            <a:ext cx="7772400" cy="1609344"/>
          </a:xfrm>
        </p:spPr>
        <p:txBody>
          <a:bodyPr>
            <a:normAutofit/>
          </a:bodyPr>
          <a:lstStyle/>
          <a:p>
            <a:r>
              <a:rPr lang="en-US" dirty="0" smtClean="0"/>
              <a:t>SB 5557 Highlights: </a:t>
            </a:r>
            <a:br>
              <a:rPr lang="en-US" dirty="0" smtClean="0"/>
            </a:br>
            <a:r>
              <a:rPr lang="en-US" dirty="0" smtClean="0"/>
              <a:t>Tiered Implementation Dates</a:t>
            </a:r>
            <a:endParaRPr lang="en-US" dirty="0"/>
          </a:p>
        </p:txBody>
      </p:sp>
      <p:graphicFrame>
        <p:nvGraphicFramePr>
          <p:cNvPr id="8" name="Diagram 7"/>
          <p:cNvGraphicFramePr/>
          <p:nvPr>
            <p:extLst>
              <p:ext uri="{D42A27DB-BD31-4B8C-83A1-F6EECF244321}">
                <p14:modId xmlns:p14="http://schemas.microsoft.com/office/powerpoint/2010/main" val="1770868221"/>
              </p:ext>
            </p:extLst>
          </p:nvPr>
        </p:nvGraphicFramePr>
        <p:xfrm>
          <a:off x="571500" y="1239057"/>
          <a:ext cx="8001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7208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Registering Providers</a:t>
            </a:r>
            <a:endParaRPr lang="en-US" dirty="0"/>
          </a:p>
        </p:txBody>
      </p:sp>
      <p:sp>
        <p:nvSpPr>
          <p:cNvPr id="3" name="Content Placeholder 2"/>
          <p:cNvSpPr>
            <a:spLocks noGrp="1"/>
          </p:cNvSpPr>
          <p:nvPr>
            <p:ph idx="1"/>
          </p:nvPr>
        </p:nvSpPr>
        <p:spPr/>
        <p:txBody>
          <a:bodyPr>
            <a:normAutofit/>
          </a:bodyPr>
          <a:lstStyle/>
          <a:p>
            <a:r>
              <a:rPr lang="en-US" dirty="0" smtClean="0"/>
              <a:t>To initiate the registration process for providers, an Administrator must nominate them</a:t>
            </a:r>
          </a:p>
          <a:p>
            <a:r>
              <a:rPr lang="en-US" dirty="0" smtClean="0"/>
              <a:t>Completing nomination will automatically send the new subscriber a email and an activation code will be generated</a:t>
            </a:r>
          </a:p>
          <a:p>
            <a:pPr lvl="1"/>
            <a:r>
              <a:rPr lang="en-US" dirty="0" smtClean="0"/>
              <a:t>The email includes the subscriber ID for the provider, next step instructions and a link to complete registration</a:t>
            </a:r>
          </a:p>
          <a:p>
            <a:pPr lvl="1"/>
            <a:r>
              <a:rPr lang="en-US" dirty="0" smtClean="0"/>
              <a:t>*The activation code must be saved by the administrator sent separately to the provider</a:t>
            </a:r>
          </a:p>
          <a:p>
            <a:pPr lvl="2"/>
            <a:r>
              <a:rPr lang="en-US" dirty="0" smtClean="0"/>
              <a:t>It is valid for 30 days from the time it was created</a:t>
            </a:r>
            <a:endParaRPr lang="en-US" dirty="0"/>
          </a:p>
        </p:txBody>
      </p:sp>
    </p:spTree>
    <p:extLst>
      <p:ext uri="{BB962C8B-B14F-4D97-AF65-F5344CB8AC3E}">
        <p14:creationId xmlns:p14="http://schemas.microsoft.com/office/powerpoint/2010/main" val="25193846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Registering Providers</a:t>
            </a:r>
            <a:endParaRPr lang="en-US" dirty="0"/>
          </a:p>
        </p:txBody>
      </p:sp>
      <p:sp>
        <p:nvSpPr>
          <p:cNvPr id="3" name="Content Placeholder 2"/>
          <p:cNvSpPr>
            <a:spLocks noGrp="1"/>
          </p:cNvSpPr>
          <p:nvPr>
            <p:ph idx="1"/>
          </p:nvPr>
        </p:nvSpPr>
        <p:spPr/>
        <p:txBody>
          <a:bodyPr>
            <a:normAutofit/>
          </a:bodyPr>
          <a:lstStyle/>
          <a:p>
            <a:r>
              <a:rPr lang="en-US" dirty="0" smtClean="0"/>
              <a:t>To complete the registration process providers will need to:</a:t>
            </a:r>
          </a:p>
          <a:p>
            <a:pPr lvl="1"/>
            <a:r>
              <a:rPr lang="en-US" dirty="0" smtClean="0"/>
              <a:t>Input their personal activation code</a:t>
            </a:r>
          </a:p>
          <a:p>
            <a:pPr lvl="1"/>
            <a:r>
              <a:rPr lang="en-US" dirty="0" smtClean="0"/>
              <a:t>Complete the information request which includes </a:t>
            </a:r>
            <a:r>
              <a:rPr lang="en-US" dirty="0"/>
              <a:t>full name, business contact information, date of birth, and gender </a:t>
            </a:r>
          </a:p>
          <a:p>
            <a:pPr lvl="1"/>
            <a:r>
              <a:rPr lang="en-US" dirty="0" smtClean="0"/>
              <a:t>Create a password</a:t>
            </a:r>
          </a:p>
          <a:p>
            <a:pPr lvl="1"/>
            <a:r>
              <a:rPr lang="en-US" dirty="0" smtClean="0"/>
              <a:t>Establish Security Questions</a:t>
            </a:r>
          </a:p>
          <a:p>
            <a:r>
              <a:rPr lang="en-US" dirty="0" smtClean="0"/>
              <a:t>Once complete the provider will receive a confirmation message and can now login to access any </a:t>
            </a:r>
            <a:r>
              <a:rPr lang="en-US" dirty="0" err="1" smtClean="0"/>
              <a:t>OneHealthPort</a:t>
            </a:r>
            <a:r>
              <a:rPr lang="en-US" dirty="0" smtClean="0"/>
              <a:t> service or site.</a:t>
            </a:r>
            <a:endParaRPr lang="en-US" dirty="0"/>
          </a:p>
        </p:txBody>
      </p:sp>
    </p:spTree>
    <p:extLst>
      <p:ext uri="{BB962C8B-B14F-4D97-AF65-F5344CB8AC3E}">
        <p14:creationId xmlns:p14="http://schemas.microsoft.com/office/powerpoint/2010/main" val="27902793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Step</a:t>
            </a:r>
            <a:endParaRPr lang="en-US" dirty="0"/>
          </a:p>
        </p:txBody>
      </p:sp>
      <p:sp>
        <p:nvSpPr>
          <p:cNvPr id="3" name="Content Placeholder 2"/>
          <p:cNvSpPr>
            <a:spLocks noGrp="1"/>
          </p:cNvSpPr>
          <p:nvPr>
            <p:ph idx="1"/>
          </p:nvPr>
        </p:nvSpPr>
        <p:spPr/>
        <p:txBody>
          <a:bodyPr>
            <a:normAutofit/>
          </a:bodyPr>
          <a:lstStyle/>
          <a:p>
            <a:r>
              <a:rPr lang="en-US" dirty="0"/>
              <a:t>For added security for sensitive provider information, a final step is required to apply “Browser Second Factor” security for </a:t>
            </a:r>
            <a:r>
              <a:rPr lang="en-US" dirty="0" err="1"/>
              <a:t>ProviderSourceTM</a:t>
            </a:r>
            <a:r>
              <a:rPr lang="en-US" dirty="0"/>
              <a:t> digital signature attestation of the practitioner record. </a:t>
            </a:r>
          </a:p>
          <a:p>
            <a:pPr lvl="1"/>
            <a:r>
              <a:rPr lang="en-US" dirty="0"/>
              <a:t>This online security feature provides additional protection to the provider’s login similar to most online banking sites. </a:t>
            </a:r>
          </a:p>
          <a:p>
            <a:pPr lvl="1"/>
            <a:r>
              <a:rPr lang="en-US" dirty="0"/>
              <a:t>The First time </a:t>
            </a:r>
            <a:r>
              <a:rPr lang="en-US" dirty="0" smtClean="0"/>
              <a:t>a provider logs in </a:t>
            </a:r>
            <a:r>
              <a:rPr lang="en-US" dirty="0"/>
              <a:t>to a site that requires Second Factor level access </a:t>
            </a:r>
            <a:r>
              <a:rPr lang="en-US" dirty="0" smtClean="0"/>
              <a:t>they will </a:t>
            </a:r>
            <a:r>
              <a:rPr lang="en-US" dirty="0"/>
              <a:t>need to answer the questions </a:t>
            </a:r>
            <a:r>
              <a:rPr lang="en-US" dirty="0" smtClean="0"/>
              <a:t>they set </a:t>
            </a:r>
            <a:r>
              <a:rPr lang="en-US" dirty="0"/>
              <a:t>while making your password</a:t>
            </a:r>
            <a:r>
              <a:rPr lang="en-US" dirty="0" smtClean="0"/>
              <a:t>.</a:t>
            </a:r>
          </a:p>
          <a:p>
            <a:pPr lvl="2"/>
            <a:r>
              <a:rPr lang="en-US" dirty="0" smtClean="0"/>
              <a:t>After answering the security questions a prompt will appear to name the provider’s device.</a:t>
            </a:r>
          </a:p>
          <a:p>
            <a:pPr lvl="2"/>
            <a:r>
              <a:rPr lang="en-US" dirty="0" smtClean="0"/>
              <a:t>They will then be directed to the site they were trying to access</a:t>
            </a:r>
            <a:endParaRPr lang="en-US" dirty="0"/>
          </a:p>
          <a:p>
            <a:pPr lvl="1"/>
            <a:endParaRPr lang="en-US" dirty="0"/>
          </a:p>
        </p:txBody>
      </p:sp>
    </p:spTree>
    <p:extLst>
      <p:ext uri="{BB962C8B-B14F-4D97-AF65-F5344CB8AC3E}">
        <p14:creationId xmlns:p14="http://schemas.microsoft.com/office/powerpoint/2010/main" val="14481173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ProviderSource</a:t>
            </a:r>
            <a:r>
              <a:rPr lang="en-US" dirty="0" smtClean="0"/>
              <a:t> Credentialing</a:t>
            </a:r>
            <a:endParaRPr lang="en-US" dirty="0"/>
          </a:p>
        </p:txBody>
      </p:sp>
      <p:sp>
        <p:nvSpPr>
          <p:cNvPr id="3" name="Content Placeholder 2"/>
          <p:cNvSpPr>
            <a:spLocks noGrp="1"/>
          </p:cNvSpPr>
          <p:nvPr>
            <p:ph idx="1"/>
          </p:nvPr>
        </p:nvSpPr>
        <p:spPr/>
        <p:txBody>
          <a:bodyPr>
            <a:normAutofit/>
          </a:bodyPr>
          <a:lstStyle/>
          <a:p>
            <a:r>
              <a:rPr lang="en-US" dirty="0" smtClean="0"/>
              <a:t>Providers should now be able to begin the credentialing process using the </a:t>
            </a:r>
            <a:r>
              <a:rPr lang="en-US" dirty="0" err="1" smtClean="0"/>
              <a:t>ProviderSource</a:t>
            </a:r>
            <a:r>
              <a:rPr lang="en-US" dirty="0" smtClean="0"/>
              <a:t> WPA field mapping template</a:t>
            </a:r>
          </a:p>
          <a:p>
            <a:r>
              <a:rPr lang="en-US" dirty="0" smtClean="0"/>
              <a:t>The Introduction to </a:t>
            </a:r>
            <a:r>
              <a:rPr lang="en-US" dirty="0" err="1" smtClean="0"/>
              <a:t>ProviderSource</a:t>
            </a:r>
            <a:r>
              <a:rPr lang="en-US" dirty="0" smtClean="0"/>
              <a:t> video (located on the </a:t>
            </a:r>
            <a:r>
              <a:rPr lang="en-US" dirty="0" err="1" smtClean="0"/>
              <a:t>ProviderSource</a:t>
            </a:r>
            <a:r>
              <a:rPr lang="en-US" dirty="0" smtClean="0"/>
              <a:t> homepage) will help explain the basic functions of the application</a:t>
            </a:r>
          </a:p>
          <a:p>
            <a:pPr lvl="1"/>
            <a:r>
              <a:rPr lang="en-US" dirty="0" smtClean="0"/>
              <a:t>Other helpful resources on the homepage include document uploading instructions and the electronic signature and attestation video</a:t>
            </a:r>
            <a:endParaRPr lang="en-US" dirty="0"/>
          </a:p>
        </p:txBody>
      </p:sp>
    </p:spTree>
    <p:extLst>
      <p:ext uri="{BB962C8B-B14F-4D97-AF65-F5344CB8AC3E}">
        <p14:creationId xmlns:p14="http://schemas.microsoft.com/office/powerpoint/2010/main" val="27759884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Plan Notification</a:t>
            </a:r>
            <a:endParaRPr lang="en-US" dirty="0"/>
          </a:p>
        </p:txBody>
      </p:sp>
      <p:sp>
        <p:nvSpPr>
          <p:cNvPr id="3" name="Content Placeholder 2"/>
          <p:cNvSpPr>
            <a:spLocks noGrp="1"/>
          </p:cNvSpPr>
          <p:nvPr>
            <p:ph idx="1"/>
          </p:nvPr>
        </p:nvSpPr>
        <p:spPr/>
        <p:txBody>
          <a:bodyPr>
            <a:normAutofit/>
          </a:bodyPr>
          <a:lstStyle/>
          <a:p>
            <a:r>
              <a:rPr lang="en-US" dirty="0" smtClean="0"/>
              <a:t>In the Authorization and Release tab of the application, providers will be able to select which plans have access to their WPA after completion.</a:t>
            </a:r>
          </a:p>
          <a:p>
            <a:r>
              <a:rPr lang="en-US" dirty="0" smtClean="0"/>
              <a:t>Some plans also require email notification when the application is complete.</a:t>
            </a:r>
          </a:p>
          <a:p>
            <a:pPr lvl="1"/>
            <a:r>
              <a:rPr lang="en-US" dirty="0" smtClean="0"/>
              <a:t>In the right-hand column of the </a:t>
            </a:r>
            <a:r>
              <a:rPr lang="en-US" dirty="0" err="1" smtClean="0"/>
              <a:t>ProviderSource</a:t>
            </a:r>
            <a:r>
              <a:rPr lang="en-US" dirty="0" smtClean="0"/>
              <a:t> homepage is a link to notify plans</a:t>
            </a:r>
          </a:p>
          <a:p>
            <a:pPr lvl="1"/>
            <a:r>
              <a:rPr lang="en-US" dirty="0" smtClean="0"/>
              <a:t>Fill out the required information and select the plans you want to notify and </a:t>
            </a:r>
            <a:r>
              <a:rPr lang="en-US" dirty="0" err="1" smtClean="0"/>
              <a:t>ProviderSource</a:t>
            </a:r>
            <a:r>
              <a:rPr lang="en-US" dirty="0" smtClean="0"/>
              <a:t> will send the form to the selected plans</a:t>
            </a:r>
          </a:p>
          <a:p>
            <a:pPr lvl="2"/>
            <a:r>
              <a:rPr lang="en-US" dirty="0" smtClean="0"/>
              <a:t>Health plans accepting the form have agreed to respond within 7 days </a:t>
            </a:r>
          </a:p>
        </p:txBody>
      </p:sp>
    </p:spTree>
    <p:extLst>
      <p:ext uri="{BB962C8B-B14F-4D97-AF65-F5344CB8AC3E}">
        <p14:creationId xmlns:p14="http://schemas.microsoft.com/office/powerpoint/2010/main" val="14523224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normAutofit/>
          </a:bodyPr>
          <a:lstStyle/>
          <a:p>
            <a:r>
              <a:rPr lang="en-US" dirty="0" smtClean="0"/>
              <a:t>The process and timeline after WPA completion and health plan notification can vary between plans</a:t>
            </a:r>
          </a:p>
          <a:p>
            <a:r>
              <a:rPr lang="en-US" dirty="0" smtClean="0"/>
              <a:t>Providers can </a:t>
            </a:r>
            <a:r>
              <a:rPr lang="en-US" dirty="0" smtClean="0"/>
              <a:t>expect:</a:t>
            </a:r>
            <a:endParaRPr lang="en-US" dirty="0" smtClean="0"/>
          </a:p>
          <a:p>
            <a:pPr lvl="1"/>
            <a:r>
              <a:rPr lang="en-US" dirty="0" smtClean="0"/>
              <a:t>Notification that plans are reviewing completed WPA</a:t>
            </a:r>
          </a:p>
          <a:p>
            <a:pPr lvl="2"/>
            <a:r>
              <a:rPr lang="en-US" dirty="0" smtClean="0"/>
              <a:t>The review process can vary from 30 days to 120 days</a:t>
            </a:r>
          </a:p>
          <a:p>
            <a:pPr lvl="1"/>
            <a:r>
              <a:rPr lang="en-US" dirty="0" smtClean="0"/>
              <a:t>Notification of approval</a:t>
            </a:r>
          </a:p>
          <a:p>
            <a:pPr lvl="2"/>
            <a:r>
              <a:rPr lang="en-US" dirty="0" smtClean="0"/>
              <a:t>Many plans provide approval notification by mailing copies of the provider’s contract that will need to be signed and returned</a:t>
            </a:r>
            <a:endParaRPr lang="en-US" dirty="0"/>
          </a:p>
        </p:txBody>
      </p:sp>
    </p:spTree>
    <p:extLst>
      <p:ext uri="{BB962C8B-B14F-4D97-AF65-F5344CB8AC3E}">
        <p14:creationId xmlns:p14="http://schemas.microsoft.com/office/powerpoint/2010/main" val="12751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SB 5557 Highlights: </a:t>
            </a:r>
            <a:br>
              <a:rPr lang="en-US" dirty="0" smtClean="0"/>
            </a:br>
            <a:r>
              <a:rPr lang="en-US" dirty="0" smtClean="0"/>
              <a:t>Advisory Committee Process</a:t>
            </a:r>
            <a:endParaRPr lang="en-US" dirty="0"/>
          </a:p>
        </p:txBody>
      </p:sp>
      <p:sp>
        <p:nvSpPr>
          <p:cNvPr id="3" name="Content Placeholder 2"/>
          <p:cNvSpPr>
            <a:spLocks noGrp="1"/>
          </p:cNvSpPr>
          <p:nvPr>
            <p:ph idx="1"/>
          </p:nvPr>
        </p:nvSpPr>
        <p:spPr/>
        <p:txBody>
          <a:bodyPr>
            <a:normAutofit/>
          </a:bodyPr>
          <a:lstStyle/>
          <a:p>
            <a:r>
              <a:rPr lang="en-US" dirty="0" smtClean="0"/>
              <a:t>OIC designated a lead organization.</a:t>
            </a:r>
          </a:p>
          <a:p>
            <a:r>
              <a:rPr lang="en-US" dirty="0" smtClean="0"/>
              <a:t>Lead organization formed Advisory Committee.</a:t>
            </a:r>
          </a:p>
          <a:p>
            <a:r>
              <a:rPr lang="en-US" dirty="0" smtClean="0"/>
              <a:t>Advisory Committee developed best practice recommendations for standards on credentialing, privileging, billing and payment </a:t>
            </a:r>
          </a:p>
          <a:p>
            <a:r>
              <a:rPr lang="en-US" dirty="0" smtClean="0"/>
              <a:t>Advisory Committee provided best practice recommendations to OIC and DOH by December 1,  2015.</a:t>
            </a:r>
          </a:p>
          <a:p>
            <a:r>
              <a:rPr lang="en-US" dirty="0" smtClean="0"/>
              <a:t>If needed, OIC and DOH develops rules based on  recommendations.</a:t>
            </a:r>
          </a:p>
          <a:p>
            <a:endParaRPr lang="en-US" dirty="0"/>
          </a:p>
        </p:txBody>
      </p:sp>
    </p:spTree>
    <p:extLst>
      <p:ext uri="{BB962C8B-B14F-4D97-AF65-F5344CB8AC3E}">
        <p14:creationId xmlns:p14="http://schemas.microsoft.com/office/powerpoint/2010/main" val="2114079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Advisory Committee Work</a:t>
            </a:r>
            <a:endParaRPr lang="en-US" sz="4400" dirty="0"/>
          </a:p>
        </p:txBody>
      </p:sp>
      <p:sp>
        <p:nvSpPr>
          <p:cNvPr id="3" name="Content Placeholder 2"/>
          <p:cNvSpPr>
            <a:spLocks noGrp="1"/>
          </p:cNvSpPr>
          <p:nvPr>
            <p:ph idx="1"/>
          </p:nvPr>
        </p:nvSpPr>
        <p:spPr/>
        <p:txBody>
          <a:bodyPr>
            <a:normAutofit/>
          </a:bodyPr>
          <a:lstStyle/>
          <a:p>
            <a:r>
              <a:rPr lang="en-US" b="1" dirty="0" smtClean="0"/>
              <a:t>INTENT</a:t>
            </a:r>
            <a:r>
              <a:rPr lang="en-US" dirty="0" smtClean="0"/>
              <a:t>: </a:t>
            </a:r>
          </a:p>
          <a:p>
            <a:pPr lvl="1"/>
            <a:r>
              <a:rPr lang="en-US" dirty="0" smtClean="0"/>
              <a:t>To ensure that pharmacists will be regarded as any other provider, in accordance with relevant state law, as it relates to health plan billing, processing, and payment of claims for medical services that are provided. </a:t>
            </a:r>
          </a:p>
          <a:p>
            <a:r>
              <a:rPr lang="en-US" b="1" dirty="0" smtClean="0"/>
              <a:t>SCOPE OF WORK</a:t>
            </a:r>
            <a:r>
              <a:rPr lang="en-US" dirty="0" smtClean="0"/>
              <a:t>: </a:t>
            </a:r>
          </a:p>
          <a:p>
            <a:pPr lvl="1"/>
            <a:r>
              <a:rPr lang="en-US" dirty="0" smtClean="0"/>
              <a:t>Recommend guidelines for payment-dependent interactions between health plans and pharmacists/provider organizations, i.e. Contracting, Credentialing, Utilization Review, and Coding/Billing/Reimbursement. </a:t>
            </a:r>
          </a:p>
          <a:p>
            <a:endParaRPr lang="en-US" dirty="0"/>
          </a:p>
        </p:txBody>
      </p:sp>
    </p:spTree>
    <p:extLst>
      <p:ext uri="{BB962C8B-B14F-4D97-AF65-F5344CB8AC3E}">
        <p14:creationId xmlns:p14="http://schemas.microsoft.com/office/powerpoint/2010/main" val="3570355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917" y="1001207"/>
            <a:ext cx="7721600" cy="699536"/>
          </a:xfrm>
        </p:spPr>
        <p:txBody>
          <a:bodyPr>
            <a:normAutofit/>
          </a:bodyPr>
          <a:lstStyle/>
          <a:p>
            <a:r>
              <a:rPr lang="en-US" sz="4400" dirty="0" smtClean="0"/>
              <a:t>Advisory Committee Deliverables</a:t>
            </a:r>
            <a:endParaRPr lang="en-US" sz="4400" dirty="0"/>
          </a:p>
        </p:txBody>
      </p:sp>
      <p:sp>
        <p:nvSpPr>
          <p:cNvPr id="3" name="Content Placeholder 2"/>
          <p:cNvSpPr>
            <a:spLocks noGrp="1"/>
          </p:cNvSpPr>
          <p:nvPr>
            <p:ph idx="1"/>
          </p:nvPr>
        </p:nvSpPr>
        <p:spPr>
          <a:xfrm>
            <a:off x="626534" y="2157412"/>
            <a:ext cx="7907866" cy="4243387"/>
          </a:xfrm>
        </p:spPr>
        <p:txBody>
          <a:bodyPr>
            <a:normAutofit/>
          </a:bodyPr>
          <a:lstStyle/>
          <a:p>
            <a:pPr marL="68580" indent="0">
              <a:buNone/>
            </a:pPr>
            <a:r>
              <a:rPr lang="en-US" dirty="0"/>
              <a:t>Specific deliverables include: </a:t>
            </a:r>
            <a:endParaRPr lang="en-US" dirty="0" smtClean="0"/>
          </a:p>
          <a:p>
            <a:pPr marL="68580" indent="0">
              <a:buNone/>
            </a:pPr>
            <a:endParaRPr lang="en-US" dirty="0"/>
          </a:p>
          <a:p>
            <a:r>
              <a:rPr lang="en-US" i="1" dirty="0" smtClean="0"/>
              <a:t>FAQ </a:t>
            </a:r>
            <a:r>
              <a:rPr lang="en-US" dirty="0"/>
              <a:t>document </a:t>
            </a:r>
            <a:endParaRPr lang="en-US" dirty="0" smtClean="0"/>
          </a:p>
          <a:p>
            <a:r>
              <a:rPr lang="en-US" i="1" dirty="0" smtClean="0"/>
              <a:t>Health </a:t>
            </a:r>
            <a:r>
              <a:rPr lang="en-US" i="1" dirty="0"/>
              <a:t>Plan Policy Directives </a:t>
            </a:r>
            <a:r>
              <a:rPr lang="en-US" dirty="0"/>
              <a:t>document </a:t>
            </a:r>
            <a:endParaRPr lang="en-US" dirty="0" smtClean="0"/>
          </a:p>
          <a:p>
            <a:r>
              <a:rPr lang="en-US" i="1" dirty="0" smtClean="0"/>
              <a:t>Pharmacists </a:t>
            </a:r>
            <a:r>
              <a:rPr lang="en-US" i="1" dirty="0"/>
              <a:t>and Other Provider Expectations </a:t>
            </a:r>
            <a:r>
              <a:rPr lang="en-US" dirty="0" smtClean="0"/>
              <a:t>document</a:t>
            </a:r>
            <a:endParaRPr lang="en-US" dirty="0"/>
          </a:p>
          <a:p>
            <a:pPr marL="68580" indent="0">
              <a:buNone/>
            </a:pPr>
            <a:endParaRPr lang="en-US" dirty="0"/>
          </a:p>
        </p:txBody>
      </p:sp>
    </p:spTree>
    <p:extLst>
      <p:ext uri="{BB962C8B-B14F-4D97-AF65-F5344CB8AC3E}">
        <p14:creationId xmlns:p14="http://schemas.microsoft.com/office/powerpoint/2010/main" val="1982216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476" y="757537"/>
            <a:ext cx="7024744" cy="676287"/>
          </a:xfrm>
        </p:spPr>
        <p:txBody>
          <a:bodyPr>
            <a:noAutofit/>
          </a:bodyPr>
          <a:lstStyle/>
          <a:p>
            <a:r>
              <a:rPr lang="en-US" sz="4400" dirty="0" smtClean="0"/>
              <a:t>FAQ Document</a:t>
            </a:r>
            <a:endParaRPr lang="en-US" sz="4400" dirty="0"/>
          </a:p>
        </p:txBody>
      </p:sp>
      <p:sp>
        <p:nvSpPr>
          <p:cNvPr id="3" name="Content Placeholder 2"/>
          <p:cNvSpPr>
            <a:spLocks noGrp="1"/>
          </p:cNvSpPr>
          <p:nvPr>
            <p:ph idx="1"/>
          </p:nvPr>
        </p:nvSpPr>
        <p:spPr>
          <a:xfrm>
            <a:off x="514476" y="1928813"/>
            <a:ext cx="8135145" cy="4597640"/>
          </a:xfrm>
        </p:spPr>
        <p:txBody>
          <a:bodyPr>
            <a:normAutofit/>
          </a:bodyPr>
          <a:lstStyle/>
          <a:p>
            <a:r>
              <a:rPr lang="en-US" dirty="0" smtClean="0"/>
              <a:t>Document reflects </a:t>
            </a:r>
            <a:r>
              <a:rPr lang="en-US" dirty="0"/>
              <a:t>industry information, gathered during a discovery process that offers understanding and context for the recommended Policy </a:t>
            </a:r>
            <a:r>
              <a:rPr lang="en-US" i="1" dirty="0"/>
              <a:t>Directives and Expectations. </a:t>
            </a:r>
            <a:endParaRPr lang="en-US" i="1" dirty="0" smtClean="0"/>
          </a:p>
          <a:p>
            <a:r>
              <a:rPr lang="en-US" i="1" dirty="0" smtClean="0"/>
              <a:t>Includes: </a:t>
            </a:r>
            <a:endParaRPr lang="en-US" dirty="0"/>
          </a:p>
          <a:p>
            <a:pPr lvl="1">
              <a:buFont typeface="Arial" charset="0"/>
              <a:buChar char="•"/>
            </a:pPr>
            <a:r>
              <a:rPr lang="en-GB" sz="1800" dirty="0" smtClean="0"/>
              <a:t>Clarifications about SB 5557</a:t>
            </a:r>
          </a:p>
          <a:p>
            <a:pPr lvl="1">
              <a:buFont typeface="Arial" charset="0"/>
              <a:buChar char="•"/>
            </a:pPr>
            <a:r>
              <a:rPr lang="en-GB" sz="1800" dirty="0" smtClean="0"/>
              <a:t>Pharmacist’s </a:t>
            </a:r>
            <a:r>
              <a:rPr lang="en-GB" sz="1800" dirty="0"/>
              <a:t>scope of </a:t>
            </a:r>
            <a:r>
              <a:rPr lang="en-GB" sz="1800" dirty="0" smtClean="0"/>
              <a:t>practice, licensure requirements, training, education, and certifications</a:t>
            </a:r>
          </a:p>
          <a:p>
            <a:pPr lvl="1">
              <a:buFont typeface="Arial" charset="0"/>
              <a:buChar char="•"/>
            </a:pPr>
            <a:r>
              <a:rPr lang="en-GB" sz="1800" dirty="0" smtClean="0"/>
              <a:t>Collaborative </a:t>
            </a:r>
            <a:r>
              <a:rPr lang="en-GB" sz="1800" dirty="0"/>
              <a:t>Drug Therapy Agreements (CDTA) </a:t>
            </a:r>
          </a:p>
          <a:p>
            <a:pPr marL="365760" lvl="1" indent="0">
              <a:buNone/>
            </a:pPr>
            <a:endParaRPr lang="en-GB" dirty="0" smtClean="0"/>
          </a:p>
        </p:txBody>
      </p:sp>
    </p:spTree>
    <p:extLst>
      <p:ext uri="{BB962C8B-B14F-4D97-AF65-F5344CB8AC3E}">
        <p14:creationId xmlns:p14="http://schemas.microsoft.com/office/powerpoint/2010/main" val="833013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647" y="608046"/>
            <a:ext cx="8016219" cy="804887"/>
          </a:xfrm>
        </p:spPr>
        <p:txBody>
          <a:bodyPr>
            <a:normAutofit/>
          </a:bodyPr>
          <a:lstStyle/>
          <a:p>
            <a:r>
              <a:rPr lang="en-US" sz="4400" dirty="0" smtClean="0"/>
              <a:t>FAQ Document </a:t>
            </a:r>
            <a:endParaRPr lang="en-US" sz="4400" dirty="0"/>
          </a:p>
        </p:txBody>
      </p:sp>
      <p:sp>
        <p:nvSpPr>
          <p:cNvPr id="3" name="Content Placeholder 2"/>
          <p:cNvSpPr>
            <a:spLocks noGrp="1"/>
          </p:cNvSpPr>
          <p:nvPr>
            <p:ph idx="1"/>
          </p:nvPr>
        </p:nvSpPr>
        <p:spPr>
          <a:xfrm>
            <a:off x="256335" y="1912996"/>
            <a:ext cx="8686800" cy="4230630"/>
          </a:xfrm>
        </p:spPr>
        <p:txBody>
          <a:bodyPr>
            <a:normAutofit/>
          </a:bodyPr>
          <a:lstStyle/>
          <a:p>
            <a:pPr marL="822960" lvl="3" indent="-668020">
              <a:buSzPct val="120000"/>
              <a:buFont typeface="Wingdings" charset="2"/>
              <a:buChar char="§"/>
            </a:pPr>
            <a:r>
              <a:rPr lang="en-GB" sz="2000" dirty="0" smtClean="0"/>
              <a:t>What are Credentialing </a:t>
            </a:r>
            <a:r>
              <a:rPr lang="en-GB" sz="2000" dirty="0"/>
              <a:t>and </a:t>
            </a:r>
            <a:r>
              <a:rPr lang="en-GB" sz="2000" dirty="0" smtClean="0"/>
              <a:t>Privileging and how do they apply?</a:t>
            </a:r>
            <a:endParaRPr lang="en-GB" sz="2000" dirty="0"/>
          </a:p>
          <a:p>
            <a:pPr marL="822960" lvl="3" indent="-668020">
              <a:buSzPct val="120000"/>
              <a:buFont typeface="Wingdings" charset="2"/>
              <a:buChar char="§"/>
            </a:pPr>
            <a:r>
              <a:rPr lang="en-GB" sz="2000" dirty="0" smtClean="0"/>
              <a:t>Are </a:t>
            </a:r>
            <a:r>
              <a:rPr lang="en-GB" sz="2000" dirty="0"/>
              <a:t>pharmacists primary care providers or specialty </a:t>
            </a:r>
            <a:r>
              <a:rPr lang="en-GB" sz="2000" dirty="0" smtClean="0"/>
              <a:t>care </a:t>
            </a:r>
            <a:r>
              <a:rPr lang="en-GB" sz="2000" dirty="0"/>
              <a:t>providers?  </a:t>
            </a:r>
            <a:r>
              <a:rPr lang="en-GB" sz="2000" dirty="0" smtClean="0"/>
              <a:t>Are </a:t>
            </a:r>
            <a:r>
              <a:rPr lang="en-GB" sz="2000" dirty="0"/>
              <a:t>there implications for </a:t>
            </a:r>
            <a:r>
              <a:rPr lang="en-GB" sz="2000" dirty="0" smtClean="0"/>
              <a:t>co-pay?</a:t>
            </a:r>
            <a:endParaRPr lang="en-US" sz="2000" dirty="0"/>
          </a:p>
          <a:p>
            <a:pPr marL="822960" lvl="3" indent="-668020">
              <a:buSzPct val="120000"/>
              <a:buFont typeface="Wingdings" charset="2"/>
              <a:buChar char="§"/>
            </a:pPr>
            <a:r>
              <a:rPr lang="en-GB" sz="2000" dirty="0" smtClean="0"/>
              <a:t>What </a:t>
            </a:r>
            <a:r>
              <a:rPr lang="en-GB" sz="2000" dirty="0"/>
              <a:t>are the different places of service in which a </a:t>
            </a:r>
            <a:r>
              <a:rPr lang="en-GB" sz="2000" dirty="0" smtClean="0"/>
              <a:t>pharmacist </a:t>
            </a:r>
            <a:r>
              <a:rPr lang="en-GB" sz="2000" dirty="0"/>
              <a:t>may </a:t>
            </a:r>
            <a:r>
              <a:rPr lang="en-GB" sz="2000" dirty="0" smtClean="0"/>
              <a:t>practice?</a:t>
            </a:r>
            <a:endParaRPr lang="en-US" sz="2000" dirty="0"/>
          </a:p>
          <a:p>
            <a:pPr marL="822960" lvl="3" indent="-668020">
              <a:buSzPct val="120000"/>
              <a:buFont typeface="Wingdings" charset="2"/>
              <a:buChar char="§"/>
            </a:pPr>
            <a:r>
              <a:rPr lang="en-US" sz="2000" dirty="0" smtClean="0"/>
              <a:t>Is </a:t>
            </a:r>
            <a:r>
              <a:rPr lang="en-US" sz="2000" dirty="0"/>
              <a:t>a diagnosis required to bill for </a:t>
            </a:r>
            <a:r>
              <a:rPr lang="en-US" sz="2000" dirty="0" smtClean="0"/>
              <a:t>services?</a:t>
            </a:r>
          </a:p>
          <a:p>
            <a:pPr marL="822960" lvl="3" indent="-668020">
              <a:buSzPct val="120000"/>
              <a:buFont typeface="Wingdings" charset="2"/>
              <a:buChar char="§"/>
            </a:pPr>
            <a:r>
              <a:rPr lang="en-GB" sz="2000" dirty="0" smtClean="0"/>
              <a:t>What </a:t>
            </a:r>
            <a:r>
              <a:rPr lang="en-GB" sz="2000" dirty="0"/>
              <a:t>CPT/HCPCS Codes do pharmacists anticipate billing?  How will they be </a:t>
            </a:r>
            <a:r>
              <a:rPr lang="en-GB" sz="2000" dirty="0" smtClean="0"/>
              <a:t>reimbursed?</a:t>
            </a:r>
            <a:endParaRPr lang="en-US" sz="2000" dirty="0"/>
          </a:p>
          <a:p>
            <a:pPr marL="822960" lvl="3" indent="-668020">
              <a:buSzPct val="120000"/>
              <a:buFont typeface="Wingdings" charset="2"/>
              <a:buChar char="§"/>
            </a:pPr>
            <a:r>
              <a:rPr lang="en-US" sz="2000" dirty="0" smtClean="0"/>
              <a:t>What </a:t>
            </a:r>
            <a:r>
              <a:rPr lang="en-US" sz="2000" dirty="0"/>
              <a:t>are documentation and coding standards for medical </a:t>
            </a:r>
            <a:r>
              <a:rPr lang="en-US" sz="2000" dirty="0" smtClean="0"/>
              <a:t>services?</a:t>
            </a:r>
          </a:p>
          <a:p>
            <a:pPr marL="822960" lvl="3" indent="-668020">
              <a:buSzPct val="120000"/>
              <a:buFont typeface="Wingdings" charset="2"/>
              <a:buChar char="§"/>
            </a:pPr>
            <a:r>
              <a:rPr lang="en-US" sz="2000" dirty="0" smtClean="0"/>
              <a:t>What </a:t>
            </a:r>
            <a:r>
              <a:rPr lang="en-US" sz="2000" dirty="0"/>
              <a:t>claim forms are used for the billing of medical </a:t>
            </a:r>
            <a:r>
              <a:rPr lang="en-US" sz="2000" dirty="0" smtClean="0"/>
              <a:t>services?</a:t>
            </a:r>
          </a:p>
          <a:p>
            <a:pPr marL="822960" lvl="3" indent="-668020">
              <a:buSzPct val="120000"/>
              <a:buFont typeface="Wingdings" charset="2"/>
              <a:buChar char="§"/>
            </a:pPr>
            <a:r>
              <a:rPr lang="en-US" sz="2000" dirty="0" smtClean="0"/>
              <a:t>Will </a:t>
            </a:r>
            <a:r>
              <a:rPr lang="en-US" sz="2000" dirty="0"/>
              <a:t>Pharmacist bill directly or as “incident to”?</a:t>
            </a:r>
          </a:p>
          <a:p>
            <a:endParaRPr lang="en-US" dirty="0"/>
          </a:p>
        </p:txBody>
      </p:sp>
    </p:spTree>
    <p:extLst>
      <p:ext uri="{BB962C8B-B14F-4D97-AF65-F5344CB8AC3E}">
        <p14:creationId xmlns:p14="http://schemas.microsoft.com/office/powerpoint/2010/main" val="14309287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Wood Type</Template>
  <TotalTime>2486</TotalTime>
  <Words>3247</Words>
  <Application>Microsoft Macintosh PowerPoint</Application>
  <PresentationFormat>On-screen Show (4:3)</PresentationFormat>
  <Paragraphs>257</Paragraphs>
  <Slides>45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Arial</vt:lpstr>
      <vt:lpstr>Calibri</vt:lpstr>
      <vt:lpstr>Gabriola</vt:lpstr>
      <vt:lpstr>Geneva</vt:lpstr>
      <vt:lpstr>Rockwell</vt:lpstr>
      <vt:lpstr>Rockwell Condensed</vt:lpstr>
      <vt:lpstr>Rockwell Extra Bold</vt:lpstr>
      <vt:lpstr>Wingdings</vt:lpstr>
      <vt:lpstr>Wood Type</vt:lpstr>
      <vt:lpstr>Pharmacists as Medical Providers  Credentialing and Privileging   The Washington State Experience</vt:lpstr>
      <vt:lpstr>Learning Objectives</vt:lpstr>
      <vt:lpstr>SB 5557 Highlights:  Pharmacists as Patient Care Providers</vt:lpstr>
      <vt:lpstr>SB 5557 Highlights:  Tiered Implementation Dates</vt:lpstr>
      <vt:lpstr>SB 5557 Highlights:  Advisory Committee Process</vt:lpstr>
      <vt:lpstr>Advisory Committee Work</vt:lpstr>
      <vt:lpstr>Advisory Committee Deliverables</vt:lpstr>
      <vt:lpstr>FAQ Document</vt:lpstr>
      <vt:lpstr>FAQ Document </vt:lpstr>
      <vt:lpstr>Are pharmacists primary care providers or specialty care providers? </vt:lpstr>
      <vt:lpstr>Are there implications for patient co-pay?</vt:lpstr>
      <vt:lpstr>What is a Credential?</vt:lpstr>
      <vt:lpstr>Credentialing</vt:lpstr>
      <vt:lpstr>Credentialing</vt:lpstr>
      <vt:lpstr>Credentialing</vt:lpstr>
      <vt:lpstr>Delegated Credentialing</vt:lpstr>
      <vt:lpstr>Direct Credentialing</vt:lpstr>
      <vt:lpstr>The Credentialing Process</vt:lpstr>
      <vt:lpstr>Council on Credentialing in Pharmacy (CCP)</vt:lpstr>
      <vt:lpstr>What is a Certificate?</vt:lpstr>
      <vt:lpstr>What are the currently recognized certifications a pharmacist can have?</vt:lpstr>
      <vt:lpstr>What is a privilege?</vt:lpstr>
      <vt:lpstr>Privileging</vt:lpstr>
      <vt:lpstr>Privileging</vt:lpstr>
      <vt:lpstr>Credentialing &amp; Privileging Relationships</vt:lpstr>
      <vt:lpstr>Role of Health Plans</vt:lpstr>
      <vt:lpstr>Role of Provider Organizations</vt:lpstr>
      <vt:lpstr>Role of Provider/Health Plan Organizations </vt:lpstr>
      <vt:lpstr>Principles for Post-licensure Credentialing of Pharmacists</vt:lpstr>
      <vt:lpstr>Relationship to Reimbursement </vt:lpstr>
      <vt:lpstr>Credentialing in Washington</vt:lpstr>
      <vt:lpstr>Credentialing in Washington</vt:lpstr>
      <vt:lpstr>Credentialing in Washington</vt:lpstr>
      <vt:lpstr>Credentialing in washington</vt:lpstr>
      <vt:lpstr>Credentialing in Washington</vt:lpstr>
      <vt:lpstr>Credentialing Process in Washington</vt:lpstr>
      <vt:lpstr>Credentialing in Washington</vt:lpstr>
      <vt:lpstr>Getting Started</vt:lpstr>
      <vt:lpstr>Getting Started</vt:lpstr>
      <vt:lpstr>Registering Providers</vt:lpstr>
      <vt:lpstr>Registering Providers</vt:lpstr>
      <vt:lpstr>Additional Step</vt:lpstr>
      <vt:lpstr>ProviderSource Credentialing</vt:lpstr>
      <vt:lpstr>Health Plan Notification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Credentialing and Privileging in Pharmacy</dc:title>
  <dc:creator>Jace Hovda</dc:creator>
  <cp:lastModifiedBy>Microsoft Office User</cp:lastModifiedBy>
  <cp:revision>72</cp:revision>
  <dcterms:created xsi:type="dcterms:W3CDTF">2016-04-04T15:51:22Z</dcterms:created>
  <dcterms:modified xsi:type="dcterms:W3CDTF">2016-05-24T23:26:08Z</dcterms:modified>
</cp:coreProperties>
</file>