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tags/tag3.xml" ContentType="application/vnd.openxmlformats-officedocument.presentationml.tags+xml"/>
  <Override PartName="/ppt/notesSlides/notesSlide6.xml" ContentType="application/vnd.openxmlformats-officedocument.presentationml.notesSlide+xml"/>
  <Override PartName="/ppt/tags/tag4.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5.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6.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18"/>
  </p:notesMasterIdLst>
  <p:handoutMasterIdLst>
    <p:handoutMasterId r:id="rId19"/>
  </p:handoutMasterIdLst>
  <p:sldIdLst>
    <p:sldId id="256" r:id="rId5"/>
    <p:sldId id="257" r:id="rId6"/>
    <p:sldId id="258" r:id="rId7"/>
    <p:sldId id="259" r:id="rId8"/>
    <p:sldId id="268" r:id="rId9"/>
    <p:sldId id="269" r:id="rId10"/>
    <p:sldId id="264" r:id="rId11"/>
    <p:sldId id="267" r:id="rId12"/>
    <p:sldId id="260" r:id="rId13"/>
    <p:sldId id="270" r:id="rId14"/>
    <p:sldId id="261" r:id="rId15"/>
    <p:sldId id="271" r:id="rId16"/>
    <p:sldId id="262"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B44"/>
    <a:srgbClr val="3255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3821D1-7874-4EA7-BECC-BC456DC102F5}" v="40" dt="2023-10-24T16:36:31.583"/>
    <p1510:client id="{5DB07431-E694-4E8A-970D-03F28E2FB613}" v="18" dt="2023-10-23T17:34:41.7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45" autoAdjust="0"/>
    <p:restoredTop sz="67684" autoAdjust="0"/>
  </p:normalViewPr>
  <p:slideViewPr>
    <p:cSldViewPr snapToGrid="0">
      <p:cViewPr varScale="1">
        <p:scale>
          <a:sx n="75" d="100"/>
          <a:sy n="75" d="100"/>
        </p:scale>
        <p:origin x="1836" y="60"/>
      </p:cViewPr>
      <p:guideLst/>
    </p:cSldViewPr>
  </p:slideViewPr>
  <p:notesTextViewPr>
    <p:cViewPr>
      <p:scale>
        <a:sx n="1" d="1"/>
        <a:sy n="1" d="1"/>
      </p:scale>
      <p:origin x="0" y="0"/>
    </p:cViewPr>
  </p:notesTextViewPr>
  <p:notesViewPr>
    <p:cSldViewPr snapToGrid="0">
      <p:cViewPr varScale="1">
        <p:scale>
          <a:sx n="84" d="100"/>
          <a:sy n="84" d="100"/>
        </p:scale>
        <p:origin x="391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F09B49-0060-28BE-83A1-9427143A7F6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AD962B2-8BBE-FB82-6300-5783D15E5C5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C7DA7D1-5984-4CB4-9479-08E8A708FA38}" type="datetimeFigureOut">
              <a:rPr lang="en-US" smtClean="0"/>
              <a:t>10/24/2023</a:t>
            </a:fld>
            <a:endParaRPr lang="en-US"/>
          </a:p>
        </p:txBody>
      </p:sp>
      <p:sp>
        <p:nvSpPr>
          <p:cNvPr id="4" name="Footer Placeholder 3">
            <a:extLst>
              <a:ext uri="{FF2B5EF4-FFF2-40B4-BE49-F238E27FC236}">
                <a16:creationId xmlns:a16="http://schemas.microsoft.com/office/drawing/2014/main" id="{8B4FB238-E703-4B92-DCF2-510FA713653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A1F7562-9D6F-F7F0-E67B-481E75506C4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90848E5-964F-4DB6-9472-06C30B116CA8}" type="slidenum">
              <a:rPr lang="en-US" smtClean="0"/>
              <a:t>‹#›</a:t>
            </a:fld>
            <a:endParaRPr lang="en-US"/>
          </a:p>
        </p:txBody>
      </p:sp>
    </p:spTree>
    <p:extLst>
      <p:ext uri="{BB962C8B-B14F-4D97-AF65-F5344CB8AC3E}">
        <p14:creationId xmlns:p14="http://schemas.microsoft.com/office/powerpoint/2010/main" val="24715219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653E0F-8C8F-436C-93D9-E4EEF83C9932}" type="datetimeFigureOut">
              <a:rPr lang="en-US" smtClean="0"/>
              <a:t>10/24/2023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682C8A-D6FC-487F-8DFA-4C5A5D578B3F}" type="slidenum">
              <a:rPr lang="en-US" smtClean="0"/>
              <a:t>‹#›</a:t>
            </a:fld>
            <a:endParaRPr lang="en-US"/>
          </a:p>
        </p:txBody>
      </p:sp>
    </p:spTree>
    <p:extLst>
      <p:ext uri="{BB962C8B-B14F-4D97-AF65-F5344CB8AC3E}">
        <p14:creationId xmlns:p14="http://schemas.microsoft.com/office/powerpoint/2010/main" val="2485785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getkahoot.com/" TargetMode="External"/><Relationship Id="rId2" Type="http://schemas.openxmlformats.org/officeDocument/2006/relationships/slide" Target="../slides/slide11.xml"/><Relationship Id="rId1" Type="http://schemas.openxmlformats.org/officeDocument/2006/relationships/notesMaster" Target="../notesMasters/notesMaster1.xml"/><Relationship Id="rId4" Type="http://schemas.openxmlformats.org/officeDocument/2006/relationships/hyperlink" Target="https://www.mqlicker.com/"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Refrain from</a:t>
            </a:r>
            <a:r>
              <a:rPr lang="en-US" baseline="0" dirty="0"/>
              <a:t> using commercial logos, or brand name pharmaceuticals in your presentation. </a:t>
            </a:r>
          </a:p>
          <a:p>
            <a:endParaRPr lang="en-US" baseline="0" dirty="0"/>
          </a:p>
          <a:p>
            <a:r>
              <a:rPr lang="en-US" baseline="0" dirty="0"/>
              <a:t>Presenters do not need to use these slides, but can use them to develop their own presentations. Presenters may change the font, and design to suit your style and subject. </a:t>
            </a:r>
            <a:endParaRPr lang="en-US" dirty="0"/>
          </a:p>
        </p:txBody>
      </p:sp>
      <p:sp>
        <p:nvSpPr>
          <p:cNvPr id="4" name="Slide Number Placeholder 3"/>
          <p:cNvSpPr>
            <a:spLocks noGrp="1"/>
          </p:cNvSpPr>
          <p:nvPr>
            <p:ph type="sldNum" sz="quarter" idx="10"/>
          </p:nvPr>
        </p:nvSpPr>
        <p:spPr/>
        <p:txBody>
          <a:bodyPr/>
          <a:lstStyle/>
          <a:p>
            <a:fld id="{B8682C8A-D6FC-487F-8DFA-4C5A5D578B3F}" type="slidenum">
              <a:rPr lang="en-US" smtClean="0"/>
              <a:t>1</a:t>
            </a:fld>
            <a:endParaRPr lang="en-US"/>
          </a:p>
        </p:txBody>
      </p:sp>
    </p:spTree>
    <p:extLst>
      <p:ext uri="{BB962C8B-B14F-4D97-AF65-F5344CB8AC3E}">
        <p14:creationId xmlns:p14="http://schemas.microsoft.com/office/powerpoint/2010/main" val="30744523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Adult learners appreciate opportunities to apply the knowledge they are gaining. Also, speakers do better when they assess the learner’s knowledge, and embedded questions accomplish this goal. There should be a minimum</a:t>
            </a:r>
            <a:r>
              <a:rPr lang="en-US" baseline="0" dirty="0"/>
              <a:t> of 1 question for each learning objective during the presentation.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Software such as</a:t>
            </a:r>
            <a:r>
              <a:rPr lang="en-US" sz="1200" kern="1200" dirty="0">
                <a:solidFill>
                  <a:schemeClr val="tx1"/>
                </a:solidFill>
                <a:effectLst/>
                <a:latin typeface="+mn-lt"/>
                <a:ea typeface="+mn-ea"/>
                <a:cs typeface="+mn-cs"/>
              </a:rPr>
              <a:t> </a:t>
            </a:r>
            <a:r>
              <a:rPr lang="en-US" sz="1200" u="sng" kern="1200" dirty="0">
                <a:solidFill>
                  <a:schemeClr val="tx1"/>
                </a:solidFill>
                <a:effectLst/>
                <a:latin typeface="+mn-lt"/>
                <a:ea typeface="+mn-ea"/>
                <a:cs typeface="+mn-cs"/>
                <a:hlinkClick r:id="rId3"/>
              </a:rPr>
              <a:t>https://getkahoot.com</a:t>
            </a:r>
            <a:r>
              <a:rPr lang="en-US" sz="1200" kern="1200" dirty="0">
                <a:solidFill>
                  <a:schemeClr val="tx1"/>
                </a:solidFill>
                <a:effectLst/>
                <a:latin typeface="+mn-lt"/>
                <a:ea typeface="+mn-ea"/>
                <a:cs typeface="+mn-cs"/>
              </a:rPr>
              <a:t> or </a:t>
            </a:r>
            <a:r>
              <a:rPr lang="en-US" sz="1200" u="sng" kern="1200" dirty="0">
                <a:solidFill>
                  <a:schemeClr val="tx1"/>
                </a:solidFill>
                <a:effectLst/>
                <a:latin typeface="+mn-lt"/>
                <a:ea typeface="+mn-ea"/>
                <a:cs typeface="+mn-cs"/>
                <a:hlinkClick r:id="rId4"/>
              </a:rPr>
              <a:t>https://www.mqlicker.com</a:t>
            </a:r>
            <a:r>
              <a:rPr lang="en-US" baseline="0" dirty="0"/>
              <a:t> are free resources to actively poll and engage the audience. Audience responses can be embedded in the slides for real time reporting. Furthermore WSPA learners give talks with case based discussions and/or polling the highest marks!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B8682C8A-D6FC-487F-8DFA-4C5A5D578B3F}" type="slidenum">
              <a:rPr lang="en-US" smtClean="0"/>
              <a:t>11</a:t>
            </a:fld>
            <a:endParaRPr lang="en-US"/>
          </a:p>
        </p:txBody>
      </p:sp>
    </p:spTree>
    <p:extLst>
      <p:ext uri="{BB962C8B-B14F-4D97-AF65-F5344CB8AC3E}">
        <p14:creationId xmlns:p14="http://schemas.microsoft.com/office/powerpoint/2010/main" val="36384043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Poll Title: Do not modify the notes in this section to avoid tampering with the Poll Everywhere activity.
More info at polleverywhere.com/support
Do you have any questions about Poll Everywhere?
https://www.polleverywhere.com/free_text_polls/wnwmjE4GaaAespDWV1ASl</a:t>
            </a:r>
          </a:p>
        </p:txBody>
      </p:sp>
      <p:sp>
        <p:nvSpPr>
          <p:cNvPr id="4" name="Slide Number Placeholder 3"/>
          <p:cNvSpPr>
            <a:spLocks noGrp="1"/>
          </p:cNvSpPr>
          <p:nvPr>
            <p:ph type="sldNum" sz="quarter" idx="5"/>
          </p:nvPr>
        </p:nvSpPr>
        <p:spPr/>
        <p:txBody>
          <a:bodyPr/>
          <a:lstStyle/>
          <a:p>
            <a:fld id="{B8682C8A-D6FC-487F-8DFA-4C5A5D578B3F}" type="slidenum">
              <a:rPr lang="en-US" smtClean="0"/>
              <a:t>12</a:t>
            </a:fld>
            <a:endParaRPr lang="en-US"/>
          </a:p>
        </p:txBody>
      </p:sp>
      <p:sp>
        <p:nvSpPr>
          <p:cNvPr id="5" name="TextBox 4">
            <a:extLst>
              <a:ext uri="{FF2B5EF4-FFF2-40B4-BE49-F238E27FC236}">
                <a16:creationId xmlns:a16="http://schemas.microsoft.com/office/drawing/2014/main" id="{F51DFE52-28C8-3144-0525-31F5CF36A307}"/>
              </a:ext>
            </a:extLst>
          </p:cNvPr>
          <p:cNvSpPr txBox="1"/>
          <p:nvPr/>
        </p:nvSpPr>
        <p:spPr>
          <a:xfrm>
            <a:off x="0" y="0"/>
            <a:ext cx="3810000" cy="1270000"/>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14627318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References</a:t>
            </a:r>
            <a:r>
              <a:rPr lang="en-US" baseline="0" dirty="0"/>
              <a:t> can be included in footnotes on each slide or at the end. Referencing data and information helps learners to go back and implement what they have learned at their sites. </a:t>
            </a:r>
            <a:endParaRPr lang="en-US" dirty="0"/>
          </a:p>
        </p:txBody>
      </p:sp>
      <p:sp>
        <p:nvSpPr>
          <p:cNvPr id="4" name="Slide Number Placeholder 3"/>
          <p:cNvSpPr>
            <a:spLocks noGrp="1"/>
          </p:cNvSpPr>
          <p:nvPr>
            <p:ph type="sldNum" sz="quarter" idx="10"/>
          </p:nvPr>
        </p:nvSpPr>
        <p:spPr/>
        <p:txBody>
          <a:bodyPr/>
          <a:lstStyle/>
          <a:p>
            <a:fld id="{B8682C8A-D6FC-487F-8DFA-4C5A5D578B3F}" type="slidenum">
              <a:rPr lang="en-US" smtClean="0"/>
              <a:t>13</a:t>
            </a:fld>
            <a:endParaRPr lang="en-US"/>
          </a:p>
        </p:txBody>
      </p:sp>
    </p:spTree>
    <p:extLst>
      <p:ext uri="{BB962C8B-B14F-4D97-AF65-F5344CB8AC3E}">
        <p14:creationId xmlns:p14="http://schemas.microsoft.com/office/powerpoint/2010/main" val="12964306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combine</a:t>
            </a:r>
            <a:r>
              <a:rPr lang="en-US" baseline="0" dirty="0"/>
              <a:t> this with the previous slide if space allows</a:t>
            </a:r>
            <a:endParaRPr lang="en-US" dirty="0"/>
          </a:p>
        </p:txBody>
      </p:sp>
      <p:sp>
        <p:nvSpPr>
          <p:cNvPr id="4" name="Slide Number Placeholder 3"/>
          <p:cNvSpPr>
            <a:spLocks noGrp="1"/>
          </p:cNvSpPr>
          <p:nvPr>
            <p:ph type="sldNum" sz="quarter" idx="10"/>
          </p:nvPr>
        </p:nvSpPr>
        <p:spPr/>
        <p:txBody>
          <a:bodyPr/>
          <a:lstStyle/>
          <a:p>
            <a:fld id="{B8682C8A-D6FC-487F-8DFA-4C5A5D578B3F}" type="slidenum">
              <a:rPr lang="en-US" smtClean="0"/>
              <a:t>3</a:t>
            </a:fld>
            <a:endParaRPr lang="en-US"/>
          </a:p>
        </p:txBody>
      </p:sp>
    </p:spTree>
    <p:extLst>
      <p:ext uri="{BB962C8B-B14F-4D97-AF65-F5344CB8AC3E}">
        <p14:creationId xmlns:p14="http://schemas.microsoft.com/office/powerpoint/2010/main" val="10455739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a:t>Words</a:t>
            </a:r>
            <a:r>
              <a:rPr lang="en-US" baseline="0" dirty="0"/>
              <a:t> for Objectives: </a:t>
            </a:r>
            <a:endParaRPr lang="en-US" dirty="0"/>
          </a:p>
          <a:p>
            <a:pPr lvl="1"/>
            <a:r>
              <a:rPr lang="en-US" dirty="0"/>
              <a:t>Application based learning words: analyze, compare, contrast, devise a method, differentiate, discriminate, distinguish, estimate, identify the variables, interpret, justify, reformulate, relate, </a:t>
            </a:r>
            <a:r>
              <a:rPr lang="en-US" dirty="0" err="1"/>
              <a:t>etc</a:t>
            </a:r>
            <a:endParaRPr lang="en-US" dirty="0"/>
          </a:p>
          <a:p>
            <a:pPr lvl="1"/>
            <a:endParaRPr lang="en-US" dirty="0"/>
          </a:p>
          <a:p>
            <a:pPr lvl="1"/>
            <a:r>
              <a:rPr lang="en-US" dirty="0"/>
              <a:t>Knowledge based learning words: define, describe, examine, explain, identify, illustrate, imitate, measure, prepare, </a:t>
            </a:r>
            <a:r>
              <a:rPr lang="en-US" dirty="0" err="1"/>
              <a:t>etc</a:t>
            </a:r>
            <a:endParaRPr lang="en-US" dirty="0"/>
          </a:p>
          <a:p>
            <a:pPr lvl="1"/>
            <a:endParaRPr lang="en-US" dirty="0"/>
          </a:p>
          <a:p>
            <a:pPr lvl="1"/>
            <a:r>
              <a:rPr lang="en-US" dirty="0"/>
              <a:t>Avoid</a:t>
            </a:r>
            <a:r>
              <a:rPr lang="en-US" baseline="0" dirty="0"/>
              <a:t> using the words: Be familiar with, figure out, know, learn, grasp, imagine, master, realize, remember, thing, understand</a:t>
            </a:r>
          </a:p>
          <a:p>
            <a:pPr lvl="1"/>
            <a:endParaRPr lang="en-US" baseline="0" dirty="0"/>
          </a:p>
          <a:p>
            <a:pPr lvl="1"/>
            <a:r>
              <a:rPr lang="en-US" baseline="0" dirty="0"/>
              <a:t>See page 5 of the WSPA Speaker Packet for more information about developing objectives</a:t>
            </a:r>
          </a:p>
          <a:p>
            <a:pPr lvl="1"/>
            <a:endParaRPr lang="en-US" dirty="0"/>
          </a:p>
        </p:txBody>
      </p:sp>
      <p:sp>
        <p:nvSpPr>
          <p:cNvPr id="4" name="Slide Number Placeholder 3"/>
          <p:cNvSpPr>
            <a:spLocks noGrp="1"/>
          </p:cNvSpPr>
          <p:nvPr>
            <p:ph type="sldNum" sz="quarter" idx="10"/>
          </p:nvPr>
        </p:nvSpPr>
        <p:spPr/>
        <p:txBody>
          <a:bodyPr/>
          <a:lstStyle/>
          <a:p>
            <a:fld id="{B8682C8A-D6FC-487F-8DFA-4C5A5D578B3F}" type="slidenum">
              <a:rPr lang="en-US" smtClean="0"/>
              <a:t>4</a:t>
            </a:fld>
            <a:endParaRPr lang="en-US"/>
          </a:p>
        </p:txBody>
      </p:sp>
    </p:spTree>
    <p:extLst>
      <p:ext uri="{BB962C8B-B14F-4D97-AF65-F5344CB8AC3E}">
        <p14:creationId xmlns:p14="http://schemas.microsoft.com/office/powerpoint/2010/main" val="30362611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Poll Title: Do not modify the notes in this section to avoid tampering with the Poll Everywhere activity.
More info at polleverywhere.com/support
What is the minimum number of learning objectives required for a 1 hour CE?
https://www.polleverywhere.com/multiple_choice_polls/DYPRxpFa6ELIkMW0gxYDO?state=opened&amp;flow=Default&amp;onscreen=persist</a:t>
            </a:r>
          </a:p>
        </p:txBody>
      </p:sp>
      <p:sp>
        <p:nvSpPr>
          <p:cNvPr id="4" name="Slide Number Placeholder 3"/>
          <p:cNvSpPr>
            <a:spLocks noGrp="1"/>
          </p:cNvSpPr>
          <p:nvPr>
            <p:ph type="sldNum" sz="quarter" idx="5"/>
          </p:nvPr>
        </p:nvSpPr>
        <p:spPr/>
        <p:txBody>
          <a:bodyPr/>
          <a:lstStyle/>
          <a:p>
            <a:fld id="{B8682C8A-D6FC-487F-8DFA-4C5A5D578B3F}" type="slidenum">
              <a:rPr lang="en-US" smtClean="0"/>
              <a:t>5</a:t>
            </a:fld>
            <a:endParaRPr lang="en-US"/>
          </a:p>
        </p:txBody>
      </p:sp>
      <p:sp>
        <p:nvSpPr>
          <p:cNvPr id="5" name="TextBox 4">
            <a:extLst>
              <a:ext uri="{FF2B5EF4-FFF2-40B4-BE49-F238E27FC236}">
                <a16:creationId xmlns:a16="http://schemas.microsoft.com/office/drawing/2014/main" id="{C9ABED75-D8EC-4025-92E4-80DCCB884E3D}"/>
              </a:ext>
            </a:extLst>
          </p:cNvPr>
          <p:cNvSpPr txBox="1"/>
          <p:nvPr/>
        </p:nvSpPr>
        <p:spPr>
          <a:xfrm>
            <a:off x="0" y="0"/>
            <a:ext cx="3810000" cy="1270000"/>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8825735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Poll Title: Do not modify the notes in this section to avoid tampering with the Poll Everywhere activity.
More info at polleverywhere.com/support
What is the minimum number of learning objectives required for a 1 hour CE?
https://www.polleverywhere.com/multiple_choice_polls/WE1zNQSgLQzhQDoBbu2Gb?state=opened&amp;flow=Default&amp;onscreen=persist</a:t>
            </a:r>
          </a:p>
        </p:txBody>
      </p:sp>
      <p:sp>
        <p:nvSpPr>
          <p:cNvPr id="4" name="Slide Number Placeholder 3"/>
          <p:cNvSpPr>
            <a:spLocks noGrp="1"/>
          </p:cNvSpPr>
          <p:nvPr>
            <p:ph type="sldNum" sz="quarter" idx="5"/>
          </p:nvPr>
        </p:nvSpPr>
        <p:spPr/>
        <p:txBody>
          <a:bodyPr/>
          <a:lstStyle/>
          <a:p>
            <a:fld id="{B8682C8A-D6FC-487F-8DFA-4C5A5D578B3F}" type="slidenum">
              <a:rPr lang="en-US" smtClean="0"/>
              <a:t>6</a:t>
            </a:fld>
            <a:endParaRPr lang="en-US"/>
          </a:p>
        </p:txBody>
      </p:sp>
      <p:sp>
        <p:nvSpPr>
          <p:cNvPr id="5" name="TextBox 4">
            <a:extLst>
              <a:ext uri="{FF2B5EF4-FFF2-40B4-BE49-F238E27FC236}">
                <a16:creationId xmlns:a16="http://schemas.microsoft.com/office/drawing/2014/main" id="{7B0CAE5D-B8FC-AC91-6D87-BEACCE4036E4}"/>
              </a:ext>
            </a:extLst>
          </p:cNvPr>
          <p:cNvSpPr txBox="1"/>
          <p:nvPr/>
        </p:nvSpPr>
        <p:spPr>
          <a:xfrm>
            <a:off x="0" y="0"/>
            <a:ext cx="3810000" cy="1270000"/>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35333082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Poll Title: Do not modify the notes in this section to avoid tampering with the Poll Everywhere activity.
More info at polleverywhere.com/support
True or False: You need to disclose in your presentation whether or not you will be discussing non-FDA approved drugs/devices.
https://www.polleverywhere.com/multiple_choice_polls/Dmg7VZ8PtfqnfZZRQnIMg?state=opened&amp;flow=Default&amp;onscreen=persist</a:t>
            </a:r>
          </a:p>
        </p:txBody>
      </p:sp>
      <p:sp>
        <p:nvSpPr>
          <p:cNvPr id="4" name="Slide Number Placeholder 3"/>
          <p:cNvSpPr>
            <a:spLocks noGrp="1"/>
          </p:cNvSpPr>
          <p:nvPr>
            <p:ph type="sldNum" sz="quarter" idx="5"/>
          </p:nvPr>
        </p:nvSpPr>
        <p:spPr/>
        <p:txBody>
          <a:bodyPr/>
          <a:lstStyle/>
          <a:p>
            <a:fld id="{B8682C8A-D6FC-487F-8DFA-4C5A5D578B3F}" type="slidenum">
              <a:rPr lang="en-US" smtClean="0"/>
              <a:t>7</a:t>
            </a:fld>
            <a:endParaRPr lang="en-US"/>
          </a:p>
        </p:txBody>
      </p:sp>
      <p:sp>
        <p:nvSpPr>
          <p:cNvPr id="5" name="TextBox 4">
            <a:extLst>
              <a:ext uri="{FF2B5EF4-FFF2-40B4-BE49-F238E27FC236}">
                <a16:creationId xmlns:a16="http://schemas.microsoft.com/office/drawing/2014/main" id="{ACE9230A-48D2-10C3-42C7-53AB3CE3BD6E}"/>
              </a:ext>
            </a:extLst>
          </p:cNvPr>
          <p:cNvSpPr txBox="1"/>
          <p:nvPr/>
        </p:nvSpPr>
        <p:spPr>
          <a:xfrm>
            <a:off x="0" y="0"/>
            <a:ext cx="3810000" cy="1270000"/>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38664138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Poll Title: Do not modify the notes in this section to avoid tampering with the Poll Everywhere activity.
More info at polleverywhere.com/support
True or False: You need to disclose in your presentation whether or not you will be discussing non-FDA approved drugs/devices.
https://www.polleverywhere.com/multiple_choice_polls/lgq4guRjJLsk34fqGs5gX?state=opened&amp;flow=Default&amp;onscreen=persist</a:t>
            </a:r>
          </a:p>
        </p:txBody>
      </p:sp>
      <p:sp>
        <p:nvSpPr>
          <p:cNvPr id="4" name="Slide Number Placeholder 3"/>
          <p:cNvSpPr>
            <a:spLocks noGrp="1"/>
          </p:cNvSpPr>
          <p:nvPr>
            <p:ph type="sldNum" sz="quarter" idx="5"/>
          </p:nvPr>
        </p:nvSpPr>
        <p:spPr/>
        <p:txBody>
          <a:bodyPr/>
          <a:lstStyle/>
          <a:p>
            <a:fld id="{B8682C8A-D6FC-487F-8DFA-4C5A5D578B3F}" type="slidenum">
              <a:rPr lang="en-US" smtClean="0"/>
              <a:t>8</a:t>
            </a:fld>
            <a:endParaRPr lang="en-US"/>
          </a:p>
        </p:txBody>
      </p:sp>
      <p:sp>
        <p:nvSpPr>
          <p:cNvPr id="5" name="TextBox 4">
            <a:extLst>
              <a:ext uri="{FF2B5EF4-FFF2-40B4-BE49-F238E27FC236}">
                <a16:creationId xmlns:a16="http://schemas.microsoft.com/office/drawing/2014/main" id="{33CFDC22-AEE3-D18D-5CFD-A5ADE9145481}"/>
              </a:ext>
            </a:extLst>
          </p:cNvPr>
          <p:cNvSpPr txBox="1"/>
          <p:nvPr/>
        </p:nvSpPr>
        <p:spPr>
          <a:xfrm>
            <a:off x="0" y="0"/>
            <a:ext cx="3810000" cy="1270000"/>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16282095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682C8A-D6FC-487F-8DFA-4C5A5D578B3F}" type="slidenum">
              <a:rPr lang="en-US" smtClean="0"/>
              <a:t>9</a:t>
            </a:fld>
            <a:endParaRPr lang="en-US"/>
          </a:p>
        </p:txBody>
      </p:sp>
    </p:spTree>
    <p:extLst>
      <p:ext uri="{BB962C8B-B14F-4D97-AF65-F5344CB8AC3E}">
        <p14:creationId xmlns:p14="http://schemas.microsoft.com/office/powerpoint/2010/main" val="10241113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Poll Title: Do not modify the notes in this section to avoid tampering with the Poll Everywhere activity.
More info at polleverywhere.com/support
Where is your place of employment?
https://www.polleverywhere.com/free_text_polls/xyGrFqOZZUQlxuRNaynuB</a:t>
            </a:r>
          </a:p>
        </p:txBody>
      </p:sp>
      <p:sp>
        <p:nvSpPr>
          <p:cNvPr id="4" name="Slide Number Placeholder 3"/>
          <p:cNvSpPr>
            <a:spLocks noGrp="1"/>
          </p:cNvSpPr>
          <p:nvPr>
            <p:ph type="sldNum" sz="quarter" idx="5"/>
          </p:nvPr>
        </p:nvSpPr>
        <p:spPr/>
        <p:txBody>
          <a:bodyPr/>
          <a:lstStyle/>
          <a:p>
            <a:fld id="{B8682C8A-D6FC-487F-8DFA-4C5A5D578B3F}" type="slidenum">
              <a:rPr lang="en-US" smtClean="0"/>
              <a:t>10</a:t>
            </a:fld>
            <a:endParaRPr lang="en-US"/>
          </a:p>
        </p:txBody>
      </p:sp>
      <p:sp>
        <p:nvSpPr>
          <p:cNvPr id="5" name="TextBox 4">
            <a:extLst>
              <a:ext uri="{FF2B5EF4-FFF2-40B4-BE49-F238E27FC236}">
                <a16:creationId xmlns:a16="http://schemas.microsoft.com/office/drawing/2014/main" id="{E39FEFA8-EE38-9F42-9EB3-6998D0051B6F}"/>
              </a:ext>
            </a:extLst>
          </p:cNvPr>
          <p:cNvSpPr txBox="1"/>
          <p:nvPr/>
        </p:nvSpPr>
        <p:spPr>
          <a:xfrm>
            <a:off x="0" y="0"/>
            <a:ext cx="3810000" cy="1270000"/>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34730139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002B44"/>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rgbClr val="325569"/>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p>
            <a:fld id="{0192A56B-4069-4D39-B80A-8AAAB8E7192B}" type="datetimeFigureOut">
              <a:rPr lang="en-US" smtClean="0"/>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1C633-AC5F-41B9-A074-7788C783640C}"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Picture 11" descr="A picture containing text, clipart&#10;&#10;Description automatically generated">
            <a:extLst>
              <a:ext uri="{FF2B5EF4-FFF2-40B4-BE49-F238E27FC236}">
                <a16:creationId xmlns:a16="http://schemas.microsoft.com/office/drawing/2014/main" id="{8BB4A1C0-A4FD-2309-C446-5F029FCD3F4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67027" y="6520855"/>
            <a:ext cx="852590" cy="242983"/>
          </a:xfrm>
          <a:prstGeom prst="rect">
            <a:avLst/>
          </a:prstGeom>
        </p:spPr>
      </p:pic>
    </p:spTree>
    <p:extLst>
      <p:ext uri="{BB962C8B-B14F-4D97-AF65-F5344CB8AC3E}">
        <p14:creationId xmlns:p14="http://schemas.microsoft.com/office/powerpoint/2010/main" val="1806940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92A56B-4069-4D39-B80A-8AAAB8E7192B}" type="datetimeFigureOut">
              <a:rPr lang="en-US" smtClean="0"/>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1C633-AC5F-41B9-A074-7788C783640C}" type="slidenum">
              <a:rPr lang="en-US" smtClean="0"/>
              <a:t>‹#›</a:t>
            </a:fld>
            <a:endParaRPr lang="en-US"/>
          </a:p>
        </p:txBody>
      </p:sp>
    </p:spTree>
    <p:extLst>
      <p:ext uri="{BB962C8B-B14F-4D97-AF65-F5344CB8AC3E}">
        <p14:creationId xmlns:p14="http://schemas.microsoft.com/office/powerpoint/2010/main" val="3014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92A56B-4069-4D39-B80A-8AAAB8E7192B}" type="datetimeFigureOut">
              <a:rPr lang="en-US" smtClean="0"/>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1C633-AC5F-41B9-A074-7788C783640C}" type="slidenum">
              <a:rPr lang="en-US" smtClean="0"/>
              <a:t>‹#›</a:t>
            </a:fld>
            <a:endParaRPr lang="en-US"/>
          </a:p>
        </p:txBody>
      </p:sp>
      <p:pic>
        <p:nvPicPr>
          <p:cNvPr id="9" name="Picture 8" descr="A picture containing text, clipart&#10;&#10;Description automatically generated">
            <a:extLst>
              <a:ext uri="{FF2B5EF4-FFF2-40B4-BE49-F238E27FC236}">
                <a16:creationId xmlns:a16="http://schemas.microsoft.com/office/drawing/2014/main" id="{4490E65F-6513-1E45-1B13-E7B511993B8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39350" y="6520855"/>
            <a:ext cx="852590" cy="242983"/>
          </a:xfrm>
          <a:prstGeom prst="rect">
            <a:avLst/>
          </a:prstGeom>
        </p:spPr>
      </p:pic>
    </p:spTree>
    <p:extLst>
      <p:ext uri="{BB962C8B-B14F-4D97-AF65-F5344CB8AC3E}">
        <p14:creationId xmlns:p14="http://schemas.microsoft.com/office/powerpoint/2010/main" val="4221415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92A56B-4069-4D39-B80A-8AAAB8E7192B}" type="datetimeFigureOut">
              <a:rPr lang="en-US" smtClean="0"/>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1C633-AC5F-41B9-A074-7788C783640C}" type="slidenum">
              <a:rPr lang="en-US" smtClean="0"/>
              <a:t>‹#›</a:t>
            </a:fld>
            <a:endParaRPr lang="en-US"/>
          </a:p>
        </p:txBody>
      </p:sp>
    </p:spTree>
    <p:extLst>
      <p:ext uri="{BB962C8B-B14F-4D97-AF65-F5344CB8AC3E}">
        <p14:creationId xmlns:p14="http://schemas.microsoft.com/office/powerpoint/2010/main" val="4229879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accent2"/>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92A56B-4069-4D39-B80A-8AAAB8E7192B}" type="datetimeFigureOut">
              <a:rPr lang="en-US" smtClean="0"/>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1C633-AC5F-41B9-A074-7788C783640C}"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pic>
        <p:nvPicPr>
          <p:cNvPr id="10" name="Picture 9" descr="A picture containing text, clipart&#10;&#10;Description automatically generated">
            <a:extLst>
              <a:ext uri="{FF2B5EF4-FFF2-40B4-BE49-F238E27FC236}">
                <a16:creationId xmlns:a16="http://schemas.microsoft.com/office/drawing/2014/main" id="{90913F6F-387C-1ACA-E642-6F05D35B488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279" y="6520855"/>
            <a:ext cx="852590" cy="242983"/>
          </a:xfrm>
          <a:prstGeom prst="rect">
            <a:avLst/>
          </a:prstGeom>
        </p:spPr>
      </p:pic>
    </p:spTree>
    <p:extLst>
      <p:ext uri="{BB962C8B-B14F-4D97-AF65-F5344CB8AC3E}">
        <p14:creationId xmlns:p14="http://schemas.microsoft.com/office/powerpoint/2010/main" val="3659532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192A56B-4069-4D39-B80A-8AAAB8E7192B}" type="datetimeFigureOut">
              <a:rPr lang="en-US" smtClean="0"/>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1C633-AC5F-41B9-A074-7788C783640C}" type="slidenum">
              <a:rPr lang="en-US" smtClean="0"/>
              <a:t>‹#›</a:t>
            </a:fld>
            <a:endParaRPr lang="en-US"/>
          </a:p>
        </p:txBody>
      </p:sp>
    </p:spTree>
    <p:extLst>
      <p:ext uri="{BB962C8B-B14F-4D97-AF65-F5344CB8AC3E}">
        <p14:creationId xmlns:p14="http://schemas.microsoft.com/office/powerpoint/2010/main" val="39026172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192A56B-4069-4D39-B80A-8AAAB8E7192B}" type="datetimeFigureOut">
              <a:rPr lang="en-US" smtClean="0"/>
              <a:t>10/24/2023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F1C633-AC5F-41B9-A074-7788C783640C}" type="slidenum">
              <a:rPr lang="en-US" smtClean="0"/>
              <a:t>‹#›</a:t>
            </a:fld>
            <a:endParaRPr lang="en-US"/>
          </a:p>
        </p:txBody>
      </p:sp>
    </p:spTree>
    <p:extLst>
      <p:ext uri="{BB962C8B-B14F-4D97-AF65-F5344CB8AC3E}">
        <p14:creationId xmlns:p14="http://schemas.microsoft.com/office/powerpoint/2010/main" val="1953206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192A56B-4069-4D39-B80A-8AAAB8E7192B}" type="datetimeFigureOut">
              <a:rPr lang="en-US" smtClean="0"/>
              <a:t>10/24/2023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F1C633-AC5F-41B9-A074-7788C783640C}" type="slidenum">
              <a:rPr lang="en-US" smtClean="0"/>
              <a:t>‹#›</a:t>
            </a:fld>
            <a:endParaRPr lang="en-US"/>
          </a:p>
        </p:txBody>
      </p:sp>
    </p:spTree>
    <p:extLst>
      <p:ext uri="{BB962C8B-B14F-4D97-AF65-F5344CB8AC3E}">
        <p14:creationId xmlns:p14="http://schemas.microsoft.com/office/powerpoint/2010/main" val="2025609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192A56B-4069-4D39-B80A-8AAAB8E7192B}" type="datetimeFigureOut">
              <a:rPr lang="en-US" smtClean="0"/>
              <a:t>10/24/2023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20F1C633-AC5F-41B9-A074-7788C783640C}" type="slidenum">
              <a:rPr lang="en-US" smtClean="0"/>
              <a:t>‹#›</a:t>
            </a:fld>
            <a:endParaRPr lang="en-US"/>
          </a:p>
        </p:txBody>
      </p:sp>
      <p:pic>
        <p:nvPicPr>
          <p:cNvPr id="2" name="Picture 1" descr="A picture containing text, clipart&#10;&#10;Description automatically generated">
            <a:extLst>
              <a:ext uri="{FF2B5EF4-FFF2-40B4-BE49-F238E27FC236}">
                <a16:creationId xmlns:a16="http://schemas.microsoft.com/office/drawing/2014/main" id="{079D8A43-ECDC-9E7B-DA7F-CA5A8ABD50C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49773" y="6520855"/>
            <a:ext cx="852590" cy="242983"/>
          </a:xfrm>
          <a:prstGeom prst="rect">
            <a:avLst/>
          </a:prstGeom>
        </p:spPr>
      </p:pic>
    </p:spTree>
    <p:extLst>
      <p:ext uri="{BB962C8B-B14F-4D97-AF65-F5344CB8AC3E}">
        <p14:creationId xmlns:p14="http://schemas.microsoft.com/office/powerpoint/2010/main" val="1699989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192A56B-4069-4D39-B80A-8AAAB8E7192B}" type="datetimeFigureOut">
              <a:rPr lang="en-US" smtClean="0"/>
              <a:t>10/24/2023</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0F1C633-AC5F-41B9-A074-7788C783640C}" type="slidenum">
              <a:rPr lang="en-US" smtClean="0"/>
              <a:t>‹#›</a:t>
            </a:fld>
            <a:endParaRPr lang="en-US"/>
          </a:p>
        </p:txBody>
      </p:sp>
      <p:pic>
        <p:nvPicPr>
          <p:cNvPr id="12" name="Picture 11" descr="A close-up of a sign&#10;&#10;Description automatically generated with medium confidence">
            <a:extLst>
              <a:ext uri="{FF2B5EF4-FFF2-40B4-BE49-F238E27FC236}">
                <a16:creationId xmlns:a16="http://schemas.microsoft.com/office/drawing/2014/main" id="{EA27C03D-7283-0796-2E15-A6405B58887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13269" y="6505438"/>
            <a:ext cx="967487" cy="273817"/>
          </a:xfrm>
          <a:prstGeom prst="rect">
            <a:avLst/>
          </a:prstGeom>
        </p:spPr>
      </p:pic>
    </p:spTree>
    <p:extLst>
      <p:ext uri="{BB962C8B-B14F-4D97-AF65-F5344CB8AC3E}">
        <p14:creationId xmlns:p14="http://schemas.microsoft.com/office/powerpoint/2010/main" val="3995583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192A56B-4069-4D39-B80A-8AAAB8E7192B}" type="datetimeFigureOut">
              <a:rPr lang="en-US" smtClean="0"/>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1C633-AC5F-41B9-A074-7788C783640C}" type="slidenum">
              <a:rPr lang="en-US" smtClean="0"/>
              <a:t>‹#›</a:t>
            </a:fld>
            <a:endParaRPr lang="en-US"/>
          </a:p>
        </p:txBody>
      </p:sp>
      <p:pic>
        <p:nvPicPr>
          <p:cNvPr id="10" name="Picture 9" descr="A picture containing text, clipart&#10;&#10;Description automatically generated">
            <a:extLst>
              <a:ext uri="{FF2B5EF4-FFF2-40B4-BE49-F238E27FC236}">
                <a16:creationId xmlns:a16="http://schemas.microsoft.com/office/drawing/2014/main" id="{79E76E8F-70B4-F8B9-E3C8-4251B9E8BED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67027" y="6539307"/>
            <a:ext cx="852590" cy="242983"/>
          </a:xfrm>
          <a:prstGeom prst="rect">
            <a:avLst/>
          </a:prstGeom>
        </p:spPr>
      </p:pic>
    </p:spTree>
    <p:extLst>
      <p:ext uri="{BB962C8B-B14F-4D97-AF65-F5344CB8AC3E}">
        <p14:creationId xmlns:p14="http://schemas.microsoft.com/office/powerpoint/2010/main" val="499266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192A56B-4069-4D39-B80A-8AAAB8E7192B}" type="datetimeFigureOut">
              <a:rPr lang="en-US" smtClean="0"/>
              <a:t>10/24/2023</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48387" cy="365125"/>
          </a:xfrm>
          <a:prstGeom prst="rect">
            <a:avLst/>
          </a:prstGeom>
        </p:spPr>
        <p:txBody>
          <a:bodyPr vert="horz" lIns="91440" tIns="45720" rIns="91440" bIns="45720" rtlCol="0" anchor="ctr"/>
          <a:lstStyle>
            <a:lvl1pPr algn="r">
              <a:defRPr sz="1050">
                <a:solidFill>
                  <a:srgbClr val="FFFFFF"/>
                </a:solidFill>
              </a:defRPr>
            </a:lvl1pPr>
          </a:lstStyle>
          <a:p>
            <a:fld id="{20F1C633-AC5F-41B9-A074-7788C783640C}"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A picture containing text, clipart&#10;&#10;Description automatically generated">
            <a:extLst>
              <a:ext uri="{FF2B5EF4-FFF2-40B4-BE49-F238E27FC236}">
                <a16:creationId xmlns:a16="http://schemas.microsoft.com/office/drawing/2014/main" id="{94C23E3D-0886-48A3-4A1B-B22CA41A37ED}"/>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058400" y="6520855"/>
            <a:ext cx="852590" cy="242983"/>
          </a:xfrm>
          <a:prstGeom prst="rect">
            <a:avLst/>
          </a:prstGeom>
        </p:spPr>
      </p:pic>
    </p:spTree>
    <p:extLst>
      <p:ext uri="{BB962C8B-B14F-4D97-AF65-F5344CB8AC3E}">
        <p14:creationId xmlns:p14="http://schemas.microsoft.com/office/powerpoint/2010/main" val="217305603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5000"/>
        </a:lnSpc>
        <a:spcBef>
          <a:spcPct val="0"/>
        </a:spcBef>
        <a:buNone/>
        <a:defRPr sz="4800" kern="1200" spc="-50" baseline="0">
          <a:solidFill>
            <a:schemeClr val="tx2"/>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accent2"/>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accent2"/>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accent2"/>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accent2"/>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accent2"/>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tags" Target="../tags/tag5.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tags" Target="../tags/tag6.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ags" Target="../tags/tag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tags" Target="../tags/tag3.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tags" Target="../tags/tag4.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Title</a:t>
            </a:r>
          </a:p>
        </p:txBody>
      </p:sp>
      <p:sp>
        <p:nvSpPr>
          <p:cNvPr id="3" name="Subtitle 2"/>
          <p:cNvSpPr>
            <a:spLocks noGrp="1"/>
          </p:cNvSpPr>
          <p:nvPr>
            <p:ph type="subTitle" idx="1"/>
          </p:nvPr>
        </p:nvSpPr>
        <p:spPr/>
        <p:txBody>
          <a:bodyPr>
            <a:normAutofit fontScale="85000" lnSpcReduction="20000"/>
          </a:bodyPr>
          <a:lstStyle/>
          <a:p>
            <a:r>
              <a:rPr lang="en-US" dirty="0"/>
              <a:t>Presenter Name, Credentials</a:t>
            </a:r>
          </a:p>
          <a:p>
            <a:r>
              <a:rPr lang="en-US" dirty="0"/>
              <a:t>Presenter Title</a:t>
            </a:r>
          </a:p>
          <a:p>
            <a:r>
              <a:rPr lang="en-US" dirty="0"/>
              <a:t>Presenter Contact Info</a:t>
            </a:r>
          </a:p>
        </p:txBody>
      </p:sp>
    </p:spTree>
    <p:extLst>
      <p:ext uri="{BB962C8B-B14F-4D97-AF65-F5344CB8AC3E}">
        <p14:creationId xmlns:p14="http://schemas.microsoft.com/office/powerpoint/2010/main" val="11634632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05D5547-39F0-7AF2-A88F-91A7F2049510}"/>
              </a:ext>
            </a:extLst>
          </p:cNvPr>
          <p:cNvPicPr>
            <a:picLocks/>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190500" y="190500"/>
            <a:ext cx="11811000" cy="6477000"/>
          </a:xfrm>
          <a:prstGeom prst="rect">
            <a:avLst/>
          </a:prstGeom>
        </p:spPr>
      </p:pic>
    </p:spTree>
    <p:extLst>
      <p:ext uri="{BB962C8B-B14F-4D97-AF65-F5344CB8AC3E}">
        <p14:creationId xmlns:p14="http://schemas.microsoft.com/office/powerpoint/2010/main" val="2502363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or Case Discussion	</a:t>
            </a: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48206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A6BE2E5-3F9D-B13C-5331-1FD6723D0B10}"/>
              </a:ext>
            </a:extLst>
          </p:cNvPr>
          <p:cNvPicPr>
            <a:picLocks/>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190500" y="190500"/>
            <a:ext cx="11811000" cy="6477000"/>
          </a:xfrm>
          <a:prstGeom prst="rect">
            <a:avLst/>
          </a:prstGeom>
        </p:spPr>
      </p:pic>
    </p:spTree>
    <p:extLst>
      <p:ext uri="{BB962C8B-B14F-4D97-AF65-F5344CB8AC3E}">
        <p14:creationId xmlns:p14="http://schemas.microsoft.com/office/powerpoint/2010/main" val="40955603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133747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a:t>
            </a:r>
          </a:p>
        </p:txBody>
      </p:sp>
      <p:sp>
        <p:nvSpPr>
          <p:cNvPr id="3" name="Content Placeholder 2"/>
          <p:cNvSpPr>
            <a:spLocks noGrp="1"/>
          </p:cNvSpPr>
          <p:nvPr>
            <p:ph idx="1"/>
          </p:nvPr>
        </p:nvSpPr>
        <p:spPr>
          <a:xfrm>
            <a:off x="1097280" y="1845734"/>
            <a:ext cx="10058400" cy="4023360"/>
          </a:xfrm>
        </p:spPr>
        <p:txBody>
          <a:bodyPr>
            <a:normAutofit/>
          </a:bodyPr>
          <a:lstStyle/>
          <a:p>
            <a:r>
              <a:rPr lang="en-US" dirty="0"/>
              <a:t>&lt;Presenter&gt; has no actual or potential conflict of interest in relation to this program/presentation.</a:t>
            </a:r>
          </a:p>
          <a:p>
            <a:pPr marL="0" indent="0">
              <a:buNone/>
            </a:pPr>
            <a:r>
              <a:rPr lang="en-US" dirty="0"/>
              <a:t>Or</a:t>
            </a:r>
          </a:p>
          <a:p>
            <a:r>
              <a:rPr lang="en-US" dirty="0"/>
              <a:t>&lt;Presenter&gt; has the following financial relationships to disclose: (omit those that do not apply)</a:t>
            </a:r>
          </a:p>
          <a:p>
            <a:pPr lvl="1"/>
            <a:r>
              <a:rPr lang="en-US" dirty="0"/>
              <a:t>Grant/Research Support from: List all companies or emit for no disclosure.</a:t>
            </a:r>
          </a:p>
          <a:p>
            <a:pPr lvl="1"/>
            <a:r>
              <a:rPr lang="en-US" dirty="0"/>
              <a:t>Speaker’s Bureau for: List all companies or emit for no disclosure. </a:t>
            </a:r>
          </a:p>
          <a:p>
            <a:pPr lvl="1"/>
            <a:r>
              <a:rPr lang="en-US" dirty="0"/>
              <a:t>Consultant for: List all companies or emit for no disclosure. </a:t>
            </a:r>
          </a:p>
          <a:p>
            <a:pPr lvl="1"/>
            <a:r>
              <a:rPr lang="en-US" dirty="0"/>
              <a:t>Stockholder in: List all companies or emit for no disclosure. </a:t>
            </a:r>
          </a:p>
          <a:p>
            <a:pPr lvl="1"/>
            <a:r>
              <a:rPr lang="en-US" dirty="0"/>
              <a:t>Honoraria from:</a:t>
            </a:r>
          </a:p>
          <a:p>
            <a:pPr lvl="1"/>
            <a:r>
              <a:rPr lang="en-US" dirty="0"/>
              <a:t>Employee of:</a:t>
            </a:r>
          </a:p>
          <a:p>
            <a:pPr lvl="1"/>
            <a:r>
              <a:rPr lang="en-US" dirty="0"/>
              <a:t>Other: List all companies or emit for no disclosure. </a:t>
            </a:r>
          </a:p>
        </p:txBody>
      </p:sp>
    </p:spTree>
    <p:extLst>
      <p:ext uri="{BB962C8B-B14F-4D97-AF65-F5344CB8AC3E}">
        <p14:creationId xmlns:p14="http://schemas.microsoft.com/office/powerpoint/2010/main" val="1918799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a:t>
            </a:r>
          </a:p>
        </p:txBody>
      </p:sp>
      <p:sp>
        <p:nvSpPr>
          <p:cNvPr id="3" name="Content Placeholder 2"/>
          <p:cNvSpPr>
            <a:spLocks noGrp="1"/>
          </p:cNvSpPr>
          <p:nvPr>
            <p:ph idx="1"/>
          </p:nvPr>
        </p:nvSpPr>
        <p:spPr/>
        <p:txBody>
          <a:bodyPr/>
          <a:lstStyle/>
          <a:p>
            <a:r>
              <a:rPr lang="en-US" dirty="0"/>
              <a:t>I will not discuss off label use and/or investigational use in my presentation.</a:t>
            </a:r>
          </a:p>
          <a:p>
            <a:pPr marL="0" indent="0">
              <a:buNone/>
            </a:pPr>
            <a:r>
              <a:rPr lang="en-US" dirty="0"/>
              <a:t>or</a:t>
            </a:r>
          </a:p>
          <a:p>
            <a:r>
              <a:rPr lang="en-US" dirty="0"/>
              <a:t>I will be discussing off-label uses and/or investigational use of the following medications in my presentation: </a:t>
            </a:r>
          </a:p>
          <a:p>
            <a:pPr lvl="1"/>
            <a:r>
              <a:rPr lang="en-US" dirty="0"/>
              <a:t>List Medications </a:t>
            </a:r>
          </a:p>
          <a:p>
            <a:pPr lvl="1"/>
            <a:r>
              <a:rPr lang="en-US" dirty="0"/>
              <a:t>List Medications </a:t>
            </a:r>
          </a:p>
          <a:p>
            <a:pPr lvl="1"/>
            <a:r>
              <a:rPr lang="en-US" dirty="0"/>
              <a:t>List Medications</a:t>
            </a:r>
          </a:p>
        </p:txBody>
      </p:sp>
    </p:spTree>
    <p:extLst>
      <p:ext uri="{BB962C8B-B14F-4D97-AF65-F5344CB8AC3E}">
        <p14:creationId xmlns:p14="http://schemas.microsoft.com/office/powerpoint/2010/main" val="2911377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normAutofit/>
          </a:bodyPr>
          <a:lstStyle/>
          <a:p>
            <a:r>
              <a:rPr lang="en-US" dirty="0"/>
              <a:t>At the completion of this program, the participant will be able to: For Pharmacists</a:t>
            </a:r>
          </a:p>
          <a:p>
            <a:pPr lvl="1"/>
            <a:r>
              <a:rPr lang="en-US" dirty="0"/>
              <a:t>  </a:t>
            </a:r>
          </a:p>
          <a:p>
            <a:pPr lvl="1"/>
            <a:r>
              <a:rPr lang="en-US" dirty="0"/>
              <a:t> </a:t>
            </a:r>
          </a:p>
          <a:p>
            <a:pPr lvl="1"/>
            <a:r>
              <a:rPr lang="en-US" dirty="0"/>
              <a:t> </a:t>
            </a:r>
          </a:p>
          <a:p>
            <a:r>
              <a:rPr lang="en-US" dirty="0"/>
              <a:t>At the completion of this program, the participant will be able to: For Technicians (if applicable)</a:t>
            </a:r>
          </a:p>
          <a:p>
            <a:pPr lvl="1"/>
            <a:r>
              <a:rPr lang="en-US" dirty="0"/>
              <a:t> </a:t>
            </a:r>
          </a:p>
          <a:p>
            <a:pPr lvl="1"/>
            <a:r>
              <a:rPr lang="en-US" dirty="0"/>
              <a:t> 	</a:t>
            </a:r>
          </a:p>
          <a:p>
            <a:pPr lvl="1"/>
            <a:r>
              <a:rPr lang="en-US" dirty="0"/>
              <a:t> </a:t>
            </a:r>
          </a:p>
          <a:p>
            <a:pPr marL="201168" lvl="1" indent="0">
              <a:buNone/>
            </a:pPr>
            <a:endParaRPr lang="en-US" dirty="0"/>
          </a:p>
          <a:p>
            <a:pPr lvl="1"/>
            <a:endParaRPr lang="en-US" dirty="0"/>
          </a:p>
        </p:txBody>
      </p:sp>
    </p:spTree>
    <p:extLst>
      <p:ext uri="{BB962C8B-B14F-4D97-AF65-F5344CB8AC3E}">
        <p14:creationId xmlns:p14="http://schemas.microsoft.com/office/powerpoint/2010/main" val="768610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B08D348-CFDB-4549-8EBA-DCD19ACDAF3C}"/>
              </a:ext>
            </a:extLst>
          </p:cNvPr>
          <p:cNvPicPr>
            <a:picLocks/>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190500" y="190500"/>
            <a:ext cx="11811000" cy="6477000"/>
          </a:xfrm>
          <a:prstGeom prst="rect">
            <a:avLst/>
          </a:prstGeom>
        </p:spPr>
      </p:pic>
    </p:spTree>
    <p:extLst>
      <p:ext uri="{BB962C8B-B14F-4D97-AF65-F5344CB8AC3E}">
        <p14:creationId xmlns:p14="http://schemas.microsoft.com/office/powerpoint/2010/main" val="2608123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B0ACAF0-67B9-7195-5FC6-A9B3F2B1CD13}"/>
              </a:ext>
            </a:extLst>
          </p:cNvPr>
          <p:cNvPicPr>
            <a:picLocks/>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190500" y="190500"/>
            <a:ext cx="11811000" cy="6477000"/>
          </a:xfrm>
          <a:prstGeom prst="rect">
            <a:avLst/>
          </a:prstGeom>
        </p:spPr>
      </p:pic>
    </p:spTree>
    <p:extLst>
      <p:ext uri="{BB962C8B-B14F-4D97-AF65-F5344CB8AC3E}">
        <p14:creationId xmlns:p14="http://schemas.microsoft.com/office/powerpoint/2010/main" val="2791675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E3F0FEF-85CC-D521-B339-9538B4856BB6}"/>
              </a:ext>
            </a:extLst>
          </p:cNvPr>
          <p:cNvPicPr>
            <a:picLocks/>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190500" y="190500"/>
            <a:ext cx="11811000" cy="6477000"/>
          </a:xfrm>
          <a:prstGeom prst="rect">
            <a:avLst/>
          </a:prstGeom>
        </p:spPr>
      </p:pic>
    </p:spTree>
    <p:extLst>
      <p:ext uri="{BB962C8B-B14F-4D97-AF65-F5344CB8AC3E}">
        <p14:creationId xmlns:p14="http://schemas.microsoft.com/office/powerpoint/2010/main" val="4277668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E584DE7-FEC3-74B8-1BCE-2F0F0DFD6F19}"/>
              </a:ext>
            </a:extLst>
          </p:cNvPr>
          <p:cNvPicPr>
            <a:picLocks/>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190500" y="190500"/>
            <a:ext cx="11811000" cy="6477000"/>
          </a:xfrm>
          <a:prstGeom prst="rect">
            <a:avLst/>
          </a:prstGeom>
        </p:spPr>
      </p:pic>
    </p:spTree>
    <p:extLst>
      <p:ext uri="{BB962C8B-B14F-4D97-AF65-F5344CB8AC3E}">
        <p14:creationId xmlns:p14="http://schemas.microsoft.com/office/powerpoint/2010/main" val="2398365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Body Slide</a:t>
            </a:r>
          </a:p>
        </p:txBody>
      </p:sp>
      <p:sp>
        <p:nvSpPr>
          <p:cNvPr id="3" name="Content Placeholder 2"/>
          <p:cNvSpPr>
            <a:spLocks noGrp="1"/>
          </p:cNvSpPr>
          <p:nvPr>
            <p:ph idx="1"/>
          </p:nvPr>
        </p:nvSpPr>
        <p:spPr/>
        <p:txBody>
          <a:bodyPr/>
          <a:lstStyle/>
          <a:p>
            <a:r>
              <a:rPr lang="en-US" dirty="0"/>
              <a:t>Please limit the content of the slides to enhance the presentation, but not distract the learner from listening</a:t>
            </a:r>
          </a:p>
        </p:txBody>
      </p:sp>
      <p:sp>
        <p:nvSpPr>
          <p:cNvPr id="4" name="Footer Placeholder 3"/>
          <p:cNvSpPr>
            <a:spLocks noGrp="1"/>
          </p:cNvSpPr>
          <p:nvPr>
            <p:ph type="ftr" sz="quarter" idx="11"/>
          </p:nvPr>
        </p:nvSpPr>
        <p:spPr>
          <a:xfrm>
            <a:off x="590550" y="6311901"/>
            <a:ext cx="11125200" cy="317500"/>
          </a:xfrm>
        </p:spPr>
        <p:txBody>
          <a:bodyPr/>
          <a:lstStyle/>
          <a:p>
            <a:pPr algn="l"/>
            <a:r>
              <a:rPr lang="en-US" sz="1400" dirty="0"/>
              <a:t>Include references when appropriate in a footer, found under the insert tab</a:t>
            </a:r>
          </a:p>
        </p:txBody>
      </p:sp>
    </p:spTree>
    <p:extLst>
      <p:ext uri="{BB962C8B-B14F-4D97-AF65-F5344CB8AC3E}">
        <p14:creationId xmlns:p14="http://schemas.microsoft.com/office/powerpoint/2010/main" val="62333883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_PE_POLL_EMBED_ID" val="5ffd2c31-329d-4949-b15a-e7e86ce036c1"/>
</p:tagLst>
</file>

<file path=ppt/tags/tag2.xml><?xml version="1.0" encoding="utf-8"?>
<p:tagLst xmlns:a="http://schemas.openxmlformats.org/drawingml/2006/main" xmlns:r="http://schemas.openxmlformats.org/officeDocument/2006/relationships" xmlns:p="http://schemas.openxmlformats.org/presentationml/2006/main">
  <p:tag name="__PE_POLL_EMBED_ID" val="7dac2bf9-ecf4-44f8-b3c6-f1d5bc109bfc"/>
</p:tagLst>
</file>

<file path=ppt/tags/tag3.xml><?xml version="1.0" encoding="utf-8"?>
<p:tagLst xmlns:a="http://schemas.openxmlformats.org/drawingml/2006/main" xmlns:r="http://schemas.openxmlformats.org/officeDocument/2006/relationships" xmlns:p="http://schemas.openxmlformats.org/presentationml/2006/main">
  <p:tag name="__PE_POLL_EMBED_ID" val="a41f9ea7-7831-4410-8a09-7d082cf7884d"/>
</p:tagLst>
</file>

<file path=ppt/tags/tag4.xml><?xml version="1.0" encoding="utf-8"?>
<p:tagLst xmlns:a="http://schemas.openxmlformats.org/drawingml/2006/main" xmlns:r="http://schemas.openxmlformats.org/officeDocument/2006/relationships" xmlns:p="http://schemas.openxmlformats.org/presentationml/2006/main">
  <p:tag name="__PE_POLL_EMBED_ID" val="2fe7c715-925d-43e2-b19a-f9abe29d0263"/>
</p:tagLst>
</file>

<file path=ppt/tags/tag5.xml><?xml version="1.0" encoding="utf-8"?>
<p:tagLst xmlns:a="http://schemas.openxmlformats.org/drawingml/2006/main" xmlns:r="http://schemas.openxmlformats.org/officeDocument/2006/relationships" xmlns:p="http://schemas.openxmlformats.org/presentationml/2006/main">
  <p:tag name="__PE_POLL_EMBED_ID" val="e50475d3-074d-4fb0-bcdb-a7272e45f713"/>
</p:tagLst>
</file>

<file path=ppt/tags/tag6.xml><?xml version="1.0" encoding="utf-8"?>
<p:tagLst xmlns:a="http://schemas.openxmlformats.org/drawingml/2006/main" xmlns:r="http://schemas.openxmlformats.org/officeDocument/2006/relationships" xmlns:p="http://schemas.openxmlformats.org/presentationml/2006/main">
  <p:tag name="__PE_POLL_EMBED_ID" val="91519cb7-9db6-4ef1-bba9-35ff19d3b4e2"/>
</p:tagLst>
</file>

<file path=ppt/theme/theme1.xml><?xml version="1.0" encoding="utf-8"?>
<a:theme xmlns:a="http://schemas.openxmlformats.org/drawingml/2006/main" name="Retrospect">
  <a:themeElements>
    <a:clrScheme name="Technician Day Theme">
      <a:dk1>
        <a:srgbClr val="002B44"/>
      </a:dk1>
      <a:lt1>
        <a:sysClr val="window" lastClr="FFFFFF"/>
      </a:lt1>
      <a:dk2>
        <a:srgbClr val="34556A"/>
      </a:dk2>
      <a:lt2>
        <a:srgbClr val="E2DFCC"/>
      </a:lt2>
      <a:accent1>
        <a:srgbClr val="34556A"/>
      </a:accent1>
      <a:accent2>
        <a:srgbClr val="002B44"/>
      </a:accent2>
      <a:accent3>
        <a:srgbClr val="7B7B7B"/>
      </a:accent3>
      <a:accent4>
        <a:srgbClr val="7B7B7B"/>
      </a:accent4>
      <a:accent5>
        <a:srgbClr val="7B7B7B"/>
      </a:accent5>
      <a:accent6>
        <a:srgbClr val="7B7B7B"/>
      </a:accent6>
      <a:hlink>
        <a:srgbClr val="99CB38"/>
      </a:hlink>
      <a:folHlink>
        <a:srgbClr val="FFC00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Dateandtimemodified xmlns="08fb6b6e-ff51-4e4f-b330-58959e654555" xsi:nil="true"/>
    <lcf76f155ced4ddcb4097134ff3c332f xmlns="08fb6b6e-ff51-4e4f-b330-58959e654555">
      <Terms xmlns="http://schemas.microsoft.com/office/infopath/2007/PartnerControls"/>
    </lcf76f155ced4ddcb4097134ff3c332f>
    <TaxCatchAll xmlns="c64a118c-5e99-40b8-92e0-2e458b6d3a4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C4E45F0BFD93E4A82AD247613190B9A" ma:contentTypeVersion="19" ma:contentTypeDescription="Create a new document." ma:contentTypeScope="" ma:versionID="0b9fcf7b3452f8af643b60b9858be0bd">
  <xsd:schema xmlns:xsd="http://www.w3.org/2001/XMLSchema" xmlns:xs="http://www.w3.org/2001/XMLSchema" xmlns:p="http://schemas.microsoft.com/office/2006/metadata/properties" xmlns:ns2="08fb6b6e-ff51-4e4f-b330-58959e654555" xmlns:ns3="c64a118c-5e99-40b8-92e0-2e458b6d3a4e" targetNamespace="http://schemas.microsoft.com/office/2006/metadata/properties" ma:root="true" ma:fieldsID="6bf3914fe1698d974e1ba4baaf33b984" ns2:_="" ns3:_="">
    <xsd:import namespace="08fb6b6e-ff51-4e4f-b330-58959e654555"/>
    <xsd:import namespace="c64a118c-5e99-40b8-92e0-2e458b6d3a4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AutoKeyPoints" minOccurs="0"/>
                <xsd:element ref="ns2:MediaServiceKeyPoints" minOccurs="0"/>
                <xsd:element ref="ns3:SharedWithUsers" minOccurs="0"/>
                <xsd:element ref="ns3:SharedWithDetails" minOccurs="0"/>
                <xsd:element ref="ns2:MediaServiceGenerationTime" minOccurs="0"/>
                <xsd:element ref="ns2:MediaServiceEventHashCode" minOccurs="0"/>
                <xsd:element ref="ns2:MediaServiceLocation" minOccurs="0"/>
                <xsd:element ref="ns2:MediaLengthInSeconds" minOccurs="0"/>
                <xsd:element ref="ns2:Dateandtimemodified"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fb6b6e-ff51-4e4f-b330-58959e6545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Dateandtimemodified" ma:index="21" nillable="true" ma:displayName="Date and time modified" ma:format="DateTime" ma:internalName="Dateandtimemodified">
      <xsd:simpleType>
        <xsd:restriction base="dms:DateTime"/>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4d394f7d-01e2-4db1-af89-7926bcc0253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64a118c-5e99-40b8-92e0-2e458b6d3a4e"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2f2037a7-b507-40ba-a62b-c6c963b2604d}" ma:internalName="TaxCatchAll" ma:showField="CatchAllData" ma:web="c64a118c-5e99-40b8-92e0-2e458b6d3a4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052D916-5C18-4B14-9C93-63453E3546AE}">
  <ds:schemaRefs>
    <ds:schemaRef ds:uri="http://schemas.microsoft.com/sharepoint/v3/contenttype/forms"/>
  </ds:schemaRefs>
</ds:datastoreItem>
</file>

<file path=customXml/itemProps2.xml><?xml version="1.0" encoding="utf-8"?>
<ds:datastoreItem xmlns:ds="http://schemas.openxmlformats.org/officeDocument/2006/customXml" ds:itemID="{55953ACC-F0F4-4C2C-98C4-197079A5D184}">
  <ds:schemaRefs>
    <ds:schemaRef ds:uri="http://purl.org/dc/dcmitype/"/>
    <ds:schemaRef ds:uri="http://www.w3.org/XML/1998/namespace"/>
    <ds:schemaRef ds:uri="http://purl.org/dc/elements/1.1/"/>
    <ds:schemaRef ds:uri="08fb6b6e-ff51-4e4f-b330-58959e654555"/>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c64a118c-5e99-40b8-92e0-2e458b6d3a4e"/>
    <ds:schemaRef ds:uri="http://schemas.microsoft.com/office/2006/metadata/properties"/>
  </ds:schemaRefs>
</ds:datastoreItem>
</file>

<file path=customXml/itemProps3.xml><?xml version="1.0" encoding="utf-8"?>
<ds:datastoreItem xmlns:ds="http://schemas.openxmlformats.org/officeDocument/2006/customXml" ds:itemID="{61CC4308-9569-4BC1-A689-40ECE85E9D70}"/>
</file>

<file path=docProps/app.xml><?xml version="1.0" encoding="utf-8"?>
<Properties xmlns="http://schemas.openxmlformats.org/officeDocument/2006/extended-properties" xmlns:vt="http://schemas.openxmlformats.org/officeDocument/2006/docPropsVTypes">
  <Template>Retrospect</Template>
  <TotalTime>117</TotalTime>
  <Words>992</Words>
  <Application>Microsoft Office PowerPoint</Application>
  <PresentationFormat>Widescreen</PresentationFormat>
  <Paragraphs>71</Paragraphs>
  <Slides>13</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Calibri</vt:lpstr>
      <vt:lpstr>Calibri Light</vt:lpstr>
      <vt:lpstr>Retrospect</vt:lpstr>
      <vt:lpstr>Title</vt:lpstr>
      <vt:lpstr>Disclosure</vt:lpstr>
      <vt:lpstr>Disclosure</vt:lpstr>
      <vt:lpstr>Objectives</vt:lpstr>
      <vt:lpstr>PowerPoint Presentation</vt:lpstr>
      <vt:lpstr>PowerPoint Presentation</vt:lpstr>
      <vt:lpstr>PowerPoint Presentation</vt:lpstr>
      <vt:lpstr>PowerPoint Presentation</vt:lpstr>
      <vt:lpstr>Body Slide</vt:lpstr>
      <vt:lpstr>PowerPoint Presentation</vt:lpstr>
      <vt:lpstr>Questions or Case Discussion </vt:lpstr>
      <vt:lpstr>PowerPoint Presentation</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Jenny Arnold</dc:creator>
  <cp:lastModifiedBy>Charlene Kempf</cp:lastModifiedBy>
  <cp:revision>5</cp:revision>
  <dcterms:created xsi:type="dcterms:W3CDTF">2016-02-09T23:37:12Z</dcterms:created>
  <dcterms:modified xsi:type="dcterms:W3CDTF">2023-10-24T16:38:36Z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0x010100BC4E45F0BFD93E4A82AD247613190B9A</vt:lpwstr>
  </property>
</Properties>
</file>