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2"/>
  </p:notesMasterIdLst>
  <p:handoutMasterIdLst>
    <p:handoutMasterId r:id="rId13"/>
  </p:handout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B44"/>
    <a:srgbClr val="3255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A4FD7F-7A7B-4FC4-9C08-FC7D7D3266A8}" v="10" dt="2023-05-10T18:54:18.1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7" autoAdjust="0"/>
    <p:restoredTop sz="94660"/>
  </p:normalViewPr>
  <p:slideViewPr>
    <p:cSldViewPr snapToGrid="0">
      <p:cViewPr varScale="1">
        <p:scale>
          <a:sx n="96" d="100"/>
          <a:sy n="96" d="100"/>
        </p:scale>
        <p:origin x="88" y="6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09B49-0060-28BE-83A1-9427143A7F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AD962B2-8BBE-FB82-6300-5783D15E5C5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C7DA7D1-5984-4CB4-9479-08E8A708FA38}" type="datetimeFigureOut">
              <a:rPr lang="en-US" smtClean="0"/>
              <a:t>5/22/2024</a:t>
            </a:fld>
            <a:endParaRPr lang="en-US"/>
          </a:p>
        </p:txBody>
      </p:sp>
      <p:sp>
        <p:nvSpPr>
          <p:cNvPr id="4" name="Footer Placeholder 3">
            <a:extLst>
              <a:ext uri="{FF2B5EF4-FFF2-40B4-BE49-F238E27FC236}">
                <a16:creationId xmlns:a16="http://schemas.microsoft.com/office/drawing/2014/main" id="{8B4FB238-E703-4B92-DCF2-510FA713653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1F7562-9D6F-F7F0-E67B-481E75506C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0848E5-964F-4DB6-9472-06C30B116CA8}" type="slidenum">
              <a:rPr lang="en-US" smtClean="0"/>
              <a:t>‹#›</a:t>
            </a:fld>
            <a:endParaRPr lang="en-US"/>
          </a:p>
        </p:txBody>
      </p:sp>
    </p:spTree>
    <p:extLst>
      <p:ext uri="{BB962C8B-B14F-4D97-AF65-F5344CB8AC3E}">
        <p14:creationId xmlns:p14="http://schemas.microsoft.com/office/powerpoint/2010/main" val="2471521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53E0F-8C8F-436C-93D9-E4EEF83C9932}" type="datetimeFigureOut">
              <a:rPr lang="en-US" smtClean="0"/>
              <a:t>5/22/2024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82C8A-D6FC-487F-8DFA-4C5A5D578B3F}" type="slidenum">
              <a:rPr lang="en-US" smtClean="0"/>
              <a:t>‹#›</a:t>
            </a:fld>
            <a:endParaRPr lang="en-US"/>
          </a:p>
        </p:txBody>
      </p:sp>
    </p:spTree>
    <p:extLst>
      <p:ext uri="{BB962C8B-B14F-4D97-AF65-F5344CB8AC3E}">
        <p14:creationId xmlns:p14="http://schemas.microsoft.com/office/powerpoint/2010/main" val="2485785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getkahoot.com/"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mqlicker.co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Refrain from</a:t>
            </a:r>
            <a:r>
              <a:rPr lang="en-US" baseline="0"/>
              <a:t> using commercial logos, or brand name pharmaceuticals in your presentation.</a:t>
            </a:r>
            <a:r>
              <a:rPr lang="en-US"/>
              <a:t> </a:t>
            </a:r>
            <a:endParaRPr lang="en-US" baseline="0"/>
          </a:p>
          <a:p>
            <a:endParaRPr lang="en-US" baseline="0"/>
          </a:p>
          <a:p>
            <a:r>
              <a:rPr lang="en-US"/>
              <a:t>Title – This needs to be the title that was submitted for ACPE accreditation </a:t>
            </a:r>
          </a:p>
        </p:txBody>
      </p:sp>
      <p:sp>
        <p:nvSpPr>
          <p:cNvPr id="4" name="Slide Number Placeholder 3"/>
          <p:cNvSpPr>
            <a:spLocks noGrp="1"/>
          </p:cNvSpPr>
          <p:nvPr>
            <p:ph type="sldNum" sz="quarter" idx="10"/>
          </p:nvPr>
        </p:nvSpPr>
        <p:spPr/>
        <p:txBody>
          <a:bodyPr/>
          <a:lstStyle/>
          <a:p>
            <a:fld id="{B8682C8A-D6FC-487F-8DFA-4C5A5D578B3F}" type="slidenum">
              <a:rPr lang="en-US" smtClean="0"/>
              <a:t>1</a:t>
            </a:fld>
            <a:endParaRPr lang="en-US"/>
          </a:p>
        </p:txBody>
      </p:sp>
    </p:spTree>
    <p:extLst>
      <p:ext uri="{BB962C8B-B14F-4D97-AF65-F5344CB8AC3E}">
        <p14:creationId xmlns:p14="http://schemas.microsoft.com/office/powerpoint/2010/main" val="3074452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can combine</a:t>
            </a:r>
            <a:r>
              <a:rPr lang="en-US" baseline="0"/>
              <a:t> this with the previous slide if space allows</a:t>
            </a:r>
            <a:endParaRPr lang="en-US"/>
          </a:p>
        </p:txBody>
      </p:sp>
      <p:sp>
        <p:nvSpPr>
          <p:cNvPr id="4" name="Slide Number Placeholder 3"/>
          <p:cNvSpPr>
            <a:spLocks noGrp="1"/>
          </p:cNvSpPr>
          <p:nvPr>
            <p:ph type="sldNum" sz="quarter" idx="10"/>
          </p:nvPr>
        </p:nvSpPr>
        <p:spPr/>
        <p:txBody>
          <a:bodyPr/>
          <a:lstStyle/>
          <a:p>
            <a:fld id="{B8682C8A-D6FC-487F-8DFA-4C5A5D578B3F}" type="slidenum">
              <a:rPr lang="en-US" smtClean="0"/>
              <a:t>3</a:t>
            </a:fld>
            <a:endParaRPr lang="en-US"/>
          </a:p>
        </p:txBody>
      </p:sp>
    </p:spTree>
    <p:extLst>
      <p:ext uri="{BB962C8B-B14F-4D97-AF65-F5344CB8AC3E}">
        <p14:creationId xmlns:p14="http://schemas.microsoft.com/office/powerpoint/2010/main" val="1045573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a:t>Words</a:t>
            </a:r>
            <a:r>
              <a:rPr lang="en-US" baseline="0"/>
              <a:t> for Objectives: </a:t>
            </a:r>
            <a:endParaRPr lang="en-US"/>
          </a:p>
          <a:p>
            <a:pPr lvl="1"/>
            <a:r>
              <a:rPr lang="en-US"/>
              <a:t>Application based learning words: analyze, compare, contrast, devise a method, differentiate, discriminate, distinguish, estimate, identify the variables, interpret, justify, reformulate, relate, </a:t>
            </a:r>
            <a:r>
              <a:rPr lang="en-US" err="1"/>
              <a:t>etc</a:t>
            </a:r>
            <a:endParaRPr lang="en-US"/>
          </a:p>
          <a:p>
            <a:pPr lvl="1"/>
            <a:endParaRPr lang="en-US"/>
          </a:p>
          <a:p>
            <a:pPr lvl="1"/>
            <a:r>
              <a:rPr lang="en-US"/>
              <a:t>Knowledge based learning words: define, describe, examine, explain, identify, illustrate, imitate, measure, prepare, </a:t>
            </a:r>
            <a:r>
              <a:rPr lang="en-US" err="1"/>
              <a:t>etc</a:t>
            </a:r>
            <a:endParaRPr lang="en-US"/>
          </a:p>
          <a:p>
            <a:pPr lvl="1"/>
            <a:endParaRPr lang="en-US"/>
          </a:p>
          <a:p>
            <a:pPr lvl="1"/>
            <a:r>
              <a:rPr lang="en-US"/>
              <a:t>Avoid</a:t>
            </a:r>
            <a:r>
              <a:rPr lang="en-US" baseline="0"/>
              <a:t> using the words: Be familiar with, figure out, know, learn, grasp, imagine, master, realize, remember, thing, understand</a:t>
            </a:r>
          </a:p>
          <a:p>
            <a:pPr lvl="1"/>
            <a:endParaRPr lang="en-US" baseline="0"/>
          </a:p>
          <a:p>
            <a:pPr lvl="1"/>
            <a:r>
              <a:rPr lang="en-US" baseline="0"/>
              <a:t>See page 5 of the WSPA Speaker Packet for more information about developing objectives</a:t>
            </a:r>
          </a:p>
          <a:p>
            <a:pPr lvl="1"/>
            <a:endParaRPr lang="en-US"/>
          </a:p>
        </p:txBody>
      </p:sp>
      <p:sp>
        <p:nvSpPr>
          <p:cNvPr id="4" name="Slide Number Placeholder 3"/>
          <p:cNvSpPr>
            <a:spLocks noGrp="1"/>
          </p:cNvSpPr>
          <p:nvPr>
            <p:ph type="sldNum" sz="quarter" idx="10"/>
          </p:nvPr>
        </p:nvSpPr>
        <p:spPr/>
        <p:txBody>
          <a:bodyPr/>
          <a:lstStyle/>
          <a:p>
            <a:fld id="{B8682C8A-D6FC-487F-8DFA-4C5A5D578B3F}" type="slidenum">
              <a:rPr lang="en-US" smtClean="0"/>
              <a:t>4</a:t>
            </a:fld>
            <a:endParaRPr lang="en-US"/>
          </a:p>
        </p:txBody>
      </p:sp>
    </p:spTree>
    <p:extLst>
      <p:ext uri="{BB962C8B-B14F-4D97-AF65-F5344CB8AC3E}">
        <p14:creationId xmlns:p14="http://schemas.microsoft.com/office/powerpoint/2010/main" val="3036261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682C8A-D6FC-487F-8DFA-4C5A5D578B3F}" type="slidenum">
              <a:rPr lang="en-US" smtClean="0"/>
              <a:t>5</a:t>
            </a:fld>
            <a:endParaRPr lang="en-US"/>
          </a:p>
        </p:txBody>
      </p:sp>
    </p:spTree>
    <p:extLst>
      <p:ext uri="{BB962C8B-B14F-4D97-AF65-F5344CB8AC3E}">
        <p14:creationId xmlns:p14="http://schemas.microsoft.com/office/powerpoint/2010/main" val="1024111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Adult learners appreciate opportunities to apply the knowledge they are gaining. Also, speakers do better when they assess the learner’s knowledge, and embedded questions accomplish this goal. There should be a minimum</a:t>
            </a:r>
            <a:r>
              <a:rPr lang="en-US" baseline="0"/>
              <a:t> of 1 question for each learning objective during the presentation.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a:t>Software such as</a:t>
            </a:r>
            <a:r>
              <a:rPr lang="en-US" sz="1200" kern="1200">
                <a:solidFill>
                  <a:schemeClr val="tx1"/>
                </a:solidFill>
                <a:effectLst/>
                <a:latin typeface="+mn-lt"/>
                <a:ea typeface="+mn-ea"/>
                <a:cs typeface="+mn-cs"/>
              </a:rPr>
              <a:t> </a:t>
            </a:r>
            <a:r>
              <a:rPr lang="en-US" sz="1200" u="sng" kern="1200">
                <a:solidFill>
                  <a:schemeClr val="tx1"/>
                </a:solidFill>
                <a:effectLst/>
                <a:latin typeface="+mn-lt"/>
                <a:ea typeface="+mn-ea"/>
                <a:cs typeface="+mn-cs"/>
                <a:hlinkClick r:id="rId3"/>
              </a:rPr>
              <a:t>https://getkahoot.com</a:t>
            </a:r>
            <a:r>
              <a:rPr lang="en-US" sz="1200" kern="1200">
                <a:solidFill>
                  <a:schemeClr val="tx1"/>
                </a:solidFill>
                <a:effectLst/>
                <a:latin typeface="+mn-lt"/>
                <a:ea typeface="+mn-ea"/>
                <a:cs typeface="+mn-cs"/>
              </a:rPr>
              <a:t> or </a:t>
            </a:r>
            <a:r>
              <a:rPr lang="en-US" sz="1200" u="sng" kern="1200">
                <a:solidFill>
                  <a:schemeClr val="tx1"/>
                </a:solidFill>
                <a:effectLst/>
                <a:latin typeface="+mn-lt"/>
                <a:ea typeface="+mn-ea"/>
                <a:cs typeface="+mn-cs"/>
                <a:hlinkClick r:id="rId4"/>
              </a:rPr>
              <a:t>https://www.mqlicker.com</a:t>
            </a:r>
            <a:r>
              <a:rPr lang="en-US" baseline="0"/>
              <a:t> are free resources to actively poll and engage the audience. Audience responses can be embedded in the slides for real time reporting. Furthermore WSPA learners give talks with case based discussions and/or polling the highest marks!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a:p>
          <a:p>
            <a:pPr marL="0" marR="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
        <p:nvSpPr>
          <p:cNvPr id="4" name="Slide Number Placeholder 3"/>
          <p:cNvSpPr>
            <a:spLocks noGrp="1"/>
          </p:cNvSpPr>
          <p:nvPr>
            <p:ph type="sldNum" sz="quarter" idx="10"/>
          </p:nvPr>
        </p:nvSpPr>
        <p:spPr/>
        <p:txBody>
          <a:bodyPr/>
          <a:lstStyle/>
          <a:p>
            <a:fld id="{B8682C8A-D6FC-487F-8DFA-4C5A5D578B3F}" type="slidenum">
              <a:rPr lang="en-US" smtClean="0"/>
              <a:t>6</a:t>
            </a:fld>
            <a:endParaRPr lang="en-US"/>
          </a:p>
        </p:txBody>
      </p:sp>
    </p:spTree>
    <p:extLst>
      <p:ext uri="{BB962C8B-B14F-4D97-AF65-F5344CB8AC3E}">
        <p14:creationId xmlns:p14="http://schemas.microsoft.com/office/powerpoint/2010/main" val="3638404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References</a:t>
            </a:r>
            <a:r>
              <a:rPr lang="en-US" baseline="0"/>
              <a:t> can be included in footnotes on each slide or at the end. Referencing data and information helps learners to go back and implement what they have learned at their sites. </a:t>
            </a:r>
            <a:endParaRPr lang="en-US"/>
          </a:p>
        </p:txBody>
      </p:sp>
      <p:sp>
        <p:nvSpPr>
          <p:cNvPr id="4" name="Slide Number Placeholder 3"/>
          <p:cNvSpPr>
            <a:spLocks noGrp="1"/>
          </p:cNvSpPr>
          <p:nvPr>
            <p:ph type="sldNum" sz="quarter" idx="10"/>
          </p:nvPr>
        </p:nvSpPr>
        <p:spPr/>
        <p:txBody>
          <a:bodyPr/>
          <a:lstStyle/>
          <a:p>
            <a:fld id="{B8682C8A-D6FC-487F-8DFA-4C5A5D578B3F}" type="slidenum">
              <a:rPr lang="en-US" smtClean="0"/>
              <a:t>7</a:t>
            </a:fld>
            <a:endParaRPr lang="en-US"/>
          </a:p>
        </p:txBody>
      </p:sp>
    </p:spTree>
    <p:extLst>
      <p:ext uri="{BB962C8B-B14F-4D97-AF65-F5344CB8AC3E}">
        <p14:creationId xmlns:p14="http://schemas.microsoft.com/office/powerpoint/2010/main" val="12964306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002B44"/>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rgbClr val="325569"/>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0192A56B-4069-4D39-B80A-8AAAB8E7192B}"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10" name="Picture 9" descr="Icon&#10;&#10;Description automatically generated">
            <a:extLst>
              <a:ext uri="{FF2B5EF4-FFF2-40B4-BE49-F238E27FC236}">
                <a16:creationId xmlns:a16="http://schemas.microsoft.com/office/drawing/2014/main" id="{4459E62A-D3B3-06DF-ADE1-78DBCAB783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63107" y="5120155"/>
            <a:ext cx="1143829" cy="1154165"/>
          </a:xfrm>
          <a:prstGeom prst="rect">
            <a:avLst/>
          </a:prstGeom>
        </p:spPr>
      </p:pic>
    </p:spTree>
    <p:extLst>
      <p:ext uri="{BB962C8B-B14F-4D97-AF65-F5344CB8AC3E}">
        <p14:creationId xmlns:p14="http://schemas.microsoft.com/office/powerpoint/2010/main" val="1806940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92A56B-4069-4D39-B80A-8AAAB8E7192B}"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4229879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92A56B-4069-4D39-B80A-8AAAB8E7192B}"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Icon&#10;&#10;Description automatically generated">
            <a:extLst>
              <a:ext uri="{FF2B5EF4-FFF2-40B4-BE49-F238E27FC236}">
                <a16:creationId xmlns:a16="http://schemas.microsoft.com/office/drawing/2014/main" id="{FABB5BC6-697F-4BD8-BD68-E91F912F83A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63107" y="5147061"/>
            <a:ext cx="1143829" cy="1154165"/>
          </a:xfrm>
          <a:prstGeom prst="rect">
            <a:avLst/>
          </a:prstGeom>
        </p:spPr>
      </p:pic>
    </p:spTree>
    <p:extLst>
      <p:ext uri="{BB962C8B-B14F-4D97-AF65-F5344CB8AC3E}">
        <p14:creationId xmlns:p14="http://schemas.microsoft.com/office/powerpoint/2010/main" val="3659532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92A56B-4069-4D39-B80A-8AAAB8E7192B}"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3902617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92A56B-4069-4D39-B80A-8AAAB8E7192B}" type="datetimeFigureOut">
              <a:rPr lang="en-US" smtClean="0"/>
              <a:t>5/22/2024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1953206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92A56B-4069-4D39-B80A-8AAAB8E7192B}" type="datetimeFigureOut">
              <a:rPr lang="en-US" smtClean="0"/>
              <a:t>5/22/2024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2025609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92A56B-4069-4D39-B80A-8AAAB8E7192B}" type="datetimeFigureOut">
              <a:rPr lang="en-US" smtClean="0"/>
              <a:t>5/22/2024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0F1C633-AC5F-41B9-A074-7788C783640C}" type="slidenum">
              <a:rPr lang="en-US" smtClean="0"/>
              <a:t>‹#›</a:t>
            </a:fld>
            <a:endParaRPr lang="en-US"/>
          </a:p>
        </p:txBody>
      </p:sp>
      <p:pic>
        <p:nvPicPr>
          <p:cNvPr id="10" name="Picture 9" descr="Icon&#10;&#10;Description automatically generated">
            <a:extLst>
              <a:ext uri="{FF2B5EF4-FFF2-40B4-BE49-F238E27FC236}">
                <a16:creationId xmlns:a16="http://schemas.microsoft.com/office/drawing/2014/main" id="{D9A4CAAF-7E40-FDB4-04E3-E76E4469A59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88726" y="5488182"/>
            <a:ext cx="1143829" cy="1154165"/>
          </a:xfrm>
          <a:prstGeom prst="rect">
            <a:avLst/>
          </a:prstGeom>
        </p:spPr>
      </p:pic>
    </p:spTree>
    <p:extLst>
      <p:ext uri="{BB962C8B-B14F-4D97-AF65-F5344CB8AC3E}">
        <p14:creationId xmlns:p14="http://schemas.microsoft.com/office/powerpoint/2010/main" val="399558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92A56B-4069-4D39-B80A-8AAAB8E7192B}"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3014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192A56B-4069-4D39-B80A-8AAAB8E7192B}" type="datetimeFigureOut">
              <a:rPr lang="en-US" smtClean="0"/>
              <a:t>5/22/2024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48387" cy="365125"/>
          </a:xfrm>
          <a:prstGeom prst="rect">
            <a:avLst/>
          </a:prstGeom>
        </p:spPr>
        <p:txBody>
          <a:bodyPr vert="horz" lIns="91440" tIns="45720" rIns="91440" bIns="45720" rtlCol="0" anchor="ctr"/>
          <a:lstStyle>
            <a:lvl1pPr algn="r">
              <a:defRPr sz="1050">
                <a:solidFill>
                  <a:srgbClr val="FFFFFF"/>
                </a:solidFill>
              </a:defRPr>
            </a:lvl1pPr>
          </a:lstStyle>
          <a:p>
            <a:fld id="{20F1C633-AC5F-41B9-A074-7788C783640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8" name="Picture 7" descr="Icon&#10;&#10;Description automatically generated">
            <a:extLst>
              <a:ext uri="{FF2B5EF4-FFF2-40B4-BE49-F238E27FC236}">
                <a16:creationId xmlns:a16="http://schemas.microsoft.com/office/drawing/2014/main" id="{2FCFAFD9-E156-039F-3070-DCAC8435CB9D}"/>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0963107" y="5120155"/>
            <a:ext cx="1143829" cy="1154165"/>
          </a:xfrm>
          <a:prstGeom prst="rect">
            <a:avLst/>
          </a:prstGeom>
        </p:spPr>
      </p:pic>
    </p:spTree>
    <p:extLst>
      <p:ext uri="{BB962C8B-B14F-4D97-AF65-F5344CB8AC3E}">
        <p14:creationId xmlns:p14="http://schemas.microsoft.com/office/powerpoint/2010/main" val="21730560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4" r:id="rId7"/>
    <p:sldLayoutId id="2147483706" r:id="rId8"/>
  </p:sldLayoutIdLst>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accent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accent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accent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accent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accent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Title</a:t>
            </a:r>
          </a:p>
        </p:txBody>
      </p:sp>
      <p:sp>
        <p:nvSpPr>
          <p:cNvPr id="3" name="Subtitle 2"/>
          <p:cNvSpPr>
            <a:spLocks noGrp="1"/>
          </p:cNvSpPr>
          <p:nvPr>
            <p:ph type="subTitle" idx="1"/>
          </p:nvPr>
        </p:nvSpPr>
        <p:spPr/>
        <p:txBody>
          <a:bodyPr>
            <a:normAutofit fontScale="85000" lnSpcReduction="20000"/>
          </a:bodyPr>
          <a:lstStyle/>
          <a:p>
            <a:r>
              <a:rPr lang="en-US"/>
              <a:t>Presenter Name, Credentials</a:t>
            </a:r>
          </a:p>
          <a:p>
            <a:r>
              <a:rPr lang="en-US"/>
              <a:t>Presenter Title</a:t>
            </a:r>
          </a:p>
          <a:p>
            <a:r>
              <a:rPr lang="en-US"/>
              <a:t>Presenter Contact Info</a:t>
            </a:r>
          </a:p>
        </p:txBody>
      </p:sp>
      <p:pic>
        <p:nvPicPr>
          <p:cNvPr id="7" name="Picture 6" descr="Icon&#10;&#10;Description automatically generated">
            <a:extLst>
              <a:ext uri="{FF2B5EF4-FFF2-40B4-BE49-F238E27FC236}">
                <a16:creationId xmlns:a16="http://schemas.microsoft.com/office/drawing/2014/main" id="{C4B41EE0-AA65-2F04-1B15-754DC5C1BD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10084" y="529011"/>
            <a:ext cx="2777225" cy="2802320"/>
          </a:xfrm>
          <a:prstGeom prst="rect">
            <a:avLst/>
          </a:prstGeom>
        </p:spPr>
      </p:pic>
    </p:spTree>
    <p:extLst>
      <p:ext uri="{BB962C8B-B14F-4D97-AF65-F5344CB8AC3E}">
        <p14:creationId xmlns:p14="http://schemas.microsoft.com/office/powerpoint/2010/main" val="1163463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a:t>
            </a:r>
          </a:p>
        </p:txBody>
      </p:sp>
      <p:sp>
        <p:nvSpPr>
          <p:cNvPr id="3" name="Content Placeholder 2"/>
          <p:cNvSpPr>
            <a:spLocks noGrp="1"/>
          </p:cNvSpPr>
          <p:nvPr>
            <p:ph idx="1"/>
          </p:nvPr>
        </p:nvSpPr>
        <p:spPr>
          <a:xfrm>
            <a:off x="1097280" y="1845734"/>
            <a:ext cx="10058400" cy="4323022"/>
          </a:xfrm>
        </p:spPr>
        <p:txBody>
          <a:bodyPr vert="horz" lIns="0" tIns="45720" rIns="0" bIns="45720" rtlCol="0" anchor="t">
            <a:normAutofit fontScale="70000" lnSpcReduction="20000"/>
          </a:bodyPr>
          <a:lstStyle/>
          <a:p>
            <a:pPr marL="0" indent="0">
              <a:buNone/>
            </a:pPr>
            <a:r>
              <a:rPr lang="en-US" b="1" dirty="0">
                <a:ea typeface="+mn-lt"/>
                <a:cs typeface="+mn-lt"/>
              </a:rPr>
              <a:t>If there are NO relevant financial relationships use this language: </a:t>
            </a:r>
            <a:endParaRPr lang="en-US" dirty="0">
              <a:cs typeface="Calibri" panose="020F0502020204030204"/>
            </a:endParaRPr>
          </a:p>
          <a:p>
            <a:r>
              <a:rPr lang="en-US" dirty="0">
                <a:ea typeface="+mn-lt"/>
                <a:cs typeface="+mn-lt"/>
              </a:rPr>
              <a:t>&lt;Presenter&gt; </a:t>
            </a:r>
            <a:r>
              <a:rPr lang="en-US" i="1" dirty="0">
                <a:ea typeface="+mn-lt"/>
                <a:cs typeface="+mn-lt"/>
              </a:rPr>
              <a:t>does not have relevant financial relationships with ineligible companies and has </a:t>
            </a:r>
            <a:r>
              <a:rPr lang="en-US" dirty="0">
                <a:ea typeface="+mn-lt"/>
                <a:cs typeface="+mn-lt"/>
              </a:rPr>
              <a:t>no actual or potential conflict of interest in relation to this program/presentation.</a:t>
            </a:r>
          </a:p>
          <a:p>
            <a:pPr>
              <a:buNone/>
            </a:pPr>
            <a:r>
              <a:rPr lang="en-US" b="1" dirty="0">
                <a:ea typeface="+mn-lt"/>
                <a:cs typeface="+mn-lt"/>
              </a:rPr>
              <a:t>If there ARE relevant financial relationships: </a:t>
            </a:r>
            <a:endParaRPr lang="en-US" dirty="0"/>
          </a:p>
          <a:p>
            <a:pPr>
              <a:buNone/>
            </a:pPr>
            <a:r>
              <a:rPr lang="en-US" dirty="0">
                <a:ea typeface="+mn-lt"/>
                <a:cs typeface="+mn-lt"/>
              </a:rPr>
              <a:t>•</a:t>
            </a:r>
            <a:r>
              <a:rPr lang="en-US" i="1" dirty="0">
                <a:ea typeface="+mn-lt"/>
                <a:cs typeface="+mn-lt"/>
              </a:rPr>
              <a:t>Disclose name(s) of the individuals, name of the ineligible company(</a:t>
            </a:r>
            <a:r>
              <a:rPr lang="en-US" i="1" dirty="0" err="1">
                <a:ea typeface="+mn-lt"/>
                <a:cs typeface="+mn-lt"/>
              </a:rPr>
              <a:t>ies</a:t>
            </a:r>
            <a:r>
              <a:rPr lang="en-US" i="1" dirty="0">
                <a:ea typeface="+mn-lt"/>
                <a:cs typeface="+mn-lt"/>
              </a:rPr>
              <a:t>) with which the individual has a relevant financial relationship(s), the nature of the relationship(s), </a:t>
            </a:r>
            <a:r>
              <a:rPr lang="en-US" b="1" i="1" dirty="0">
                <a:ea typeface="+mn-lt"/>
                <a:cs typeface="+mn-lt"/>
              </a:rPr>
              <a:t>and WSPA will provide </a:t>
            </a:r>
            <a:r>
              <a:rPr lang="en-US" i="1" dirty="0">
                <a:ea typeface="+mn-lt"/>
                <a:cs typeface="+mn-lt"/>
              </a:rPr>
              <a:t>a statement that all relevant financial relationships have been mitigated. </a:t>
            </a:r>
            <a:endParaRPr lang="en-US" dirty="0">
              <a:ea typeface="+mn-lt"/>
              <a:cs typeface="+mn-lt"/>
            </a:endParaRPr>
          </a:p>
          <a:p>
            <a:r>
              <a:rPr lang="en-US" dirty="0"/>
              <a:t>&lt;Presenter&gt; has the following financial relationships to disclose: (omit those that do not apply)</a:t>
            </a:r>
            <a:endParaRPr lang="en-US" dirty="0">
              <a:cs typeface="Calibri"/>
            </a:endParaRPr>
          </a:p>
          <a:p>
            <a:pPr marL="383540" lvl="1"/>
            <a:r>
              <a:rPr lang="en-US" dirty="0"/>
              <a:t>Grant/Research Support from: List all companies or emit for no disclosure.</a:t>
            </a:r>
            <a:endParaRPr lang="en-US" dirty="0">
              <a:cs typeface="Calibri" panose="020F0502020204030204"/>
            </a:endParaRPr>
          </a:p>
          <a:p>
            <a:pPr marL="383540" lvl="1"/>
            <a:r>
              <a:rPr lang="en-US" dirty="0"/>
              <a:t>Speaker’s Bureau for: List all companies or emit for no disclosure. </a:t>
            </a:r>
          </a:p>
          <a:p>
            <a:pPr marL="383540" lvl="1"/>
            <a:r>
              <a:rPr lang="en-US" dirty="0"/>
              <a:t>Consultant for: List all companies or emit for no disclosure. </a:t>
            </a:r>
            <a:endParaRPr lang="en-US" dirty="0">
              <a:cs typeface="Calibri" panose="020F0502020204030204"/>
            </a:endParaRPr>
          </a:p>
          <a:p>
            <a:pPr marL="383540" lvl="1"/>
            <a:r>
              <a:rPr lang="en-US" dirty="0"/>
              <a:t>Stockholder in: List all companies or emit for no disclosure. </a:t>
            </a:r>
            <a:endParaRPr lang="en-US" dirty="0">
              <a:cs typeface="Calibri" panose="020F0502020204030204"/>
            </a:endParaRPr>
          </a:p>
          <a:p>
            <a:pPr marL="383540" lvl="1"/>
            <a:r>
              <a:rPr lang="en-US" dirty="0"/>
              <a:t>Honoraria from:</a:t>
            </a:r>
            <a:endParaRPr lang="en-US" dirty="0">
              <a:cs typeface="Calibri" panose="020F0502020204030204"/>
            </a:endParaRPr>
          </a:p>
          <a:p>
            <a:pPr marL="383540" lvl="1"/>
            <a:r>
              <a:rPr lang="en-US" dirty="0"/>
              <a:t>Employee of:</a:t>
            </a:r>
            <a:endParaRPr lang="en-US" dirty="0">
              <a:cs typeface="Calibri" panose="020F0502020204030204"/>
            </a:endParaRPr>
          </a:p>
          <a:p>
            <a:pPr marL="383540" lvl="1"/>
            <a:r>
              <a:rPr lang="en-US" dirty="0"/>
              <a:t>Other: List all companies or emit for no disclosure. </a:t>
            </a:r>
            <a:endParaRPr lang="en-US" dirty="0">
              <a:cs typeface="Calibri" panose="020F0502020204030204"/>
            </a:endParaRPr>
          </a:p>
          <a:p>
            <a:pPr marL="200660" lvl="1" indent="0">
              <a:buNone/>
            </a:pPr>
            <a:endParaRPr lang="en-US" dirty="0">
              <a:ea typeface="+mn-lt"/>
              <a:cs typeface="+mn-lt"/>
            </a:endParaRPr>
          </a:p>
          <a:p>
            <a:pPr marL="200660" lvl="1" indent="0">
              <a:buNone/>
            </a:pPr>
            <a:r>
              <a:rPr lang="en-US" sz="2000" b="1" dirty="0">
                <a:ea typeface="+mn-lt"/>
                <a:cs typeface="+mn-lt"/>
              </a:rPr>
              <a:t>Please leave this language on the slide:</a:t>
            </a:r>
            <a:endParaRPr lang="en-US" sz="2000" b="1" dirty="0">
              <a:cs typeface="Calibri" panose="020F0502020204030204"/>
            </a:endParaRPr>
          </a:p>
          <a:p>
            <a:pPr marL="383540" lvl="1"/>
            <a:r>
              <a:rPr lang="en-US" dirty="0">
                <a:ea typeface="+mn-lt"/>
                <a:cs typeface="+mn-lt"/>
              </a:rPr>
              <a:t>None of the planners for this activity have relevant financial relationships with ineligible companies to disclose. </a:t>
            </a:r>
            <a:endParaRPr lang="en-US" dirty="0"/>
          </a:p>
          <a:p>
            <a:pPr marL="383540" lvl="1"/>
            <a:endParaRPr lang="en-US" dirty="0">
              <a:cs typeface="Calibri" panose="020F0502020204030204"/>
            </a:endParaRPr>
          </a:p>
          <a:p>
            <a:pPr marL="200660" lvl="1" indent="0">
              <a:buNone/>
            </a:pPr>
            <a:endParaRPr lang="en-US" dirty="0">
              <a:cs typeface="Calibri" panose="020F0502020204030204"/>
            </a:endParaRPr>
          </a:p>
        </p:txBody>
      </p:sp>
    </p:spTree>
    <p:extLst>
      <p:ext uri="{BB962C8B-B14F-4D97-AF65-F5344CB8AC3E}">
        <p14:creationId xmlns:p14="http://schemas.microsoft.com/office/powerpoint/2010/main" val="191879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a:t>
            </a:r>
          </a:p>
        </p:txBody>
      </p:sp>
      <p:sp>
        <p:nvSpPr>
          <p:cNvPr id="3" name="Content Placeholder 2"/>
          <p:cNvSpPr>
            <a:spLocks noGrp="1"/>
          </p:cNvSpPr>
          <p:nvPr>
            <p:ph idx="1"/>
          </p:nvPr>
        </p:nvSpPr>
        <p:spPr/>
        <p:txBody>
          <a:bodyPr/>
          <a:lstStyle/>
          <a:p>
            <a:r>
              <a:rPr lang="en-US" dirty="0"/>
              <a:t>I will not discuss off label use and/or investigational use in my presentation.</a:t>
            </a:r>
          </a:p>
          <a:p>
            <a:pPr marL="0" indent="0">
              <a:buNone/>
            </a:pPr>
            <a:r>
              <a:rPr lang="en-US" dirty="0"/>
              <a:t>or</a:t>
            </a:r>
          </a:p>
          <a:p>
            <a:r>
              <a:rPr lang="en-US" dirty="0"/>
              <a:t>I will be discussing off-label uses and/or investigational use of the following medications in my presentation: </a:t>
            </a:r>
          </a:p>
          <a:p>
            <a:pPr lvl="1"/>
            <a:r>
              <a:rPr lang="en-US" dirty="0"/>
              <a:t>List Medications </a:t>
            </a:r>
          </a:p>
          <a:p>
            <a:pPr lvl="1"/>
            <a:r>
              <a:rPr lang="en-US" dirty="0"/>
              <a:t>List Medications </a:t>
            </a:r>
          </a:p>
          <a:p>
            <a:pPr lvl="1"/>
            <a:r>
              <a:rPr lang="en-US" dirty="0"/>
              <a:t>List Medications</a:t>
            </a:r>
          </a:p>
        </p:txBody>
      </p:sp>
    </p:spTree>
    <p:extLst>
      <p:ext uri="{BB962C8B-B14F-4D97-AF65-F5344CB8AC3E}">
        <p14:creationId xmlns:p14="http://schemas.microsoft.com/office/powerpoint/2010/main" val="2911377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p:txBody>
          <a:bodyPr>
            <a:normAutofit/>
          </a:bodyPr>
          <a:lstStyle/>
          <a:p>
            <a:r>
              <a:rPr lang="en-US" dirty="0"/>
              <a:t>At the completion of this program, the participant will be able to: For Pharmacists</a:t>
            </a:r>
          </a:p>
          <a:p>
            <a:pPr lvl="1"/>
            <a:r>
              <a:rPr lang="en-US" dirty="0"/>
              <a:t>  </a:t>
            </a:r>
          </a:p>
          <a:p>
            <a:pPr lvl="1"/>
            <a:r>
              <a:rPr lang="en-US" dirty="0"/>
              <a:t> </a:t>
            </a:r>
          </a:p>
          <a:p>
            <a:r>
              <a:rPr lang="en-US" dirty="0"/>
              <a:t>At the completion of this program, the participant will be able to: For Technicians (if applicable)</a:t>
            </a:r>
          </a:p>
          <a:p>
            <a:pPr lvl="1"/>
            <a:r>
              <a:rPr lang="en-US" dirty="0"/>
              <a:t> </a:t>
            </a:r>
          </a:p>
          <a:p>
            <a:pPr lvl="1"/>
            <a:r>
              <a:rPr lang="en-US" dirty="0"/>
              <a:t> 	</a:t>
            </a:r>
          </a:p>
          <a:p>
            <a:pPr lvl="1"/>
            <a:r>
              <a:rPr lang="en-US" dirty="0"/>
              <a:t> </a:t>
            </a:r>
          </a:p>
          <a:p>
            <a:pPr lvl="1"/>
            <a:r>
              <a:rPr lang="en-US" dirty="0"/>
              <a:t> </a:t>
            </a:r>
          </a:p>
          <a:p>
            <a:pPr lvl="1"/>
            <a:endParaRPr lang="en-US" dirty="0"/>
          </a:p>
        </p:txBody>
      </p:sp>
    </p:spTree>
    <p:extLst>
      <p:ext uri="{BB962C8B-B14F-4D97-AF65-F5344CB8AC3E}">
        <p14:creationId xmlns:p14="http://schemas.microsoft.com/office/powerpoint/2010/main" val="768610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Body Slide</a:t>
            </a:r>
          </a:p>
        </p:txBody>
      </p:sp>
      <p:sp>
        <p:nvSpPr>
          <p:cNvPr id="3" name="Content Placeholder 2"/>
          <p:cNvSpPr>
            <a:spLocks noGrp="1"/>
          </p:cNvSpPr>
          <p:nvPr>
            <p:ph idx="1"/>
          </p:nvPr>
        </p:nvSpPr>
        <p:spPr/>
        <p:txBody>
          <a:bodyPr/>
          <a:lstStyle/>
          <a:p>
            <a:r>
              <a:rPr lang="en-US"/>
              <a:t>Please limit the content of the slides to enhance the presentation, but not distract the learner from listening</a:t>
            </a:r>
          </a:p>
        </p:txBody>
      </p:sp>
      <p:sp>
        <p:nvSpPr>
          <p:cNvPr id="4" name="Footer Placeholder 3"/>
          <p:cNvSpPr>
            <a:spLocks noGrp="1"/>
          </p:cNvSpPr>
          <p:nvPr>
            <p:ph type="ftr" sz="quarter" idx="11"/>
          </p:nvPr>
        </p:nvSpPr>
        <p:spPr>
          <a:xfrm>
            <a:off x="590550" y="6311901"/>
            <a:ext cx="11125200" cy="317500"/>
          </a:xfrm>
        </p:spPr>
        <p:txBody>
          <a:bodyPr/>
          <a:lstStyle/>
          <a:p>
            <a:pPr algn="l"/>
            <a:r>
              <a:rPr lang="en-US" sz="1400"/>
              <a:t>Include references when appropriate in a footer, found under the insert tab</a:t>
            </a:r>
          </a:p>
        </p:txBody>
      </p:sp>
    </p:spTree>
    <p:extLst>
      <p:ext uri="{BB962C8B-B14F-4D97-AF65-F5344CB8AC3E}">
        <p14:creationId xmlns:p14="http://schemas.microsoft.com/office/powerpoint/2010/main" val="623338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Questions or Case Discussion	</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8206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References	</a:t>
            </a:r>
          </a:p>
        </p:txBody>
      </p:sp>
      <p:sp>
        <p:nvSpPr>
          <p:cNvPr id="5" name="Content Placeholder 4">
            <a:extLst>
              <a:ext uri="{FF2B5EF4-FFF2-40B4-BE49-F238E27FC236}">
                <a16:creationId xmlns:a16="http://schemas.microsoft.com/office/drawing/2014/main" id="{648EA979-88D6-B9AC-5D52-2BD1B1E428F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33747640"/>
      </p:ext>
    </p:extLst>
  </p:cSld>
  <p:clrMapOvr>
    <a:masterClrMapping/>
  </p:clrMapOvr>
</p:sld>
</file>

<file path=ppt/theme/theme1.xml><?xml version="1.0" encoding="utf-8"?>
<a:theme xmlns:a="http://schemas.openxmlformats.org/drawingml/2006/main" name="Retrospect">
  <a:themeElements>
    <a:clrScheme name="Technician Day Theme">
      <a:dk1>
        <a:srgbClr val="002B44"/>
      </a:dk1>
      <a:lt1>
        <a:sysClr val="window" lastClr="FFFFFF"/>
      </a:lt1>
      <a:dk2>
        <a:srgbClr val="34556A"/>
      </a:dk2>
      <a:lt2>
        <a:srgbClr val="E2DFCC"/>
      </a:lt2>
      <a:accent1>
        <a:srgbClr val="34556A"/>
      </a:accent1>
      <a:accent2>
        <a:srgbClr val="002B44"/>
      </a:accent2>
      <a:accent3>
        <a:srgbClr val="7B7B7B"/>
      </a:accent3>
      <a:accent4>
        <a:srgbClr val="7B7B7B"/>
      </a:accent4>
      <a:accent5>
        <a:srgbClr val="7B7B7B"/>
      </a:accent5>
      <a:accent6>
        <a:srgbClr val="7B7B7B"/>
      </a:accent6>
      <a:hlink>
        <a:srgbClr val="99CB38"/>
      </a:hlink>
      <a:folHlink>
        <a:srgbClr val="FFC00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ateandtimemodified xmlns="08fb6b6e-ff51-4e4f-b330-58959e654555" xsi:nil="true"/>
    <lcf76f155ced4ddcb4097134ff3c332f xmlns="08fb6b6e-ff51-4e4f-b330-58959e654555">
      <Terms xmlns="http://schemas.microsoft.com/office/infopath/2007/PartnerControls"/>
    </lcf76f155ced4ddcb4097134ff3c332f>
    <TaxCatchAll xmlns="c64a118c-5e99-40b8-92e0-2e458b6d3a4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4E45F0BFD93E4A82AD247613190B9A" ma:contentTypeVersion="19" ma:contentTypeDescription="Create a new document." ma:contentTypeScope="" ma:versionID="0b9fcf7b3452f8af643b60b9858be0bd">
  <xsd:schema xmlns:xsd="http://www.w3.org/2001/XMLSchema" xmlns:xs="http://www.w3.org/2001/XMLSchema" xmlns:p="http://schemas.microsoft.com/office/2006/metadata/properties" xmlns:ns2="08fb6b6e-ff51-4e4f-b330-58959e654555" xmlns:ns3="c64a118c-5e99-40b8-92e0-2e458b6d3a4e" targetNamespace="http://schemas.microsoft.com/office/2006/metadata/properties" ma:root="true" ma:fieldsID="6bf3914fe1698d974e1ba4baaf33b984" ns2:_="" ns3:_="">
    <xsd:import namespace="08fb6b6e-ff51-4e4f-b330-58959e654555"/>
    <xsd:import namespace="c64a118c-5e99-40b8-92e0-2e458b6d3a4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MediaServiceLocation" minOccurs="0"/>
                <xsd:element ref="ns2:MediaLengthInSeconds" minOccurs="0"/>
                <xsd:element ref="ns2:Dateandtimemodified"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fb6b6e-ff51-4e4f-b330-58959e6545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Dateandtimemodified" ma:index="21" nillable="true" ma:displayName="Date and time modified" ma:format="DateTime" ma:internalName="Dateandtimemodified">
      <xsd:simpleType>
        <xsd:restriction base="dms:DateTim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4d394f7d-01e2-4db1-af89-7926bcc0253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4a118c-5e99-40b8-92e0-2e458b6d3a4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2f2037a7-b507-40ba-a62b-c6c963b2604d}" ma:internalName="TaxCatchAll" ma:showField="CatchAllData" ma:web="c64a118c-5e99-40b8-92e0-2e458b6d3a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52D916-5C18-4B14-9C93-63453E3546AE}">
  <ds:schemaRefs>
    <ds:schemaRef ds:uri="http://schemas.microsoft.com/sharepoint/v3/contenttype/forms"/>
  </ds:schemaRefs>
</ds:datastoreItem>
</file>

<file path=customXml/itemProps2.xml><?xml version="1.0" encoding="utf-8"?>
<ds:datastoreItem xmlns:ds="http://schemas.openxmlformats.org/officeDocument/2006/customXml" ds:itemID="{55953ACC-F0F4-4C2C-98C4-197079A5D184}">
  <ds:schemaRefs>
    <ds:schemaRef ds:uri="08fb6b6e-ff51-4e4f-b330-58959e654555"/>
    <ds:schemaRef ds:uri="c64a118c-5e99-40b8-92e0-2e458b6d3a4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3FD2C06-9B7F-4D43-9257-D20AB6CBD7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fb6b6e-ff51-4e4f-b330-58959e654555"/>
    <ds:schemaRef ds:uri="c64a118c-5e99-40b8-92e0-2e458b6d3a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263</TotalTime>
  <Words>641</Words>
  <Application>Microsoft Office PowerPoint</Application>
  <PresentationFormat>Widescreen</PresentationFormat>
  <Paragraphs>64</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Calibri</vt:lpstr>
      <vt:lpstr>Calibri Light</vt:lpstr>
      <vt:lpstr>Retrospect</vt:lpstr>
      <vt:lpstr>Title</vt:lpstr>
      <vt:lpstr>Disclosure</vt:lpstr>
      <vt:lpstr>Disclosure</vt:lpstr>
      <vt:lpstr>Objectives</vt:lpstr>
      <vt:lpstr>Body Slide</vt:lpstr>
      <vt:lpstr>Questions or Case Discussion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Jenny Arnold</dc:creator>
  <cp:lastModifiedBy>Charlene Kempf</cp:lastModifiedBy>
  <cp:revision>3</cp:revision>
  <dcterms:created xsi:type="dcterms:W3CDTF">2016-02-09T23:37:12Z</dcterms:created>
  <dcterms:modified xsi:type="dcterms:W3CDTF">2024-05-22T19:11:12Z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0x010100BC4E45F0BFD93E4A82AD247613190B9A</vt:lpwstr>
  </property>
  <property fmtid="{D5CDD505-2E9C-101B-9397-08002B2CF9AE}" pid="3" name="MediaServiceImageTags">
    <vt:lpwstr/>
  </property>
</Properties>
</file>